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419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第14回　地域での生活を支える家族支援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家族の介護力・介護負担・家族への支援 ―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到達目標①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・家族を介護者かつ支援の対象としてとらえられる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・家族の介護力のアセスメントの視点を挙げられる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・介護負担の4つの側面を説明できる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到達目標②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・家族への支援の3つの柱を説明できる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・介護と仕事の両立の制度を説明できる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・介護負担と虐待の関係を説明できる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授業の流れ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・導入(5分)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・講義(45分)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・事例演習(25分)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・解答・解説(10分)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・まとめ(5分)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家族の変化と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家族のとらえ方</a:t>
            </a:r>
            <a:endParaRPr lang="en-US" sz="3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家族をどうとらえるか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家族は、介護を担う人であると同時に、</a:t>
            </a:r>
            <a:endParaRPr lang="en-US" sz="3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支援を必要とする対象でもある。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家族介護の状況を表す用語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・老老介護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：高齢者が高齢者を介護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・認認介護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：認知症の人が認知症の人を介護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・ダブルケア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：育児と介護を同時期に担う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・ヤングケアラー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：家事や世話を担う子ども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「仕事を辞めようか迷っている」と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打ち明けた娘に、母親の状態だけでなく、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娘の睡眠や体調も尋ねる。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家族の介護力の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アセスメントの視点①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・介護者の健康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：年齢、持病、睡眠、疲労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・介護の知識・技術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：どこまで身についているか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・時間・就労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：仕事や育児など他の役割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・経済状況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：費用を負担できるか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アセスメントの視点②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・家族関係・協力者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：分担できる人、相談相手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・住環境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：段差、トイレ、浴室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・介護への思い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：続けたい気持ち、不安、限界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・できていること(強み)にも目を向ける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介護負担と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負担感の評価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介護負担感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介護の量が同じでも、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負担感は人によって異なる。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介護負担の4つの側面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身体的負担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睡眠不足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疲労・腰痛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持病の悪化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3436544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精神的負担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3436544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不安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イライラ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罪悪感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6233008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社会的負担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6233008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外出・交友の減少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孤立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仕事への影響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9029471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経済的負担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9029471" y="265176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介護費用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医療費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収入の減少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負担が大きいときのサイン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・睡眠不足、疲れた表情、頭痛、食欲低下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・イライラして口調がきつくなる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・受診や外出、友人との交流をやめる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・「もう限界だ」という言葉が出る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家族への支援の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3つの柱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家族への支援の3つの柱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828799"/>
            <a:ext cx="3454298" cy="10138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情報的支援</a:t>
            </a:r>
            <a:endParaRPr lang="en-US" sz="28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知識を届ける</a:t>
            </a:r>
            <a:endParaRPr lang="en-US" altLang="ja-JP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3200400"/>
            <a:ext cx="3454298" cy="3041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病気の経過</a:t>
            </a:r>
            <a:endParaRPr lang="en-US" sz="28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介護の方法</a:t>
            </a:r>
            <a:endParaRPr lang="en-US" sz="28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制度・サービスの情報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4368698" y="1828799"/>
            <a:ext cx="3454298" cy="10138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情緒的支援</a:t>
            </a:r>
            <a:endParaRPr lang="en-US" sz="28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気持ちを支える</a:t>
            </a:r>
            <a:endParaRPr lang="en-US" altLang="ja-JP" sz="2800" dirty="0"/>
          </a:p>
        </p:txBody>
      </p:sp>
      <p:sp>
        <p:nvSpPr>
          <p:cNvPr id="8" name="Text 6"/>
          <p:cNvSpPr/>
          <p:nvPr/>
        </p:nvSpPr>
        <p:spPr>
          <a:xfrm>
            <a:off x="4368698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68698" y="3200400"/>
            <a:ext cx="3454298" cy="3041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話を聴く</a:t>
            </a:r>
            <a:endParaRPr lang="en-US" sz="28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ねぎらう</a:t>
            </a:r>
            <a:endParaRPr lang="en-US" sz="28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不安や迷いを受け止める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8097317" y="1828799"/>
            <a:ext cx="3454298" cy="10138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28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社会資源の活用</a:t>
            </a:r>
            <a:endParaRPr lang="en-US" sz="2800" b="1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50000"/>
              </a:lnSpc>
            </a:pPr>
            <a:r>
              <a:rPr lang="en-US" altLang="ja-JP" sz="28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負担を分ける</a:t>
            </a:r>
            <a:endParaRPr lang="en-US" altLang="ja-JP" sz="2800" dirty="0"/>
          </a:p>
        </p:txBody>
      </p:sp>
      <p:sp>
        <p:nvSpPr>
          <p:cNvPr id="11" name="Text 9"/>
          <p:cNvSpPr/>
          <p:nvPr/>
        </p:nvSpPr>
        <p:spPr>
          <a:xfrm>
            <a:off x="8097317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097317" y="3200400"/>
            <a:ext cx="3454298" cy="3041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介護保険サービス</a:t>
            </a:r>
            <a:endParaRPr lang="en-US" sz="28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レスパイトケア</a:t>
            </a:r>
            <a:endParaRPr lang="en-US" sz="2800" dirty="0"/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家族会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介護の方法を伝えるとき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・一度に多くを伝えない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・実際にやってもらい、一緒に確認する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・できていることを具体的に伝え、ねぎらう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初めて入浴介助を行う家族には、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手順をすべて伝えず、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まず足元の安全の確保から始める。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介護と仕事の両立・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介護者を支える制度と社会資源</a:t>
            </a:r>
            <a:endParaRPr lang="en-US" sz="3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介護と仕事の両立を支える制度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・介護休業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：通算93日まで、3回に分割可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・介護休暇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：年5日(2人以上は年10日)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・介護休業給付金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：賃金の約67%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・短時間勤務等の措置</a:t>
            </a:r>
            <a:endParaRPr lang="en-US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介護者を支える社会資源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・地域包括支援センター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：総合相談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・ショートステイ・デイサービス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：休息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・訪問看護・訪問介護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：負担を軽くする</a:t>
            </a:r>
            <a:endParaRPr lang="en-US" sz="30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・家族会・認知症カフェ</a:t>
            </a: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：気持ちを分かち合う</a:t>
            </a:r>
            <a:endParaRPr lang="en-US" sz="3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看護職の関わりと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虐待の予防</a:t>
            </a:r>
            <a:endParaRPr lang="en-US" sz="3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虐待の背景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・介護負担の増大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・介護者の孤立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・介護者の心身の不調</a:t>
            </a:r>
            <a:endParaRPr lang="en-US" sz="3200" dirty="0"/>
          </a:p>
          <a:p>
            <a:pPr marL="0" indent="0" algn="l">
              <a:lnSpc>
                <a:spcPct val="125000"/>
              </a:lnSpc>
              <a:spcAft>
                <a:spcPts val="2600"/>
              </a:spcAft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・経済的な困窮</a:t>
            </a:r>
            <a:endParaRPr lang="en-US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看護職の関わり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介護者を責めず、苦労をねぎらい、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負担を軽くする支援を行う。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疑いがあれば、市町村や</a:t>
            </a:r>
            <a:endParaRPr lang="en-US" sz="30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地域包括支援センターへ連絡する。</a:t>
            </a:r>
            <a:endParaRPr lang="en-US" sz="3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事例で考える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家族介護者への支援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事例：Oさん(52歳・女性)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・小学5年生の長男と暮らす。夫は単身赴任中。パート勤務</a:t>
            </a:r>
            <a:endParaRPr lang="en-US" sz="26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・実母(82歳・認知症・要介護2)と同居</a:t>
            </a:r>
            <a:endParaRPr lang="en-US" sz="26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・母は夜間に何度もトイレに起き、Oさんは睡眠不足</a:t>
            </a:r>
            <a:endParaRPr lang="en-US" sz="26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・「ショートステイは母がかわいそう」</a:t>
            </a:r>
            <a:endParaRPr lang="en-US" sz="26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・母に強い口調で言い、「自己嫌悪になる」と涙ぐむ</a:t>
            </a:r>
            <a:endParaRPr lang="en-US" sz="26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・設問1：介護負担を4つの視点で整理する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・設問2：看護師の関わりと、紹介できる制度・社会資源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・設問3：起こりうるリスクと、気をつける点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・配布資料に記入し、グループで共有する</a:t>
            </a:r>
            <a:endParaRPr lang="en-US" sz="2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・家族は、介護者であり、支援の対象でもある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・介護力と介護負担を4つの側面でとらえる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・支援は、情報・情緒・社会資源の3つの柱</a:t>
            </a:r>
            <a:endParaRPr lang="en-US" sz="2800" dirty="0"/>
          </a:p>
          <a:p>
            <a:pPr marL="0" indent="0" algn="l">
              <a:lnSpc>
                <a:spcPct val="125000"/>
              </a:lnSpc>
              <a:spcAft>
                <a:spcPts val="1600"/>
              </a:spcAft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・介護者を責めず、早期に気づき、一人で抱えない</a:t>
            </a:r>
            <a:endParaRPr lang="en-US" sz="2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次回予告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194560"/>
            <a:ext cx="10911535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第15回　地域で暮らす人への看護を考える</a:t>
            </a:r>
            <a:endParaRPr lang="en-US" sz="28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複合的な健康・生活課題をもつ事例への支援 ―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480</Words>
  <Application>Microsoft Office PowerPoint</Application>
  <PresentationFormat>ワイド画面</PresentationFormat>
  <Paragraphs>177</Paragraphs>
  <Slides>30</Slides>
  <Notes>30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30</vt:i4>
      </vt:variant>
    </vt:vector>
  </HeadingPairs>
  <TitlesOfParts>
    <vt:vector size="33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2026-10-19T01:46:26Z</dcterms:created>
  <dcterms:modified xsi:type="dcterms:W3CDTF">2026-10-19T01:46:34Z</dcterms:modified>
</cp:coreProperties>
</file>