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677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第13回　地域での意思決定を支える看護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自己決定・権利擁護・意思決定支援 ―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到達目標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自己決定と意思決定支援を説明できる</a:t>
            </a:r>
            <a:endParaRPr lang="en-US" sz="24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権利擁護の仕組みを説明できる</a:t>
            </a:r>
            <a:endParaRPr lang="en-US" sz="24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成年後見制度と日常生活自立支援事業を区別できる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ACPの進め方を説明できる</a:t>
            </a:r>
            <a:endParaRPr lang="en-US" altLang="ja-JP" sz="2400" dirty="0"/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認知症や障害のある人への支援の工夫を挙げられる</a:t>
            </a:r>
            <a:endParaRPr lang="en-US" altLang="ja-JP" sz="2400" dirty="0"/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看護職の役割と倫理的な姿勢を説明できる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授業の流れ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自己決定の尊重と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意思決定支援の考え方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自己決定とは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住まい、お金、受ける医療など、</a:t>
            </a:r>
            <a:endParaRPr lang="en-US" sz="3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自分の生活に関わることを</a:t>
            </a:r>
            <a:endParaRPr lang="en-US" sz="3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自分で決めること。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意思決定支援の基本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判断能力が低下しても、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本人の意思を尊重する。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意思決定支援の3つのプロセス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3454298" cy="3898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意思形成の支援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本人が考える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情報をわかりやすく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伝え、選択肢を示す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3454298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368698" y="1828800"/>
            <a:ext cx="3454298" cy="3898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意思表明の支援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本人が伝える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安心して話せる場を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つくり、思いを聴く</a:t>
            </a:r>
            <a:endParaRPr lang="en-US" altLang="ja-JP" sz="2400" dirty="0"/>
          </a:p>
        </p:txBody>
      </p:sp>
      <p:sp>
        <p:nvSpPr>
          <p:cNvPr id="8" name="Text 6"/>
          <p:cNvSpPr/>
          <p:nvPr/>
        </p:nvSpPr>
        <p:spPr>
          <a:xfrm>
            <a:off x="4368698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68698" y="3200400"/>
            <a:ext cx="3454298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097317" y="1828800"/>
            <a:ext cx="3454298" cy="3898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意思実現の支援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本人が叶える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決めたことが叶うよう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サービスを調整する</a:t>
            </a:r>
            <a:endParaRPr lang="en-US" altLang="ja-JP" sz="2400" dirty="0"/>
          </a:p>
        </p:txBody>
      </p:sp>
      <p:sp>
        <p:nvSpPr>
          <p:cNvPr id="11" name="Text 9"/>
          <p:cNvSpPr/>
          <p:nvPr/>
        </p:nvSpPr>
        <p:spPr>
          <a:xfrm>
            <a:off x="8097317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097317" y="3200400"/>
            <a:ext cx="3454298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「口から食べ続けたい」という希望に、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「危ないからやめましょう」ではなく、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安全に食べる工夫を一緒に考える。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権利擁護の考え方と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主な仕組み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権利擁護(アドボカシー)とは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自分の権利や思いを主張することが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難しい人に代わって、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権利を守り、思いを代弁すること。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こんなときは、この仕組み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虐待の疑い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：市町村へ通報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金銭管理の不安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：日常生活自立支援事業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財産管理が困難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：成年後見制度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悪質な契約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：消費生活センター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成年後見制度と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日常生活自立支援事業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2つの制度の違い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057400"/>
            <a:ext cx="5181448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成年後見制度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判断能力が不十分な人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家庭裁判所に申立てる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後見人等が財産管理・契約を代理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370168" y="2057400"/>
            <a:ext cx="5181448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日常生活自立支援事業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契約内容を理解できる人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社会福祉協議会と契約する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生活支援員が金銭管理等を援助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成年後見制度の種類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法定後見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：後見・保佐・補助の3つ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任意後見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：判断能力があるうちに自分で契約する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利用の順序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まず、本人が使える制度から検討する。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判断能力の低下が進めば、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成年後見制度を考える。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人生の最終段階における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 ― ACP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ACP(人生会議)とは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将来に備えて、望む医療やケアについて、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本人・家族・関係者が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繰り返し話し合い、共有する取り組み。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ACPの進め方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-9993" y="2121728"/>
            <a:ext cx="2872025" cy="2584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考える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大切にしたい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ことを考える</a:t>
            </a:r>
            <a:endParaRPr lang="en-US" altLang="ja-JP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862032" y="2136792"/>
            <a:ext cx="3146345" cy="2584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話し合う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本人・家族・医療者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考えを伝え合い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代理の人も決める</a:t>
            </a:r>
            <a:endParaRPr lang="en-US" altLang="ja-JP" sz="2400" dirty="0"/>
          </a:p>
        </p:txBody>
      </p:sp>
      <p:sp>
        <p:nvSpPr>
          <p:cNvPr id="8" name="Text 6"/>
          <p:cNvSpPr/>
          <p:nvPr/>
        </p:nvSpPr>
        <p:spPr>
          <a:xfrm>
            <a:off x="3436544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058067" y="2114888"/>
            <a:ext cx="2872025" cy="2584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共有する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チーム全体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内容を記録し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関係者で共有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233008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050081" y="2398245"/>
            <a:ext cx="2872025" cy="2584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④ </a:t>
            </a:r>
            <a:r>
              <a:rPr lang="en-US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見直す</a:t>
            </a:r>
            <a:endParaRPr lang="en-US" sz="24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状態が変わるとき</a:t>
            </a:r>
            <a:endParaRPr lang="en-US" altLang="ja-JP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状態が変わる時</a:t>
            </a:r>
            <a:endParaRPr lang="en-US" altLang="ja-JP" sz="2400" dirty="0"/>
          </a:p>
          <a:p>
            <a:pPr algn="ctr">
              <a:lnSpc>
                <a:spcPct val="150000"/>
              </a:lnSpc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繰り返し話し合う</a:t>
            </a: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029471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029471" y="32004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ACPのポイント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一度で終わらず、何度でも見直す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代理の人を、あらかじめ決めておく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事前指示は、ACPの一部である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「具合が悪くなったとき、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どこで、どんな治療を受けたいですか」と、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元気なうちから少しずつ尋ねる。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認知症や障害のある人への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意思決定支援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支援の原則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意思決定ができるという前提で、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本人が理解しやすく、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思いを表しやすい工夫をする。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意思決定を支える工夫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短い文でゆっくり話し、実物や絵を使う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体調のよい時間、落ち着ける場所で話す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表情や生活歴から思いを推し量る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看護職の役割と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倫理的な姿勢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4つの倫理原則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自律尊重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：自分で決めることを尊重する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善行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：本人によいことを行う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無危害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：害や危険を及ぼさない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正義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：公平にケアを届ける</a:t>
            </a:r>
            <a:endParaRPr lang="en-US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看護職に期待される姿勢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傾聴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：本人の思いを丁寧に聴く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代弁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：言い出せない思いを伝える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話し合いの場づくり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：関係者と検討する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リスクと向き合う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：危険を減らして意向に沿う</a:t>
            </a:r>
            <a:endParaRPr lang="en-US" sz="3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本人の意思を尊重しながら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暮らしを支える</a:t>
            </a:r>
            <a:endParaRPr lang="en-US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事例：Mさん(82歳・男性)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軽度の認知症と慢性心不全。独居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訪問販売で高額な布団を契約。通帳の管理も不安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Mさん：「最期まで自分の家で暮らしたい」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長女：「そろそろ施設を考えたほうがいい」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心不全悪化時の治療は、誰とも話していない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設問1：意思決定支援の3つのプロセスで整理する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設問2：使える制度・相談先と、適した制度を考える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設問3：ACPの進め方を考える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判断能力が低下しても、本人の意思を尊重する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権利擁護の制度の違いを理解し、適切につなぐ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ACPは、繰り返し話し合い、何度でも見直す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看護職は、傾聴と代弁で本人の意思決定を支える</a:t>
            </a:r>
            <a:endParaRPr lang="en-US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第14回　地域での生活を支える家族支援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家族の介護力・介護負担・家族への支援 ―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402</Words>
  <Application>Microsoft Office PowerPoint</Application>
  <PresentationFormat>ワイド画面</PresentationFormat>
  <Paragraphs>183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2026-10-12T03:28:14Z</dcterms:created>
  <dcterms:modified xsi:type="dcterms:W3CDTF">2026-10-12T04:09:29Z</dcterms:modified>
</cp:coreProperties>
</file>