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87" d="100"/>
          <a:sy n="87" d="100"/>
        </p:scale>
        <p:origin x="66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89799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1737360"/>
            <a:ext cx="10911535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595959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地域で暮らす人への看護</a:t>
            </a:r>
            <a:endParaRPr lang="en-US" sz="2800" b="1" dirty="0"/>
          </a:p>
        </p:txBody>
      </p:sp>
      <p:sp>
        <p:nvSpPr>
          <p:cNvPr id="3" name="Text 1"/>
          <p:cNvSpPr/>
          <p:nvPr/>
        </p:nvSpPr>
        <p:spPr>
          <a:xfrm>
            <a:off x="640080" y="2286000"/>
            <a:ext cx="10911535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第11回　退院後の生活を支える看護</a:t>
            </a:r>
            <a:endParaRPr lang="en-US" sz="4000" dirty="0"/>
          </a:p>
        </p:txBody>
      </p:sp>
      <p:sp>
        <p:nvSpPr>
          <p:cNvPr id="4" name="Shape 2"/>
          <p:cNvSpPr/>
          <p:nvPr/>
        </p:nvSpPr>
        <p:spPr>
          <a:xfrm>
            <a:off x="3383280" y="3611880"/>
            <a:ext cx="5425135" cy="0"/>
          </a:xfrm>
          <a:prstGeom prst="line">
            <a:avLst/>
          </a:prstGeom>
          <a:noFill/>
          <a:ln w="254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5" name="Text 3"/>
          <p:cNvSpPr/>
          <p:nvPr/>
        </p:nvSpPr>
        <p:spPr>
          <a:xfrm>
            <a:off x="640080" y="3840480"/>
            <a:ext cx="1091153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595959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― 退院支援・退院調整・継続看護 ―</a:t>
            </a:r>
            <a:endParaRPr lang="en-US" sz="28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本時の目標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59"/>
            <a:ext cx="11028102" cy="475652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退院支援・退院調整の考え方とプロセスを理解する</a:t>
            </a:r>
            <a:endParaRPr lang="en-US" sz="3200" dirty="0"/>
          </a:p>
          <a:p>
            <a:pPr marL="330200" indent="-330200" algn="l"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入院早期のアセスメントとスクリーニングを理解する</a:t>
            </a:r>
            <a:endParaRPr lang="en-US" sz="3200" dirty="0"/>
          </a:p>
          <a:p>
            <a:pPr marL="330200" indent="-330200" algn="l">
              <a:spcAft>
                <a:spcPts val="2600"/>
              </a:spcAft>
              <a:buSzPct val="100000"/>
              <a:buChar char="•"/>
            </a:pPr>
            <a:r>
              <a:rPr lang="en-US" sz="32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退院前カンファレンスと多職種の関わりを理解する</a:t>
            </a:r>
            <a:endParaRPr lang="en-US" sz="32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330200" indent="-330200">
              <a:spcAft>
                <a:spcPts val="2600"/>
              </a:spcAft>
              <a:buSzPct val="100000"/>
              <a:buChar char="•"/>
            </a:pPr>
            <a:r>
              <a:rPr lang="en-US" altLang="ja-JP" sz="32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病院と地域の情報共有の方法を理解する</a:t>
            </a:r>
            <a:endParaRPr lang="en-US" altLang="ja-JP" sz="3200" dirty="0"/>
          </a:p>
          <a:p>
            <a:pPr marL="330200" indent="-330200">
              <a:spcAft>
                <a:spcPts val="2600"/>
              </a:spcAft>
              <a:buSzPct val="100000"/>
              <a:buChar char="•"/>
            </a:pPr>
            <a:r>
              <a:rPr lang="en-US" altLang="ja-JP" sz="32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患者・家族の意向を踏まえた退院支援計画を理解する</a:t>
            </a:r>
            <a:endParaRPr lang="en-US" altLang="ja-JP" sz="3200" dirty="0"/>
          </a:p>
          <a:p>
            <a:pPr marL="330200" indent="-330200">
              <a:spcAft>
                <a:spcPts val="2600"/>
              </a:spcAft>
              <a:buSzPct val="100000"/>
              <a:buChar char="•"/>
            </a:pPr>
            <a:r>
              <a:rPr lang="en-US" altLang="ja-JP" sz="32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継続看護の視点から切れ目のない支援を考える</a:t>
            </a:r>
            <a:endParaRPr lang="en-US" altLang="ja-JP" sz="3200" dirty="0"/>
          </a:p>
          <a:p>
            <a:pPr algn="l">
              <a:spcAft>
                <a:spcPts val="2600"/>
              </a:spcAft>
              <a:buSzPct val="100000"/>
            </a:pP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本時の流れ(90分)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導入(5分)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講義(45分)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事例演習(25分)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解答・解説の確認(10分)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まとめ・次回予告(5分)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退院支援・退院調整の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考え方とプロセス</a:t>
            </a:r>
            <a:endParaRPr lang="en-US" sz="3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退院支援は、いつ始まる?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退院支援は、退院が決まってからではなく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入院時(入院早期)から始める。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退院支援の4つのプロセス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828800"/>
            <a:ext cx="252214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900" dirty="0"/>
          </a:p>
        </p:txBody>
      </p:sp>
      <p:sp>
        <p:nvSpPr>
          <p:cNvPr id="5" name="Text 3"/>
          <p:cNvSpPr/>
          <p:nvPr/>
        </p:nvSpPr>
        <p:spPr>
          <a:xfrm>
            <a:off x="640080" y="2560320"/>
            <a:ext cx="252214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640080" y="2743200"/>
            <a:ext cx="2522144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lnSpc>
                <a:spcPct val="120000"/>
              </a:lnSpc>
            </a:pPr>
            <a:r>
              <a:rPr lang="en-US" altLang="ja-JP" sz="20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① </a:t>
            </a:r>
            <a:r>
              <a:rPr lang="en-US" altLang="ja-JP" sz="20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スクリーニング</a:t>
            </a:r>
            <a:endParaRPr lang="en-US" altLang="ja-JP" sz="2000" dirty="0"/>
          </a:p>
          <a:p>
            <a:pPr algn="ctr">
              <a:lnSpc>
                <a:spcPct val="120000"/>
              </a:lnSpc>
            </a:pPr>
            <a:endParaRPr lang="en-US" altLang="ja-JP" sz="20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20000"/>
              </a:lnSpc>
            </a:pPr>
            <a:r>
              <a:rPr lang="en-US" altLang="ja-JP" sz="2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入院3日以内を目安</a:t>
            </a:r>
            <a:endParaRPr lang="en-US" altLang="ja-JP" sz="2000" dirty="0"/>
          </a:p>
          <a:p>
            <a:pPr marL="0" indent="0" algn="ctr">
              <a:lnSpc>
                <a:spcPct val="120000"/>
              </a:lnSpc>
              <a:buNone/>
            </a:pPr>
            <a:endParaRPr lang="en-US" sz="19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9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退院困難要因の</a:t>
            </a:r>
            <a:endParaRPr lang="en-US" sz="19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有無を確認する</a:t>
            </a:r>
            <a:endParaRPr lang="en-US" sz="1900" dirty="0"/>
          </a:p>
        </p:txBody>
      </p:sp>
      <p:sp>
        <p:nvSpPr>
          <p:cNvPr id="7" name="Text 5"/>
          <p:cNvSpPr/>
          <p:nvPr/>
        </p:nvSpPr>
        <p:spPr>
          <a:xfrm>
            <a:off x="3436544" y="1828800"/>
            <a:ext cx="252214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900" dirty="0"/>
          </a:p>
        </p:txBody>
      </p:sp>
      <p:sp>
        <p:nvSpPr>
          <p:cNvPr id="8" name="Text 6"/>
          <p:cNvSpPr/>
          <p:nvPr/>
        </p:nvSpPr>
        <p:spPr>
          <a:xfrm>
            <a:off x="3436544" y="2560320"/>
            <a:ext cx="252214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3436544" y="2743200"/>
            <a:ext cx="2522144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lnSpc>
                <a:spcPct val="120000"/>
              </a:lnSpc>
            </a:pPr>
            <a:r>
              <a:rPr lang="en-US" altLang="ja-JP" sz="20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② </a:t>
            </a:r>
            <a:r>
              <a:rPr lang="en-US" altLang="ja-JP" sz="20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アセスメント</a:t>
            </a:r>
            <a:endParaRPr lang="en-US" altLang="ja-JP" sz="2000" dirty="0"/>
          </a:p>
          <a:p>
            <a:pPr algn="ctr">
              <a:lnSpc>
                <a:spcPct val="120000"/>
              </a:lnSpc>
            </a:pPr>
            <a:endParaRPr lang="en-US" altLang="ja-JP" sz="20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20000"/>
              </a:lnSpc>
            </a:pPr>
            <a:r>
              <a:rPr lang="en-US" altLang="ja-JP" sz="20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入院7日以内を目安</a:t>
            </a:r>
            <a:endParaRPr lang="en-US" altLang="ja-JP" sz="2000" dirty="0"/>
          </a:p>
          <a:p>
            <a:pPr marL="0" indent="0" algn="ctr">
              <a:lnSpc>
                <a:spcPct val="120000"/>
              </a:lnSpc>
              <a:buNone/>
            </a:pPr>
            <a:endParaRPr lang="en-US" sz="19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9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本人・家族の意向と</a:t>
            </a:r>
            <a:endParaRPr lang="en-US" sz="19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課題を整理する</a:t>
            </a:r>
            <a:endParaRPr lang="en-US" sz="1900" dirty="0"/>
          </a:p>
        </p:txBody>
      </p:sp>
      <p:sp>
        <p:nvSpPr>
          <p:cNvPr id="10" name="Text 8"/>
          <p:cNvSpPr/>
          <p:nvPr/>
        </p:nvSpPr>
        <p:spPr>
          <a:xfrm>
            <a:off x="6233008" y="1828800"/>
            <a:ext cx="252214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900" dirty="0"/>
          </a:p>
        </p:txBody>
      </p:sp>
      <p:sp>
        <p:nvSpPr>
          <p:cNvPr id="11" name="Text 9"/>
          <p:cNvSpPr/>
          <p:nvPr/>
        </p:nvSpPr>
        <p:spPr>
          <a:xfrm>
            <a:off x="6233008" y="2560320"/>
            <a:ext cx="252214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6233008" y="2743200"/>
            <a:ext cx="2522144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lnSpc>
                <a:spcPct val="120000"/>
              </a:lnSpc>
            </a:pPr>
            <a:r>
              <a:rPr lang="en-US" altLang="ja-JP" sz="20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③ </a:t>
            </a:r>
            <a:r>
              <a:rPr lang="en-US" altLang="ja-JP" sz="20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計画・調整</a:t>
            </a:r>
            <a:endParaRPr lang="en-US" altLang="ja-JP" sz="2000" dirty="0"/>
          </a:p>
          <a:p>
            <a:pPr algn="ctr">
              <a:lnSpc>
                <a:spcPct val="120000"/>
              </a:lnSpc>
            </a:pPr>
            <a:endParaRPr lang="en-US" altLang="ja-JP" sz="20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20000"/>
              </a:lnSpc>
            </a:pPr>
            <a:r>
              <a:rPr lang="en-US" altLang="ja-JP" sz="20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退院に向けて</a:t>
            </a:r>
            <a:endParaRPr lang="en-US" altLang="ja-JP" sz="2000" dirty="0"/>
          </a:p>
          <a:p>
            <a:pPr marL="0" indent="0" algn="ctr">
              <a:lnSpc>
                <a:spcPct val="120000"/>
              </a:lnSpc>
              <a:buNone/>
            </a:pPr>
            <a:endParaRPr lang="en-US" sz="19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9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カンファレンスで</a:t>
            </a:r>
            <a:endParaRPr lang="en-US" sz="19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サービスを調整する</a:t>
            </a:r>
            <a:endParaRPr lang="en-US" sz="1900" dirty="0"/>
          </a:p>
        </p:txBody>
      </p:sp>
      <p:sp>
        <p:nvSpPr>
          <p:cNvPr id="13" name="Text 11"/>
          <p:cNvSpPr/>
          <p:nvPr/>
        </p:nvSpPr>
        <p:spPr>
          <a:xfrm>
            <a:off x="9029471" y="1828800"/>
            <a:ext cx="2522144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900" dirty="0"/>
          </a:p>
        </p:txBody>
      </p:sp>
      <p:sp>
        <p:nvSpPr>
          <p:cNvPr id="14" name="Text 12"/>
          <p:cNvSpPr/>
          <p:nvPr/>
        </p:nvSpPr>
        <p:spPr>
          <a:xfrm>
            <a:off x="9029471" y="2560320"/>
            <a:ext cx="2522144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9029471" y="2743200"/>
            <a:ext cx="2522144" cy="21945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lnSpc>
                <a:spcPct val="120000"/>
              </a:lnSpc>
            </a:pPr>
            <a:r>
              <a:rPr lang="en-US" altLang="ja-JP" sz="20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④ </a:t>
            </a:r>
            <a:r>
              <a:rPr lang="en-US" altLang="ja-JP" sz="20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退院後の確認</a:t>
            </a:r>
            <a:endParaRPr lang="en-US" altLang="ja-JP" sz="2000" dirty="0"/>
          </a:p>
          <a:p>
            <a:pPr algn="ctr">
              <a:lnSpc>
                <a:spcPct val="120000"/>
              </a:lnSpc>
            </a:pPr>
            <a:endParaRPr lang="en-US" altLang="ja-JP" sz="20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20000"/>
              </a:lnSpc>
            </a:pPr>
            <a:r>
              <a:rPr lang="en-US" altLang="ja-JP" sz="20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退院後</a:t>
            </a:r>
            <a:endParaRPr lang="en-US" altLang="ja-JP" sz="2000" dirty="0"/>
          </a:p>
          <a:p>
            <a:pPr marL="0" indent="0" algn="ctr">
              <a:lnSpc>
                <a:spcPct val="120000"/>
              </a:lnSpc>
              <a:buNone/>
            </a:pPr>
            <a:endParaRPr lang="en-US" sz="19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9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訪問・電話等で</a:t>
            </a:r>
            <a:endParaRPr lang="en-US" sz="19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9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様子を確認する</a:t>
            </a:r>
            <a:endParaRPr lang="en-US" sz="1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退院支援と退院調整の違い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退院支援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：本人が退院後も自分らしく暮らせるよう行う支援の全体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退院調整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：介護保険サービスや訪問看護など社会資源との調整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退院調整は、退院支援の一部である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具体的な看護場面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入院当日、情報収集の中で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「退院後はどこで、どなたと暮らす予定ですか」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とさりげなく尋ねる。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入院早期のアセスメントと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スクリーニング</a:t>
            </a:r>
            <a:endParaRPr lang="en-US" sz="3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退院困難要因を確認する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生活背景：独居、高齢者のみの世帯、介護者の不在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身体・医療：ADLの低下、在宅酸素・経管栄養などの処置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認知・精神：認知機能の低下、服薬管理が難しい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社会・経済：サービス未申請、費用の不安、退院先が未定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入院の経過：再入院の繰り返し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スクリーニングの要点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すべての入院患者を対象に、</a:t>
            </a:r>
            <a:endParaRPr lang="en-US" sz="36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6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早期に気づいて、早期に動く。</a:t>
            </a:r>
            <a:endParaRPr lang="en-US" sz="3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退院前カンファレンスの意義と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多職種の関わり</a:t>
            </a:r>
            <a:endParaRPr lang="en-US" sz="3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退院前カンファレンスとは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退院後の生活を支える関係者が集まり、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本人・家族とともに方針とサービス内容を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確認する話し合いの場。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主な参加者と役割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1208792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本人・家族</a:t>
            </a: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：希望や不安を伝え、一緒に決める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病棟看護師：入院中の経過と本人の思いを伝える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退院調整看護師・医療ソーシャルワーカー：調整と制度の情報提供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医師・リハビリ専門職・薬剤師：病状、動作、服薬の整理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訪問看護師・介護支援専門員：退院後のサービスと連絡体制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具体的な看護場面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「歩行器で歩けます」という事実に加え、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本人の言葉や思いも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在宅側に引き継ぐ。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病院と地域との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情報共有</a:t>
            </a:r>
            <a:endParaRPr lang="en-US" sz="3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情報共有の主な手段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看護サマリー(看護情報提供書)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退院時共同指導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地域連携クリニカルパス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退院後の電話・訪問による確認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共有する情報のポイント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病名や処置だけでなく、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本人・家族の意向と、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退院後も続けてほしい看護を伝える。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5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患者・家族の意向を踏まえた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退院支援計画</a:t>
            </a:r>
            <a:endParaRPr lang="en-US" sz="3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計画づくりの4つのポイント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意向の確認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：どこで、誰と、どう暮らしたいかを聞く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家族の事情の把握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：介護力・仕事・不安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意向が異なるとき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：話し合う場を整える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2600"/>
              </a:spcAft>
              <a:buSzPct val="100000"/>
              <a:buChar char="•"/>
            </a:pPr>
            <a:r>
              <a:rPr lang="en-US" sz="32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選択肢の提示</a:t>
            </a: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：療養の場とサービスを示す</a:t>
            </a:r>
            <a:endParaRPr lang="en-US" sz="32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本人と家族の希望が違うとき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どちらかを説得するのではなく、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それぞれの思いの背景を聞き、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話し合いの場を整える。</a:t>
            </a:r>
            <a:endParaRPr lang="en-US" sz="32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6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継続看護と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切れ目のない支援体制</a:t>
            </a:r>
            <a:endParaRPr lang="en-US" sz="36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継続看護の3つの時期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828800"/>
            <a:ext cx="3454298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2400" dirty="0"/>
          </a:p>
        </p:txBody>
      </p:sp>
      <p:sp>
        <p:nvSpPr>
          <p:cNvPr id="5" name="Text 3"/>
          <p:cNvSpPr/>
          <p:nvPr/>
        </p:nvSpPr>
        <p:spPr>
          <a:xfrm>
            <a:off x="640080" y="2560320"/>
            <a:ext cx="345429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733162" y="2122011"/>
            <a:ext cx="3412077" cy="30470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lnSpc>
                <a:spcPct val="120000"/>
              </a:lnSpc>
            </a:pPr>
            <a:r>
              <a:rPr lang="en-US" altLang="ja-JP" sz="24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入院前</a:t>
            </a:r>
            <a:endParaRPr lang="en-US" altLang="ja-JP" sz="2400" dirty="0"/>
          </a:p>
          <a:p>
            <a:pPr algn="ctr">
              <a:lnSpc>
                <a:spcPct val="120000"/>
              </a:lnSpc>
            </a:pPr>
            <a:endParaRPr lang="en-US" altLang="ja-JP" sz="24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20000"/>
              </a:lnSpc>
            </a:pPr>
            <a:r>
              <a:rPr lang="en-US" altLang="ja-JP" sz="24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外来・予防的な支援</a:t>
            </a:r>
            <a:endParaRPr lang="en-US" altLang="ja-JP" sz="2400" dirty="0"/>
          </a:p>
          <a:p>
            <a:pPr marL="0" indent="0" algn="ctr">
              <a:lnSpc>
                <a:spcPct val="120000"/>
              </a:lnSpc>
              <a:buNone/>
            </a:pPr>
            <a:endParaRPr lang="en-US" sz="24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生活状況を把握し</a:t>
            </a:r>
            <a:endParaRPr lang="en-US" sz="240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4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入院中の準備につなぐ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4368698" y="1828800"/>
            <a:ext cx="3454298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4368698" y="2560320"/>
            <a:ext cx="345429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461780" y="2122011"/>
            <a:ext cx="3412077" cy="30470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lnSpc>
                <a:spcPct val="120000"/>
              </a:lnSpc>
            </a:pPr>
            <a:r>
              <a:rPr lang="en-US" altLang="ja-JP" sz="24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入院中</a:t>
            </a:r>
            <a:endParaRPr lang="en-US" altLang="ja-JP" sz="2400" dirty="0"/>
          </a:p>
          <a:p>
            <a:pPr algn="ctr">
              <a:lnSpc>
                <a:spcPct val="120000"/>
              </a:lnSpc>
            </a:pPr>
            <a:endParaRPr lang="en-US" altLang="ja-JP" sz="24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20000"/>
              </a:lnSpc>
            </a:pPr>
            <a:r>
              <a:rPr lang="en-US" altLang="ja-JP" sz="24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退院支援・調整</a:t>
            </a:r>
            <a:endParaRPr lang="en-US" altLang="ja-JP" sz="2400" dirty="0"/>
          </a:p>
          <a:p>
            <a:pPr marL="0" indent="0" algn="ctr">
              <a:lnSpc>
                <a:spcPct val="120000"/>
              </a:lnSpc>
              <a:buNone/>
            </a:pPr>
            <a:endParaRPr lang="en-US" sz="24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退院後の生活を見据えてケアを行う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8097317" y="1828800"/>
            <a:ext cx="3454298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8097317" y="2560320"/>
            <a:ext cx="3454298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190399" y="2122011"/>
            <a:ext cx="3412077" cy="304708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>
              <a:lnSpc>
                <a:spcPct val="120000"/>
              </a:lnSpc>
            </a:pPr>
            <a:r>
              <a:rPr lang="en-US" altLang="ja-JP" sz="2400" b="1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退院後</a:t>
            </a:r>
            <a:endParaRPr lang="en-US" altLang="ja-JP" sz="2400" dirty="0"/>
          </a:p>
          <a:p>
            <a:pPr algn="ctr">
              <a:lnSpc>
                <a:spcPct val="120000"/>
              </a:lnSpc>
            </a:pPr>
            <a:endParaRPr lang="en-US" altLang="ja-JP" sz="2400" b="1" dirty="0">
              <a:solidFill>
                <a:srgbClr val="C0392B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algn="ctr">
              <a:lnSpc>
                <a:spcPct val="120000"/>
              </a:lnSpc>
            </a:pPr>
            <a:r>
              <a:rPr lang="en-US" altLang="ja-JP" sz="2400" b="1" dirty="0" err="1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訪問看護・外来フォロ</a:t>
            </a:r>
            <a:r>
              <a:rPr lang="en-US" altLang="ja-JP" sz="24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ー</a:t>
            </a:r>
            <a:endParaRPr lang="en-US" altLang="ja-JP" sz="2400" dirty="0"/>
          </a:p>
          <a:p>
            <a:pPr marL="0" indent="0" algn="ctr">
              <a:lnSpc>
                <a:spcPct val="120000"/>
              </a:lnSpc>
              <a:buNone/>
            </a:pPr>
            <a:endParaRPr lang="en-US" sz="2400" dirty="0">
              <a:solidFill>
                <a:srgbClr val="1A1A1A"/>
              </a:solidFill>
              <a:latin typeface="游ゴシック" pitchFamily="34" charset="0"/>
              <a:ea typeface="游ゴシック" pitchFamily="34" charset="-122"/>
              <a:cs typeface="游ゴシック" pitchFamily="34" charset="-120"/>
            </a:endParaRPr>
          </a:p>
          <a:p>
            <a:pPr marL="0" indent="0" algn="ctr">
              <a:lnSpc>
                <a:spcPct val="120000"/>
              </a:lnSpc>
              <a:buNone/>
            </a:pPr>
            <a:r>
              <a:rPr lang="en-US" sz="2400" dirty="0" err="1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ケアを地域で引き継ぎ再入院を防ぐ</a:t>
            </a:r>
            <a:endParaRPr lang="en-US" sz="24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退院はゴールではない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退院は、地域での生活のスタート。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退院後も、病院と地域が</a:t>
            </a:r>
            <a:endParaRPr lang="en-US" sz="32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顔の見える関係でつながる。</a:t>
            </a:r>
            <a:endParaRPr lang="en-US" sz="32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2468880"/>
            <a:ext cx="10911535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2800" b="1" dirty="0">
                <a:solidFill>
                  <a:srgbClr val="C0392B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事例演習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40080" y="3200400"/>
            <a:ext cx="10911535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本人と家族の意向が異なる</a:t>
            </a:r>
            <a:endParaRPr lang="en-US" sz="3600" dirty="0"/>
          </a:p>
          <a:p>
            <a:pPr marL="0" indent="0" algn="ctr">
              <a:buNone/>
            </a:pPr>
            <a:r>
              <a:rPr lang="en-US" sz="36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退院支援を考える</a:t>
            </a:r>
            <a:endParaRPr lang="en-US" sz="36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事例：Kさん(82歳・女性)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大腿骨頸部骨折で人工骨頭置換術、術後3週間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歩行器で見守りのもと歩行。独居、自宅は階段が多い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Kさん：「慣れた家に帰りたい。トイレは自分で行きたい」</a:t>
            </a:r>
            <a:endParaRPr lang="en-US" sz="28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長女(55歳・別居)：「一人暮らしは心配。施設も考えてほしい」</a:t>
            </a:r>
            <a:endParaRPr lang="en-US" sz="28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演習の進め方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設問1：入院早期に確認する情報・退院困難要因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設問2：本人と長女の希望が違うときの関わり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設問3：カンファレンスの参加職種と継続看護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配布資料に記入し、グループで共有する</a:t>
            </a:r>
            <a:endParaRPr lang="en-US" sz="32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本時のまとめ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1737360"/>
            <a:ext cx="10911535" cy="43891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退院支援は入院時(入院早期)から始める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スクリーニングで退院困難要因を早く見つける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退院前カンファレンスで多職種がつながる</a:t>
            </a:r>
            <a:endParaRPr lang="en-US" sz="3200" dirty="0"/>
          </a:p>
          <a:p>
            <a:pPr marL="330200" indent="-330200" algn="l">
              <a:lnSpc>
                <a:spcPct val="125000"/>
              </a:lnSpc>
              <a:spcAft>
                <a:spcPts val="1600"/>
              </a:spcAft>
              <a:buSzPct val="100000"/>
              <a:buChar char="•"/>
            </a:pPr>
            <a:r>
              <a:rPr lang="en-US" sz="32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本人の意向を中心に、病院と地域でケアを引き継ぐ</a:t>
            </a:r>
            <a:endParaRPr lang="en-US" sz="32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457200"/>
            <a:ext cx="10911535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次回予告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1280160" cy="0"/>
          </a:xfrm>
          <a:prstGeom prst="line">
            <a:avLst/>
          </a:prstGeom>
          <a:noFill/>
          <a:ln w="38100">
            <a:solidFill>
              <a:srgbClr val="C0392B"/>
            </a:solidFill>
            <a:prstDash val="solid"/>
          </a:ln>
        </p:spPr>
        <p:txBody>
          <a:bodyPr/>
          <a:lstStyle/>
          <a:p>
            <a:endParaRPr lang="ja-JP" altLang="en-US"/>
          </a:p>
        </p:txBody>
      </p:sp>
      <p:sp>
        <p:nvSpPr>
          <p:cNvPr id="4" name="Text 2"/>
          <p:cNvSpPr/>
          <p:nvPr/>
        </p:nvSpPr>
        <p:spPr>
          <a:xfrm>
            <a:off x="640080" y="2377440"/>
            <a:ext cx="10911535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lnSpc>
                <a:spcPct val="13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第12回　地域における多職種連携</a:t>
            </a:r>
            <a:endParaRPr lang="en-US" sz="2800" dirty="0"/>
          </a:p>
          <a:p>
            <a:pPr marL="0" indent="0" algn="l">
              <a:lnSpc>
                <a:spcPct val="130000"/>
              </a:lnSpc>
              <a:buNone/>
            </a:pPr>
            <a:r>
              <a:rPr lang="en-US" sz="2800" dirty="0">
                <a:solidFill>
                  <a:srgbClr val="1A1A1A"/>
                </a:solidFill>
                <a:latin typeface="游ゴシック" pitchFamily="34" charset="0"/>
                <a:ea typeface="游ゴシック" pitchFamily="34" charset="-122"/>
                <a:cs typeface="游ゴシック" pitchFamily="34" charset="-120"/>
              </a:rPr>
              <a:t>― 医療・介護・福祉・行政の連携 ―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430</Words>
  <Application>Microsoft Office PowerPoint</Application>
  <PresentationFormat>ワイド画面</PresentationFormat>
  <Paragraphs>182</Paragraphs>
  <Slides>29</Slides>
  <Notes>29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29</vt:i4>
      </vt:variant>
    </vt:vector>
  </HeadingPairs>
  <TitlesOfParts>
    <vt:vector size="32" baseType="lpstr">
      <vt:lpstr>游ゴシック</vt:lpstr>
      <vt:lpstr>Arial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2026-10-05T04:34:48Z</dcterms:created>
  <dcterms:modified xsi:type="dcterms:W3CDTF">2026-10-05T04:34:58Z</dcterms:modified>
</cp:coreProperties>
</file>