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763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第8回　精神的な課題を抱える人への地域支援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地域生活の継続と社会とのつながり ―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79" y="1545718"/>
            <a:ext cx="11269023" cy="50138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精神障害者の地域移行・地域定着支援の考え方を理解する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精神障害にも対応した地域包括ケアシステムを理解する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再発予防・服薬管理と生活支援の視点を理解する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30200" indent="-330200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精神障害者保健福祉手帳、障害年金等の関連制度を理解する</a:t>
            </a:r>
            <a:endParaRPr lang="en-US" altLang="ja-JP" sz="2800" dirty="0"/>
          </a:p>
          <a:p>
            <a:pPr marL="330200" indent="-330200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家族への支援と偏見・スティグマへの理解を深める</a:t>
            </a:r>
            <a:endParaRPr lang="en-US" altLang="ja-JP" sz="2800" dirty="0"/>
          </a:p>
          <a:p>
            <a:pPr marL="330200" indent="-330200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社会とのつながりを維持するための地域資源を理解する</a:t>
            </a:r>
            <a:endParaRPr lang="en-US" altLang="ja-JP" sz="2800" dirty="0"/>
          </a:p>
          <a:p>
            <a:pPr algn="l">
              <a:lnSpc>
                <a:spcPct val="125000"/>
              </a:lnSpc>
              <a:spcAft>
                <a:spcPts val="2600"/>
              </a:spcAft>
              <a:buSzPct val="100000"/>
            </a:pP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精神障害者の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地域移行・地域定着支援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背景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症状が安定していても長期入院が続く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「社会的入院」から、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地域生活を続ける方向への転換。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地域移行支援と地域定着支援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79" y="2521992"/>
            <a:ext cx="5181448" cy="2531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地域移行支援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退院に向けた住居確保の相談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体験宿泊等の支援</a:t>
            </a:r>
            <a:endParaRPr lang="en-US" altLang="ja-JP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370167" y="2521992"/>
            <a:ext cx="5181448" cy="2531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地域定着支援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退院後の緊急時の相談対応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関係機関との連絡調整</a:t>
            </a:r>
            <a:endParaRPr lang="en-US" alt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6370168" y="2194560"/>
            <a:ext cx="5181448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79400" indent="-279400">
              <a:lnSpc>
                <a:spcPct val="120000"/>
              </a:lnSpc>
              <a:spcAft>
                <a:spcPts val="1800"/>
              </a:spcAft>
              <a:buSzPct val="100000"/>
              <a:buChar char="•"/>
            </a:pP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精神障害にも対応した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地域包括ケアシステム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6つの構成要素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3454298" cy="1188720"/>
          </a:xfrm>
          <a:prstGeom prst="rect">
            <a:avLst/>
          </a:prstGeom>
          <a:solidFill>
            <a:srgbClr val="F0EDEA"/>
          </a:solidFill>
          <a:ln w="12700">
            <a:solidFill>
              <a:srgbClr val="F0EDEA"/>
            </a:solidFill>
            <a:prstDash val="solid"/>
          </a:ln>
        </p:spPr>
        <p:txBody>
          <a:bodyPr/>
          <a:lstStyle/>
          <a:p>
            <a:endParaRPr lang="ja-JP" altLang="en-US" sz="2400"/>
          </a:p>
        </p:txBody>
      </p:sp>
      <p:sp>
        <p:nvSpPr>
          <p:cNvPr id="5" name="Text 3"/>
          <p:cNvSpPr/>
          <p:nvPr/>
        </p:nvSpPr>
        <p:spPr>
          <a:xfrm>
            <a:off x="640080" y="2011680"/>
            <a:ext cx="345429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住まい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368698" y="2011680"/>
            <a:ext cx="3454298" cy="1188720"/>
          </a:xfrm>
          <a:prstGeom prst="rect">
            <a:avLst/>
          </a:prstGeom>
          <a:solidFill>
            <a:srgbClr val="F0EDEA"/>
          </a:solidFill>
          <a:ln w="12700">
            <a:solidFill>
              <a:srgbClr val="F0EDEA"/>
            </a:solidFill>
            <a:prstDash val="solid"/>
          </a:ln>
        </p:spPr>
        <p:txBody>
          <a:bodyPr/>
          <a:lstStyle/>
          <a:p>
            <a:endParaRPr lang="ja-JP" altLang="en-US" sz="2400"/>
          </a:p>
        </p:txBody>
      </p:sp>
      <p:sp>
        <p:nvSpPr>
          <p:cNvPr id="7" name="Text 5"/>
          <p:cNvSpPr/>
          <p:nvPr/>
        </p:nvSpPr>
        <p:spPr>
          <a:xfrm>
            <a:off x="4368698" y="2011680"/>
            <a:ext cx="345429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8097317" y="2011680"/>
            <a:ext cx="3454298" cy="1188720"/>
          </a:xfrm>
          <a:prstGeom prst="rect">
            <a:avLst/>
          </a:prstGeom>
          <a:solidFill>
            <a:srgbClr val="F0EDEA"/>
          </a:solidFill>
          <a:ln w="12700">
            <a:solidFill>
              <a:srgbClr val="F0EDEA"/>
            </a:solidFill>
            <a:prstDash val="solid"/>
          </a:ln>
        </p:spPr>
        <p:txBody>
          <a:bodyPr/>
          <a:lstStyle/>
          <a:p>
            <a:endParaRPr lang="ja-JP" altLang="en-US" sz="2400"/>
          </a:p>
        </p:txBody>
      </p:sp>
      <p:sp>
        <p:nvSpPr>
          <p:cNvPr id="9" name="Text 7"/>
          <p:cNvSpPr/>
          <p:nvPr/>
        </p:nvSpPr>
        <p:spPr>
          <a:xfrm>
            <a:off x="8097317" y="2011680"/>
            <a:ext cx="345429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障害福祉・介護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640080" y="3566160"/>
            <a:ext cx="3454298" cy="1188720"/>
          </a:xfrm>
          <a:prstGeom prst="rect">
            <a:avLst/>
          </a:prstGeom>
          <a:solidFill>
            <a:srgbClr val="F0EDEA"/>
          </a:solidFill>
          <a:ln w="12700">
            <a:solidFill>
              <a:srgbClr val="F0EDEA"/>
            </a:solidFill>
            <a:prstDash val="solid"/>
          </a:ln>
        </p:spPr>
        <p:txBody>
          <a:bodyPr/>
          <a:lstStyle/>
          <a:p>
            <a:endParaRPr lang="ja-JP" altLang="en-US" sz="2400"/>
          </a:p>
        </p:txBody>
      </p:sp>
      <p:sp>
        <p:nvSpPr>
          <p:cNvPr id="11" name="Text 9"/>
          <p:cNvSpPr/>
          <p:nvPr/>
        </p:nvSpPr>
        <p:spPr>
          <a:xfrm>
            <a:off x="640080" y="3566160"/>
            <a:ext cx="345429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社会参加(就労)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4368698" y="3566160"/>
            <a:ext cx="3454298" cy="1188720"/>
          </a:xfrm>
          <a:prstGeom prst="rect">
            <a:avLst/>
          </a:prstGeom>
          <a:solidFill>
            <a:srgbClr val="F0EDEA"/>
          </a:solidFill>
          <a:ln w="12700">
            <a:solidFill>
              <a:srgbClr val="F0EDEA"/>
            </a:solidFill>
            <a:prstDash val="solid"/>
          </a:ln>
        </p:spPr>
        <p:txBody>
          <a:bodyPr/>
          <a:lstStyle/>
          <a:p>
            <a:endParaRPr lang="ja-JP" altLang="en-US" sz="2400"/>
          </a:p>
        </p:txBody>
      </p:sp>
      <p:sp>
        <p:nvSpPr>
          <p:cNvPr id="13" name="Text 11"/>
          <p:cNvSpPr/>
          <p:nvPr/>
        </p:nvSpPr>
        <p:spPr>
          <a:xfrm>
            <a:off x="4368698" y="3566160"/>
            <a:ext cx="345429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地域の助け合い</a:t>
            </a:r>
            <a:endParaRPr lang="en-US" sz="2800" dirty="0"/>
          </a:p>
        </p:txBody>
      </p:sp>
      <p:sp>
        <p:nvSpPr>
          <p:cNvPr id="14" name="Shape 12"/>
          <p:cNvSpPr/>
          <p:nvPr/>
        </p:nvSpPr>
        <p:spPr>
          <a:xfrm>
            <a:off x="8097317" y="3566160"/>
            <a:ext cx="3454298" cy="1188720"/>
          </a:xfrm>
          <a:prstGeom prst="rect">
            <a:avLst/>
          </a:prstGeom>
          <a:solidFill>
            <a:srgbClr val="F0EDEA"/>
          </a:solidFill>
          <a:ln w="12700">
            <a:solidFill>
              <a:srgbClr val="F0EDEA"/>
            </a:solidFill>
            <a:prstDash val="solid"/>
          </a:ln>
        </p:spPr>
        <p:txBody>
          <a:bodyPr/>
          <a:lstStyle/>
          <a:p>
            <a:endParaRPr lang="ja-JP" altLang="en-US" sz="2400"/>
          </a:p>
        </p:txBody>
      </p:sp>
      <p:sp>
        <p:nvSpPr>
          <p:cNvPr id="15" name="Text 13"/>
          <p:cNvSpPr/>
          <p:nvPr/>
        </p:nvSpPr>
        <p:spPr>
          <a:xfrm>
            <a:off x="8097317" y="3566160"/>
            <a:ext cx="345429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教育(普及啓発)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再発予防・服薬管理と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生活支援の視点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再発予防の鍵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精神疾患は再発を繰り返しやすく、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服薬の中断は再発の大きな要因となる。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服薬を</a:t>
            </a: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日課に組み込んで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提案する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副作用を率直に相談できる関係を築く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再発の前兆サインに本人・家族とともに気づく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精神障害者保健福祉手帳、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障害年金等の関連制度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制度の比較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645919"/>
            <a:ext cx="5455920" cy="42292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精神障害者保健福祉手帳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根拠法：精神保健福祉法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1級〜3級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税制優遇・公共料金の割引等</a:t>
            </a:r>
            <a:endParaRPr lang="en-US" altLang="ja-JP" sz="2800" dirty="0"/>
          </a:p>
        </p:txBody>
      </p:sp>
      <p:sp>
        <p:nvSpPr>
          <p:cNvPr id="6" name="Text 4"/>
          <p:cNvSpPr/>
          <p:nvPr/>
        </p:nvSpPr>
        <p:spPr>
          <a:xfrm>
            <a:off x="6370168" y="1645919"/>
            <a:ext cx="5455920" cy="42292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障害年金</a:t>
            </a:r>
            <a:endParaRPr lang="en-US" sz="28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根拠法：国民年金法等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1級・2級(厚生年金は3級も)</a:t>
            </a:r>
            <a:endParaRPr lang="en-US" altLang="ja-JP" sz="2800" dirty="0"/>
          </a:p>
          <a:p>
            <a:pPr marL="279400" indent="-279400">
              <a:lnSpc>
                <a:spcPct val="150000"/>
              </a:lnSpc>
              <a:spcAft>
                <a:spcPts val="1800"/>
              </a:spcAft>
              <a:buSzPct val="100000"/>
              <a:buChar char="•"/>
            </a:pPr>
            <a:r>
              <a:rPr lang="en-US" altLang="ja-JP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生活・就労の制限に応じた支給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家族への支援と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偏見・スティグマへの理解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家族への理解と支援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家族も再発への不安・介護負担・偏見を抱えている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家族会・家族心理教育による支援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看護職自身が偏見を持たず誠実に向き合う姿勢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社会とのつながりを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維持するための地域資源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主な地域資源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デイケア：生活リズムの維持と対人関係の練習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就労継続支援(A型・B型)・就労移行支援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ピアサポート：当事者同士の支え合い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地域移行・地域定着と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家族支援から考える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事例：Hさん(45歳・男性)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統合失調症で入退院を繰り返し、今回退院準備中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「また繰り返さないか不安」と話す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同居予定の母親(72歳)は将来を心配している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デイケアや就労継続支援B型に関心がある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設問1：地域移行・地域定着支援を整理する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設問2：再発予防のための服薬・生活支援を考える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設問3：社会資源・家族への支援を考える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地域移行支援と地域定着支援は切れ目なくつながる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服薬中断は再発の大きな要因であり生活支援が重要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手帳・年金等の制度が生活を経済的に支える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本人だけでなく家族への支援も欠かせない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次回予告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第9回　子どもと家族を地域で支える</a:t>
            </a:r>
            <a:endParaRPr lang="en-US" sz="28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子育て支援・虐待予防・地域とのつながり ―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275</Words>
  <Application>Microsoft Office PowerPoint</Application>
  <PresentationFormat>ワイド画面</PresentationFormat>
  <Paragraphs>119</Paragraphs>
  <Slides>22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5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2026-09-26T00:47:43Z</dcterms:created>
  <dcterms:modified xsi:type="dcterms:W3CDTF">2026-09-26T00:47:46Z</dcterms:modified>
</cp:coreProperties>
</file>