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7" d="100"/>
          <a:sy n="87" d="100"/>
        </p:scale>
        <p:origin x="6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4342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339659"/>
            <a:ext cx="1091153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595959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地域で暮らす人への看護</a:t>
            </a:r>
            <a:endParaRPr lang="en-US" sz="3200" b="1" dirty="0"/>
          </a:p>
        </p:txBody>
      </p:sp>
      <p:sp>
        <p:nvSpPr>
          <p:cNvPr id="3" name="Text 1"/>
          <p:cNvSpPr/>
          <p:nvPr/>
        </p:nvSpPr>
        <p:spPr>
          <a:xfrm>
            <a:off x="640080" y="2888299"/>
            <a:ext cx="10911535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第7回　障害のある人の地域生活を支える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3383280" y="4214179"/>
            <a:ext cx="5425135" cy="0"/>
          </a:xfrm>
          <a:prstGeom prst="line">
            <a:avLst/>
          </a:prstGeom>
          <a:noFill/>
          <a:ln w="254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 sz="2000"/>
          </a:p>
        </p:txBody>
      </p:sp>
      <p:sp>
        <p:nvSpPr>
          <p:cNvPr id="5" name="Text 3"/>
          <p:cNvSpPr/>
          <p:nvPr/>
        </p:nvSpPr>
        <p:spPr>
          <a:xfrm>
            <a:off x="640080" y="4442779"/>
            <a:ext cx="1091153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595959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― 自立・社会参加・合理的配慮 ―</a:t>
            </a:r>
            <a:endParaRPr lang="en-US" sz="3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本時の目標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403357"/>
            <a:ext cx="11285448" cy="49426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514350" indent="-514350" algn="l">
              <a:lnSpc>
                <a:spcPct val="125000"/>
              </a:lnSpc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ICFに基づき障害を心身機能・活動・参加の視点から捉える</a:t>
            </a:r>
            <a:endParaRPr lang="en-US" sz="2800" dirty="0"/>
          </a:p>
          <a:p>
            <a:pPr marL="514350" indent="-514350" algn="l">
              <a:lnSpc>
                <a:spcPct val="125000"/>
              </a:lnSpc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ノーマライゼーションと自立生活運動の理念を理解する</a:t>
            </a:r>
            <a:endParaRPr lang="en-US" sz="2800" dirty="0"/>
          </a:p>
          <a:p>
            <a:pPr marL="514350" indent="-514350" algn="l">
              <a:lnSpc>
                <a:spcPct val="125000"/>
              </a:lnSpc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障害者総合支援法に基づくサービスの概要を理解する</a:t>
            </a:r>
            <a:endParaRPr lang="en-US" sz="28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514350" indent="-514350">
              <a:lnSpc>
                <a:spcPct val="125000"/>
              </a:lnSpc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合理的配慮の考え方と具体例を理解する</a:t>
            </a:r>
            <a:endParaRPr lang="en-US" altLang="ja-JP" sz="2800" dirty="0"/>
          </a:p>
          <a:p>
            <a:pPr marL="514350" indent="-514350">
              <a:lnSpc>
                <a:spcPct val="125000"/>
              </a:lnSpc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障害のある人の社会参加を支える地域資源と連携を理解する</a:t>
            </a:r>
            <a:endParaRPr lang="en-US" altLang="ja-JP" sz="2800" dirty="0"/>
          </a:p>
          <a:p>
            <a:pPr marL="514350" indent="-514350">
              <a:lnSpc>
                <a:spcPct val="125000"/>
              </a:lnSpc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障害当事者・家族の思いに寄り添う看護を考える</a:t>
            </a:r>
            <a:endParaRPr lang="en-US" altLang="ja-JP" sz="2800" dirty="0"/>
          </a:p>
          <a:p>
            <a:pPr marL="514350" indent="-514350" algn="l">
              <a:lnSpc>
                <a:spcPct val="125000"/>
              </a:lnSpc>
              <a:spcAft>
                <a:spcPts val="2600"/>
              </a:spcAft>
              <a:buSzPct val="100000"/>
              <a:buFont typeface="+mj-ea"/>
              <a:buAutoNum type="circleNumDbPlain"/>
            </a:pP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本時の流れ(90分)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導入(5分)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講義(45分)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事例演習(25分)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解答・解説の確認(10分)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まとめ・次回予告(5分)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障害の捉え方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(ICFの視点)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ICFとは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国際生活機能分類。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「できないこと」ではなく、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生活機能を総合的に捉える視点。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生活機能の3要素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717527" y="2630406"/>
            <a:ext cx="3548233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心身機能・身体構造</a:t>
            </a:r>
            <a:endParaRPr lang="en-US" sz="28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身体の働きや</a:t>
            </a:r>
            <a:endParaRPr lang="en-US" altLang="ja-JP" sz="2800" dirty="0"/>
          </a:p>
          <a:p>
            <a:pPr algn="ctr">
              <a:lnSpc>
                <a:spcPct val="150000"/>
              </a:lnSpc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構造の状態</a:t>
            </a:r>
            <a:endParaRPr lang="en-US" altLang="ja-JP" sz="2800" dirty="0"/>
          </a:p>
          <a:p>
            <a:pPr marL="0" indent="0" algn="ctr">
              <a:lnSpc>
                <a:spcPct val="150000"/>
              </a:lnSpc>
              <a:buNone/>
            </a:pP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2743200"/>
            <a:ext cx="3393338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476625" y="2630406"/>
            <a:ext cx="3548233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活動</a:t>
            </a:r>
            <a:endParaRPr lang="en-US" sz="28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日常生活動作など</a:t>
            </a:r>
            <a:endParaRPr lang="en-US" altLang="ja-JP" sz="2800" dirty="0"/>
          </a:p>
          <a:p>
            <a:pPr algn="ctr">
              <a:lnSpc>
                <a:spcPct val="150000"/>
              </a:lnSpc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個人としての行為</a:t>
            </a:r>
            <a:endParaRPr lang="en-US" altLang="ja-JP" sz="2800" dirty="0"/>
          </a:p>
          <a:p>
            <a:pPr marL="0" indent="0" algn="ctr">
              <a:lnSpc>
                <a:spcPct val="150000"/>
              </a:lnSpc>
              <a:buNone/>
            </a:pP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399178" y="2743200"/>
            <a:ext cx="3393338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158277" y="2329256"/>
            <a:ext cx="3548233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参加</a:t>
            </a:r>
            <a:endParaRPr lang="en-US" sz="28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家庭・社会での</a:t>
            </a:r>
            <a:endParaRPr lang="en-US" altLang="ja-JP" sz="2800" dirty="0"/>
          </a:p>
          <a:p>
            <a:pPr algn="ctr">
              <a:lnSpc>
                <a:spcPct val="150000"/>
              </a:lnSpc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役割の実現</a:t>
            </a:r>
            <a:endParaRPr lang="en-US" altLang="ja-JP" sz="2800" dirty="0"/>
          </a:p>
        </p:txBody>
      </p:sp>
      <p:sp>
        <p:nvSpPr>
          <p:cNvPr id="9" name="Text 7"/>
          <p:cNvSpPr/>
          <p:nvPr/>
        </p:nvSpPr>
        <p:spPr>
          <a:xfrm>
            <a:off x="8158277" y="2743200"/>
            <a:ext cx="3393338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生活機能に影響する背景因子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5128275" cy="41799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環境因子</a:t>
            </a:r>
            <a:endParaRPr lang="en-US" sz="32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279400" indent="-279400">
              <a:lnSpc>
                <a:spcPct val="150000"/>
              </a:lnSpc>
              <a:spcAft>
                <a:spcPts val="1800"/>
              </a:spcAft>
              <a:buSzPct val="100000"/>
              <a:buChar char="•"/>
            </a:pPr>
            <a:r>
              <a:rPr lang="en-US" altLang="ja-JP" sz="32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物理的環境</a:t>
            </a:r>
            <a:endParaRPr lang="en-US" altLang="ja-JP" sz="3200" dirty="0"/>
          </a:p>
          <a:p>
            <a:pPr marL="279400" indent="-279400">
              <a:lnSpc>
                <a:spcPct val="150000"/>
              </a:lnSpc>
              <a:spcAft>
                <a:spcPts val="1800"/>
              </a:spcAft>
              <a:buSzPct val="100000"/>
              <a:buChar char="•"/>
            </a:pPr>
            <a:r>
              <a:rPr lang="en-US" altLang="ja-JP" sz="32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人的環境</a:t>
            </a:r>
            <a:endParaRPr lang="en-US" altLang="ja-JP" sz="3200" dirty="0"/>
          </a:p>
          <a:p>
            <a:pPr marL="279400" indent="-279400">
              <a:lnSpc>
                <a:spcPct val="150000"/>
              </a:lnSpc>
              <a:spcAft>
                <a:spcPts val="1800"/>
              </a:spcAft>
              <a:buSzPct val="100000"/>
              <a:buChar char="•"/>
            </a:pPr>
            <a:r>
              <a:rPr lang="en-US" altLang="ja-JP" sz="32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制度等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2194560"/>
            <a:ext cx="5181448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370168" y="1645920"/>
            <a:ext cx="5128275" cy="41799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個人因子</a:t>
            </a:r>
            <a:endParaRPr lang="en-US" sz="32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279400" indent="-279400">
              <a:lnSpc>
                <a:spcPct val="150000"/>
              </a:lnSpc>
              <a:spcAft>
                <a:spcPts val="1800"/>
              </a:spcAft>
              <a:buSzPct val="100000"/>
              <a:buChar char="•"/>
            </a:pPr>
            <a:r>
              <a:rPr lang="en-US" altLang="ja-JP" sz="32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年齢・性格</a:t>
            </a:r>
            <a:endParaRPr lang="en-US" altLang="ja-JP" sz="3200" dirty="0"/>
          </a:p>
          <a:p>
            <a:pPr marL="279400" indent="-279400">
              <a:lnSpc>
                <a:spcPct val="150000"/>
              </a:lnSpc>
              <a:spcAft>
                <a:spcPts val="1800"/>
              </a:spcAft>
              <a:buSzPct val="100000"/>
              <a:buChar char="•"/>
            </a:pPr>
            <a:r>
              <a:rPr lang="en-US" altLang="ja-JP" sz="32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価値観</a:t>
            </a:r>
            <a:endParaRPr lang="en-US" altLang="ja-JP" sz="3200" dirty="0"/>
          </a:p>
          <a:p>
            <a:pPr marL="279400" indent="-279400">
              <a:lnSpc>
                <a:spcPct val="150000"/>
              </a:lnSpc>
              <a:spcAft>
                <a:spcPts val="1800"/>
              </a:spcAft>
              <a:buSzPct val="100000"/>
              <a:buChar char="•"/>
            </a:pPr>
            <a:r>
              <a:rPr lang="en-US" altLang="ja-JP" sz="32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生活歴等</a:t>
            </a:r>
            <a:endParaRPr lang="en-US" altLang="ja-JP" sz="3200" dirty="0"/>
          </a:p>
        </p:txBody>
      </p:sp>
      <p:sp>
        <p:nvSpPr>
          <p:cNvPr id="7" name="Text 5"/>
          <p:cNvSpPr/>
          <p:nvPr/>
        </p:nvSpPr>
        <p:spPr>
          <a:xfrm>
            <a:off x="6370168" y="2194560"/>
            <a:ext cx="5181448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重要な視点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同じ心身機能の障害があっても、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環境因子によって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「活動」「参加」の状況は大きく異なる。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ノーマライゼーションと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自立生活運動の理念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2つの理念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ノーマライゼーション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：誰もが地域で当たり前の生活を送れる社会を目指す理念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自立生活運動(IL運動)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：障害当事者自身が生活を自己決定していく運動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「自立」とは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身の回りのことを一人で行えることではなく、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自己決定に基づいて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人生をコントロールできること。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障害者総合支援法に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基づくサービスの概要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サービスの2つの体系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51814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640080" y="1860557"/>
            <a:ext cx="5181448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20000"/>
              </a:lnSpc>
              <a:spcAft>
                <a:spcPts val="1800"/>
              </a:spcAft>
              <a:buSzPct val="100000"/>
            </a:pPr>
            <a:r>
              <a:rPr lang="en-US" altLang="ja-JP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介護給付</a:t>
            </a:r>
            <a:endParaRPr lang="en-US" sz="28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日常生活上の介護等の支援</a:t>
            </a:r>
            <a:endParaRPr lang="en-US" sz="2800" dirty="0"/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居宅介護</a:t>
            </a:r>
            <a:endParaRPr lang="en-US" sz="2800" dirty="0"/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重度訪問介護</a:t>
            </a:r>
            <a:endParaRPr lang="en-US" sz="2800" dirty="0"/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施設入所支援等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370168" y="1645920"/>
            <a:ext cx="51814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6370168" y="1860557"/>
            <a:ext cx="5181448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20000"/>
              </a:lnSpc>
              <a:spcAft>
                <a:spcPts val="1800"/>
              </a:spcAft>
              <a:buSzPct val="100000"/>
            </a:pPr>
            <a:r>
              <a:rPr lang="en-US" altLang="ja-JP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訓練等給付</a:t>
            </a:r>
            <a:endParaRPr lang="en-US" sz="28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訓練等を通じた自立生活の支援</a:t>
            </a:r>
            <a:endParaRPr lang="en-US" sz="2800" dirty="0"/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自立訓練</a:t>
            </a:r>
            <a:endParaRPr lang="en-US" sz="2800" dirty="0"/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就労移行支援・就労継続支援</a:t>
            </a:r>
            <a:endParaRPr lang="en-US" sz="2800" dirty="0"/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共同生活援助(グループホーム)等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そのほかの制度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50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自立支援医療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(精神通院医療等)：通院医療費の支給</a:t>
            </a:r>
            <a:endParaRPr lang="en-US" sz="3200" dirty="0"/>
          </a:p>
          <a:p>
            <a:pPr marL="330200" indent="-330200" algn="l">
              <a:lnSpc>
                <a:spcPct val="150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地域生活支援事業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(市町村事業)：移動支援、日常生活用具の給付等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合理的配慮の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考え方と具体例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合理的配慮とは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障害のある人が他の人と平等に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権利を行使できるよう、個々の状況に応じて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過重な負担にならない範囲で行う配慮。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具体的な看護場面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視覚障害のある患者に資料を読み上げる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聴覚障害のある患者に筆談・文字情報で伝える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車椅子利用者のために動線を調整する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5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障害のある人の社会参加を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支える地域資源と連携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主な地域資源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就労移行支援・就労継続支援(A型・B型)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相談支援専門員・基幹相談支援センター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ハローワーク・障害者就業・生活支援センター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6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障害当事者・家族の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思いに寄り添う看護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看護職に求められる姿勢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「してあげる」支援ではなく</a:t>
            </a: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自己決定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を尊重する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本人の望む生活の実現を共に考える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家族の介護負担・将来への不安にも耳を傾ける</a:t>
            </a:r>
            <a:endParaRPr lang="en-US" sz="3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事例演習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ICFの視点と合理的配慮から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考える</a:t>
            </a:r>
            <a:endParaRPr lang="en-US" sz="3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事例：Gさん(28歳・男性)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交通事故による脊髄損傷で両下肢に対麻痺、車椅子使用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以前の事務職への復帰を希望するが不安を感じている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職場は「配慮したいが方法が分からない」と相談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母親は将来をとても心配している</a:t>
            </a:r>
            <a:endParaRPr lang="en-US" sz="3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演習の進め方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設問1：ICFの視点でGさんの状況を整理する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設問2：職場復帰に必要な合理的配慮を考える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設問3：社会参加を支える地域資源・連携を考える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配布資料に記入し、グループで共有する</a:t>
            </a:r>
            <a:endParaRPr lang="en-US" sz="3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本時のまとめ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障害はICFの視点(心身機能・活動・参加)で総合的に捉える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自立とは自己決定に基づき人生をコントロールできること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合理的配慮は個々の状況に応じた配慮である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多職種・多機関の連携が社会参加を支える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312</Words>
  <Application>Microsoft Office PowerPoint</Application>
  <PresentationFormat>ワイド画面</PresentationFormat>
  <Paragraphs>141</Paragraphs>
  <Slides>25</Slides>
  <Notes>25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25</vt:i4>
      </vt:variant>
    </vt:vector>
  </HeadingPairs>
  <TitlesOfParts>
    <vt:vector size="28" baseType="lpstr">
      <vt:lpstr>游ゴシック</vt:lpstr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2026-09-21T23:56:46Z</dcterms:created>
  <dcterms:modified xsi:type="dcterms:W3CDTF">2026-09-22T00:37:02Z</dcterms:modified>
</cp:coreProperties>
</file>