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554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8899" y="2235626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568899" y="2784266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第6回　慢性疾患をもつ人の地域生活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12099" y="4110146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568899" y="4338746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疾患管理と生活の両立 ―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慢性疾患をもちながら生活する意味を理解する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セルフマネジメント支援の考え方と方法を理解する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治療継続を阻む生活上の要因のアセスメント視点を身につける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症状悪化の早期発見・重症化予防のための支援を理解する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就労・家庭生活と疾患管理の両立支援を考える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患者教育とエンパワメントの視点を理解する</a:t>
            </a:r>
            <a:endParaRPr lang="en-US" altLang="ja-JP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慢性疾患をもちながら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生活するということ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慢性疾患とは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糖尿病・高血圧・COPD等は、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多くの場合完治を目指す疾患ではない。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地域での治療の継続そのものが支援の対象。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慢性の病いとともに生きる3つの課題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508669" y="2575650"/>
            <a:ext cx="3393338" cy="25274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医学的管理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服薬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食事療法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受診の継続</a:t>
            </a:r>
            <a:endParaRPr lang="en-US" altLang="ja-JP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267767" y="2575650"/>
            <a:ext cx="3393338" cy="25274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日常生活の管理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家事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仕事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趣味等の維持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065194" y="2302426"/>
            <a:ext cx="3393338" cy="25274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情緒的な管理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病気の受容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不安との付き合い方</a:t>
            </a:r>
            <a:endParaRPr lang="en-US" altLang="ja-JP" sz="28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セルフマネジメント支援の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考え方と方法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セルフマネジメントとは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療養者自身が疾患・治療・生活調整を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理解し、主体的に意思決定し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行動していくこと。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「必ずこの時間に飲んで」ではなく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本人と</a:t>
            </a: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共に目標を設定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生活リズムに合った具体的な方法を一緒に考える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治療継続を阻む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生活上の要因のアセスメント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治療継続を阻む要因の4つの視点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4252114" cy="24836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身体的要因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自覚症状の乏しさ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疲労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合併症の負担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834640"/>
            <a:ext cx="252214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2698" y="4122191"/>
            <a:ext cx="4252114" cy="24836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心理的要因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否認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受け入れたくない気持ち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治療への不安</a:t>
            </a:r>
            <a:endParaRPr lang="en-US" altLang="ja-JP" sz="2400" dirty="0"/>
          </a:p>
        </p:txBody>
      </p:sp>
      <p:sp>
        <p:nvSpPr>
          <p:cNvPr id="7" name="Text 5"/>
          <p:cNvSpPr/>
          <p:nvPr/>
        </p:nvSpPr>
        <p:spPr>
          <a:xfrm>
            <a:off x="3436544" y="2834640"/>
            <a:ext cx="252214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163773" y="1280160"/>
            <a:ext cx="4568107" cy="24836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社会的要因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多忙な生活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周囲の理解不足</a:t>
            </a:r>
            <a:endParaRPr lang="en-US" altLang="ja-JP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支援者の不在</a:t>
            </a:r>
            <a:endParaRPr lang="en-US" altLang="ja-JP" sz="2400" dirty="0"/>
          </a:p>
        </p:txBody>
      </p:sp>
      <p:sp>
        <p:nvSpPr>
          <p:cNvPr id="9" name="Text 7"/>
          <p:cNvSpPr/>
          <p:nvPr/>
        </p:nvSpPr>
        <p:spPr>
          <a:xfrm>
            <a:off x="6233008" y="2834640"/>
            <a:ext cx="252214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095847" y="4193372"/>
            <a:ext cx="4568107" cy="1242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経済的要因</a:t>
            </a:r>
            <a:endParaRPr lang="en-US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医療費・薬剤費の負担感</a:t>
            </a:r>
            <a:endParaRPr lang="en-US" altLang="ja-JP" sz="2400" dirty="0"/>
          </a:p>
        </p:txBody>
      </p:sp>
      <p:sp>
        <p:nvSpPr>
          <p:cNvPr id="11" name="Text 9"/>
          <p:cNvSpPr/>
          <p:nvPr/>
        </p:nvSpPr>
        <p:spPr>
          <a:xfrm>
            <a:off x="9029471" y="2834640"/>
            <a:ext cx="2522144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頭ごなしに指導するのではなく、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忙しさや不安など背景にある要因を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丁寧に聴取することが第一歩。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症状悪化の早期発見・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重症化予防のための支援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疾患別の自己モニタリング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5052" y="1330534"/>
            <a:ext cx="3603393" cy="26336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糖尿病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血糖自己測定</a:t>
            </a: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(SMBG)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体重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増悪サイン: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口渇・多尿、冷汗・振戦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399178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35052" y="4265921"/>
            <a:ext cx="5415767" cy="2784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高血圧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家庭血圧測定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増悪サイン: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頭痛・めまい・急激な血圧上昇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158277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707282" y="1276875"/>
            <a:ext cx="3603393" cy="24519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altLang="ja-JP" sz="24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COPD</a:t>
            </a: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SpO2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息切れの程度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増悪サイン: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息切れの増強、痰の変化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アクションプラン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「症状が出たらどう対応するか」を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本人とあらかじめ決めておくことが、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受診の遅れを防ぐ。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就労・家庭生活と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疾患管理の両立支援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残業が多い会社員に</a:t>
            </a: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勤務時間に合わせた服薬タイミング</a:t>
            </a: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を一緒に考える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産業保健スタッフ・両立支援コーディネーター等と連携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患者教育と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エンパワメントの視点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エンパワメントの視点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7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知識の一方的な伝達が目的ではない</a:t>
            </a:r>
            <a:endParaRPr lang="en-US" sz="27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7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療養者本人が主体的に考え</a:t>
            </a:r>
            <a:r>
              <a:rPr lang="en-US" sz="27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選択できる力</a:t>
            </a:r>
            <a:r>
              <a:rPr lang="en-US" sz="27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を引き出す</a:t>
            </a:r>
            <a:endParaRPr lang="en-US" sz="27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7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「指導される対象」ではなく生活の主体者として捉える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3つの課題と4つの要因から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生活を捉える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事例：Fさん(52歳・男性・会社員)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2型糖尿病・高血圧で内服治療中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管理職昇進後、残業・会食が増えHbA1c悪化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「忙しくて薬を飲み忘れる」「まだ大丈夫」と話す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妻は今後の病状を心配している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設問1：3つの課題からFさんの状況を整理する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設問2：治療継続を阻む要因を4つの観点で整理する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設問3：仕事と治療を両立する支援を考える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慢性疾患とともに生きる人は3つの課題に取り組んでいる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治療継続を阻む要因は身体・心理・社会・経済の4視点で捉える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自己モニタリングとアクションプランが重症化予防につながる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患者教育はエンパワメントの視点に基づいて行う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第7回　障害のある人の地域生活を支える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自立・社会参加・合理的配慮 ―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</Words>
  <Application>Microsoft Office PowerPoint</Application>
  <PresentationFormat>ワイド画面</PresentationFormat>
  <Paragraphs>148</Paragraphs>
  <Slides>24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7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2026-09-21T01:13:47Z</dcterms:created>
  <dcterms:modified xsi:type="dcterms:W3CDTF">2026-09-21T01:13:53Z</dcterms:modified>
</cp:coreProperties>
</file>