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7" d="100"/>
          <a:sy n="87" d="100"/>
        </p:scale>
        <p:origin x="66" y="2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21241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1737360"/>
            <a:ext cx="10911535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595959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地域で暮らす人への看護</a:t>
            </a:r>
            <a:endParaRPr lang="en-US" sz="3200" b="1" dirty="0"/>
          </a:p>
        </p:txBody>
      </p:sp>
      <p:sp>
        <p:nvSpPr>
          <p:cNvPr id="3" name="Text 1"/>
          <p:cNvSpPr/>
          <p:nvPr/>
        </p:nvSpPr>
        <p:spPr>
          <a:xfrm>
            <a:off x="640080" y="2286000"/>
            <a:ext cx="10911535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第5回　高齢者の地域生活を支える</a:t>
            </a:r>
            <a:endParaRPr lang="en-US" sz="4400" dirty="0"/>
          </a:p>
        </p:txBody>
      </p:sp>
      <p:sp>
        <p:nvSpPr>
          <p:cNvPr id="4" name="Shape 2"/>
          <p:cNvSpPr/>
          <p:nvPr/>
        </p:nvSpPr>
        <p:spPr>
          <a:xfrm>
            <a:off x="3383280" y="3611880"/>
            <a:ext cx="5425135" cy="0"/>
          </a:xfrm>
          <a:prstGeom prst="line">
            <a:avLst/>
          </a:prstGeom>
          <a:noFill/>
          <a:ln w="254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5" name="Text 3"/>
          <p:cNvSpPr/>
          <p:nvPr/>
        </p:nvSpPr>
        <p:spPr>
          <a:xfrm>
            <a:off x="640080" y="3840480"/>
            <a:ext cx="1091153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595959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― フレイル・介護予防・孤立 ―</a:t>
            </a:r>
            <a:endParaRPr lang="en-US" sz="3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本時の目標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514350" indent="-514350" algn="l">
              <a:spcAft>
                <a:spcPts val="2600"/>
              </a:spcAft>
              <a:buSzPct val="100000"/>
              <a:buFont typeface="+mj-ea"/>
              <a:buAutoNum type="circleNumDbPlain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フレイルの概念と3つの側面を理解する</a:t>
            </a:r>
            <a:endParaRPr lang="en-US" sz="3200" dirty="0"/>
          </a:p>
          <a:p>
            <a:pPr marL="514350" indent="-514350" algn="l">
              <a:spcAft>
                <a:spcPts val="2600"/>
              </a:spcAft>
              <a:buSzPct val="100000"/>
              <a:buFont typeface="+mj-ea"/>
              <a:buAutoNum type="circleNumDbPlain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介護予防の考え方と具体的な取り組みを理解する</a:t>
            </a:r>
            <a:endParaRPr lang="en-US" sz="3200" dirty="0"/>
          </a:p>
          <a:p>
            <a:pPr marL="514350" indent="-514350" algn="l">
              <a:spcAft>
                <a:spcPts val="2600"/>
              </a:spcAft>
              <a:buSzPct val="100000"/>
              <a:buFont typeface="+mj-ea"/>
              <a:buAutoNum type="circleNumDbPlain"/>
            </a:pPr>
            <a:r>
              <a:rPr lang="en-US" sz="32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高齢者の社会的孤立・孤独死の背景を理解する</a:t>
            </a:r>
            <a:endParaRPr lang="en-US" sz="3200" dirty="0">
              <a:solidFill>
                <a:srgbClr val="1A1A1A"/>
              </a:solidFill>
              <a:latin typeface="游ゴシック" pitchFamily="34" charset="0"/>
              <a:ea typeface="游ゴシック" pitchFamily="34" charset="-122"/>
              <a:cs typeface="游ゴシック" pitchFamily="34" charset="-120"/>
            </a:endParaRPr>
          </a:p>
          <a:p>
            <a:pPr marL="514350" indent="-514350">
              <a:spcAft>
                <a:spcPts val="2600"/>
              </a:spcAft>
              <a:buSzPct val="100000"/>
              <a:buFont typeface="+mj-ea"/>
              <a:buAutoNum type="circleNumDbPlain"/>
            </a:pPr>
            <a:r>
              <a:rPr lang="en-US" altLang="ja-JP" sz="32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老年症候群と生活機能低下の予防的視点を理解する</a:t>
            </a:r>
            <a:endParaRPr lang="en-US" altLang="ja-JP" sz="3200" dirty="0"/>
          </a:p>
          <a:p>
            <a:pPr marL="514350" indent="-514350">
              <a:spcAft>
                <a:spcPts val="2600"/>
              </a:spcAft>
              <a:buSzPct val="100000"/>
              <a:buFont typeface="+mj-ea"/>
              <a:buAutoNum type="circleNumDbPlain"/>
            </a:pPr>
            <a:r>
              <a:rPr lang="en-US" altLang="ja-JP" sz="32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高齢者の生きがい・社会参加を支える視点を考える</a:t>
            </a:r>
            <a:endParaRPr lang="en-US" altLang="ja-JP" sz="3200" dirty="0"/>
          </a:p>
          <a:p>
            <a:pPr marL="514350" indent="-514350">
              <a:spcAft>
                <a:spcPts val="2600"/>
              </a:spcAft>
              <a:buSzPct val="100000"/>
              <a:buFont typeface="+mj-ea"/>
              <a:buAutoNum type="circleNumDbPlain"/>
            </a:pPr>
            <a:r>
              <a:rPr lang="en-US" altLang="ja-JP" sz="32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地域における見守り体制の構築を理解する</a:t>
            </a:r>
            <a:endParaRPr lang="en-US" altLang="ja-JP" sz="3200" dirty="0"/>
          </a:p>
          <a:p>
            <a:pPr marL="514350" indent="-514350" algn="l">
              <a:spcAft>
                <a:spcPts val="2600"/>
              </a:spcAft>
              <a:buSzPct val="100000"/>
              <a:buFont typeface="+mj-ea"/>
              <a:buAutoNum type="circleNumDbPlain"/>
            </a:pP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本時の流れ(90分)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導入(5分)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講義(45分)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事例演習(25分)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解答・解説の確認(10分)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まとめ・次回予告(5分)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468880"/>
            <a:ext cx="1091153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40080" y="3200400"/>
            <a:ext cx="10911535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フレイルの概念と</a:t>
            </a:r>
            <a:endParaRPr lang="en-US" sz="3600" dirty="0"/>
          </a:p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3つの側面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フレイルとは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2377440"/>
            <a:ext cx="10911535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加齢に伴い心身の活力が低下し、</a:t>
            </a:r>
            <a:endParaRPr lang="en-US" sz="32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要介護状態に陥りやすい状態。</a:t>
            </a:r>
            <a:endParaRPr lang="en-US" sz="32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適切な支援で回復可能な点が重要。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フレイルの3つの側面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2011680"/>
            <a:ext cx="3393338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640079" y="2743200"/>
            <a:ext cx="3548233" cy="278700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>
              <a:lnSpc>
                <a:spcPct val="150000"/>
              </a:lnSpc>
            </a:pPr>
            <a:r>
              <a:rPr lang="en-US" altLang="ja-JP" sz="2800" b="1" dirty="0" err="1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身体的側面</a:t>
            </a:r>
            <a:endParaRPr lang="en-US" sz="2800" dirty="0">
              <a:solidFill>
                <a:srgbClr val="1A1A1A"/>
              </a:solidFill>
              <a:latin typeface="游ゴシック" pitchFamily="34" charset="0"/>
              <a:ea typeface="游ゴシック" pitchFamily="34" charset="-122"/>
              <a:cs typeface="游ゴシック" pitchFamily="34" charset="-120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en-US" sz="28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サルコペニア</a:t>
            </a:r>
            <a:endParaRPr lang="en-US" sz="2800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体重減少</a:t>
            </a:r>
            <a:endParaRPr lang="en-US" sz="2800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歩行速度の低下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4399178" y="2011680"/>
            <a:ext cx="3393338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4399177" y="2743200"/>
            <a:ext cx="3548233" cy="278700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>
              <a:lnSpc>
                <a:spcPct val="150000"/>
              </a:lnSpc>
            </a:pPr>
            <a:r>
              <a:rPr lang="en-US" altLang="ja-JP" sz="2800" b="1" dirty="0" err="1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精神・心理的側面</a:t>
            </a:r>
            <a:endParaRPr lang="en-US" sz="2800" dirty="0">
              <a:solidFill>
                <a:srgbClr val="1A1A1A"/>
              </a:solidFill>
              <a:latin typeface="游ゴシック" pitchFamily="34" charset="0"/>
              <a:ea typeface="游ゴシック" pitchFamily="34" charset="-122"/>
              <a:cs typeface="游ゴシック" pitchFamily="34" charset="-120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en-US" sz="28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意欲低下</a:t>
            </a:r>
            <a:endParaRPr lang="en-US" sz="2800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うつ</a:t>
            </a:r>
            <a:endParaRPr lang="en-US" sz="2800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認知機能低下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8158277" y="2011680"/>
            <a:ext cx="3393338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8158276" y="2743200"/>
            <a:ext cx="3548233" cy="278700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>
              <a:lnSpc>
                <a:spcPct val="150000"/>
              </a:lnSpc>
            </a:pPr>
            <a:r>
              <a:rPr lang="en-US" altLang="ja-JP" sz="2800" b="1" dirty="0" err="1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社会的側面</a:t>
            </a:r>
            <a:endParaRPr lang="en-US" sz="2800" dirty="0">
              <a:solidFill>
                <a:srgbClr val="1A1A1A"/>
              </a:solidFill>
              <a:latin typeface="游ゴシック" pitchFamily="34" charset="0"/>
              <a:ea typeface="游ゴシック" pitchFamily="34" charset="-122"/>
              <a:cs typeface="游ゴシック" pitchFamily="34" charset="-120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en-US" sz="28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閉じこもり</a:t>
            </a:r>
            <a:endParaRPr lang="en-US" sz="2800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孤立</a:t>
            </a:r>
            <a:endParaRPr lang="en-US" sz="2800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経済的困窮</a:t>
            </a:r>
            <a:endParaRPr lang="en-US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身体的フレイルの評価指標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体重減少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握力低下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易疲労感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歩行速度の低下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日常生活活動量の低下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468880"/>
            <a:ext cx="1091153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40080" y="3200400"/>
            <a:ext cx="10911535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介護予防の考え方と</a:t>
            </a:r>
            <a:endParaRPr lang="en-US" sz="3600" dirty="0"/>
          </a:p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具体的な取り組み</a:t>
            </a:r>
            <a:endParaRPr lang="en-US" sz="3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介護予防とは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2377440"/>
            <a:ext cx="10911535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36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要介護状態になることを防ぎ、</a:t>
            </a:r>
            <a:endParaRPr lang="en-US" sz="36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36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なった場合も悪化を防ぐ取り組み。</a:t>
            </a:r>
            <a:endParaRPr lang="en-US" sz="3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具体的な取り組み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32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レジスタンス運動</a:t>
            </a: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でサルコペニアを予防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通いの場での体操教室・趣味活動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地域包括支援センターの介護予防教室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468880"/>
            <a:ext cx="1091153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3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40080" y="3200400"/>
            <a:ext cx="10911535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高齢者の社会的孤立・</a:t>
            </a:r>
            <a:endParaRPr lang="en-US" sz="3600" dirty="0"/>
          </a:p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孤独死の背景と実態</a:t>
            </a:r>
            <a:endParaRPr lang="en-US" sz="3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社会的孤立の背景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36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一人暮らし高齢者・高齢者のみ世帯の増加</a:t>
            </a:r>
            <a:endParaRPr lang="en-US" sz="3600" dirty="0"/>
          </a:p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36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家族形態の変化</a:t>
            </a:r>
            <a:endParaRPr lang="en-US" sz="3600" dirty="0"/>
          </a:p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36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地域のつながりの希薄化</a:t>
            </a:r>
            <a:endParaRPr lang="en-US" sz="3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具体的な看護場面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2377440"/>
            <a:ext cx="10911535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身体状況だけでなく、</a:t>
            </a:r>
            <a:endParaRPr lang="en-US" sz="32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日々どのくらい人と話しているかにも</a:t>
            </a:r>
            <a:endParaRPr lang="en-US" sz="32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目を向けることが孤立の早期発見につながる。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468880"/>
            <a:ext cx="1091153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4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40080" y="3200400"/>
            <a:ext cx="10911535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老年症候群と</a:t>
            </a:r>
            <a:endParaRPr lang="en-US" sz="3600" dirty="0"/>
          </a:p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生活機能低下の予防的視点</a:t>
            </a:r>
            <a:endParaRPr lang="en-US" sz="3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老年症候群とは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転倒・失禁・褥瘡・せん妄・認知機能低下等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加齢に伴い高頻度でみられる症状・徴候の総称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複数が相互に関連し生活機能低下を招く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468880"/>
            <a:ext cx="1091153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5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40080" y="3200400"/>
            <a:ext cx="10911535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高齢者本人の生きがい・</a:t>
            </a:r>
            <a:endParaRPr lang="en-US" sz="3600" dirty="0"/>
          </a:p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社会参加を支える看護</a:t>
            </a:r>
            <a:endParaRPr lang="en-US" sz="3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介護予防の本当の目的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2377440"/>
            <a:ext cx="10911535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36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身体機能の維持だけでなく、</a:t>
            </a:r>
            <a:endParaRPr lang="en-US" sz="36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36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生きがいと社会とのつながりを</a:t>
            </a:r>
            <a:endParaRPr lang="en-US" sz="36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36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維持しながら生活できること。</a:t>
            </a:r>
            <a:endParaRPr lang="en-US" sz="3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具体的な看護場面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2377440"/>
            <a:ext cx="10911535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36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通いの場で役割を持つことが、</a:t>
            </a:r>
            <a:endParaRPr lang="en-US" sz="36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36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高齢者自身の自己効力感や</a:t>
            </a:r>
            <a:endParaRPr lang="en-US" sz="36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36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生きがいにつながる。</a:t>
            </a:r>
            <a:endParaRPr lang="en-US" sz="3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468880"/>
            <a:ext cx="1091153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6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40080" y="3200400"/>
            <a:ext cx="10911535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地域における</a:t>
            </a:r>
            <a:endParaRPr lang="en-US" sz="3600" dirty="0"/>
          </a:p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高齢者見守り体制の構築</a:t>
            </a:r>
            <a:endParaRPr lang="en-US" sz="3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重層的な見守り体制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民生委員・自治会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新聞販売店・宅配業者等の協力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ICTを活用した見守りサービス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専門的なケアとつなぐ看護職の役割</a:t>
            </a:r>
            <a:endParaRPr lang="en-US" sz="3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468880"/>
            <a:ext cx="1091153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事例演習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40080" y="3200400"/>
            <a:ext cx="10911535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3側面からフレイルを</a:t>
            </a:r>
            <a:endParaRPr lang="en-US" sz="3600" dirty="0"/>
          </a:p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アセスメントする</a:t>
            </a:r>
            <a:endParaRPr lang="en-US" sz="36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事例：Eさん(80歳・男性)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6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妻と死別後、一人暮らし</a:t>
            </a:r>
            <a:endParaRPr lang="en-US" sz="36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6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「食欲がなく料理も面倒」と話す</a:t>
            </a:r>
            <a:endParaRPr lang="en-US" sz="36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6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外出がおっくうで一日中家にいる</a:t>
            </a:r>
            <a:endParaRPr lang="en-US" sz="36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6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体重減少・歩行速度の低下がみられる</a:t>
            </a:r>
            <a:endParaRPr lang="en-US" sz="36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演習の進め方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6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設問1：3側面のフレイルの兆候を整理する</a:t>
            </a:r>
            <a:endParaRPr lang="en-US" sz="36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6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設問2：介護予防の視点で支援を考える</a:t>
            </a:r>
            <a:endParaRPr lang="en-US" sz="36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6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設問3：見守り体制を考える</a:t>
            </a:r>
            <a:endParaRPr lang="en-US" sz="36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6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配布資料に記入し、グループで共有する</a:t>
            </a:r>
            <a:endParaRPr lang="en-US" sz="36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本時のまとめ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6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フレイルは身体・精神・社会の3側面で捉える</a:t>
            </a:r>
            <a:endParaRPr lang="en-US" sz="36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6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介護予防は身体機能維持と生きがいの両立が目的</a:t>
            </a:r>
            <a:endParaRPr lang="en-US" sz="36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6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社会的孤立は早期発見の視点が重要</a:t>
            </a:r>
            <a:endParaRPr lang="en-US" sz="36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6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見守りは多様な主体による重層的な体制で支える</a:t>
            </a:r>
            <a:endParaRPr lang="en-US" sz="36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次回予告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2377440"/>
            <a:ext cx="10911535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36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第6回　慢性疾患をもつ人の地域生活</a:t>
            </a:r>
            <a:endParaRPr lang="en-US" sz="36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36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― 疾患管理と生活の両立 ―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253</Words>
  <Application>Microsoft Office PowerPoint</Application>
  <PresentationFormat>ワイド画面</PresentationFormat>
  <Paragraphs>135</Paragraphs>
  <Slides>25</Slides>
  <Notes>25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25</vt:i4>
      </vt:variant>
    </vt:vector>
  </HeadingPairs>
  <TitlesOfParts>
    <vt:vector size="28" baseType="lpstr">
      <vt:lpstr>游ゴシック</vt:lpstr>
      <vt:lpstr>Arial</vt:lpstr>
      <vt:lpstr>Office Theme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2026-09-19T02:21:49Z</dcterms:created>
  <dcterms:modified xsi:type="dcterms:W3CDTF">2026-09-19T02:21:55Z</dcterms:modified>
</cp:coreProperties>
</file>