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6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5420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737360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地域で暮らす人への看護</a:t>
            </a:r>
            <a:endParaRPr lang="en-US" sz="2800" b="1" dirty="0"/>
          </a:p>
        </p:txBody>
      </p:sp>
      <p:sp>
        <p:nvSpPr>
          <p:cNvPr id="3" name="Text 1"/>
          <p:cNvSpPr/>
          <p:nvPr/>
        </p:nvSpPr>
        <p:spPr>
          <a:xfrm>
            <a:off x="640080" y="2286000"/>
            <a:ext cx="1091153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第4回　社会資源を活用した支援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3383280" y="3611880"/>
            <a:ext cx="5425135" cy="0"/>
          </a:xfrm>
          <a:prstGeom prst="line">
            <a:avLst/>
          </a:prstGeom>
          <a:noFill/>
          <a:ln w="254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640080" y="3840480"/>
            <a:ext cx="109115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― 公的サービス・民間サービス・インフォーマルサポート ―</a:t>
            </a:r>
            <a:endParaRPr lang="en-US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本時の目標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514350" indent="-514350" algn="l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社会資源の分類(フォーマル・インフォーマル)を理解する</a:t>
            </a:r>
            <a:endParaRPr lang="en-US" sz="2800" dirty="0"/>
          </a:p>
          <a:p>
            <a:pPr marL="514350" indent="-514350" algn="l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介護保険・医療保険制度に基づくサービスを理解する</a:t>
            </a:r>
            <a:endParaRPr lang="en-US" sz="2800" dirty="0"/>
          </a:p>
          <a:p>
            <a:pPr marL="514350" indent="-514350" algn="l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障害福祉サービス・生活保護等の関連制度を理解する</a:t>
            </a:r>
            <a:endParaRPr lang="en-US" sz="28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514350" indent="-514350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インフォーマルサポートの役割を理解する</a:t>
            </a:r>
            <a:endParaRPr lang="en-US" altLang="ja-JP" sz="2800" dirty="0"/>
          </a:p>
          <a:p>
            <a:pPr marL="514350" indent="-514350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ソーシャルサポートネットワークの考え方を理解する</a:t>
            </a:r>
            <a:endParaRPr lang="en-US" altLang="ja-JP" sz="2800" dirty="0"/>
          </a:p>
          <a:p>
            <a:pPr marL="514350" indent="-514350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社会資源の情報収集とアセスメントへの活用を理解する</a:t>
            </a:r>
            <a:endParaRPr lang="en-US" altLang="ja-JP" sz="2800" dirty="0"/>
          </a:p>
          <a:p>
            <a:pPr marL="514350" indent="-514350" algn="l">
              <a:spcAft>
                <a:spcPts val="2600"/>
              </a:spcAft>
              <a:buSzPct val="100000"/>
              <a:buFont typeface="+mj-ea"/>
              <a:buAutoNum type="circleNumDbPlain"/>
            </a:pP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本時の流れ(90分)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導入(5分)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講義(45分)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事例演習(25分)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解答・解説の確認(10分)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まとめ・次回予告(5分)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社会資源の分類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社会資源とは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対象者の生活を支えるために活用できる、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人・組織・制度・情報などの総称。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フォーマルとインフォーマル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645920"/>
            <a:ext cx="51814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フォーマル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2194560"/>
            <a:ext cx="5181448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制度に基づく支援</a:t>
            </a:r>
            <a:endParaRPr lang="en-US" sz="28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介護保険・医療保険等</a:t>
            </a:r>
            <a:endParaRPr lang="en-US" sz="28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障害福祉サービス・生活保護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370168" y="1645920"/>
            <a:ext cx="51814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インフォーマル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6370168" y="2194560"/>
            <a:ext cx="5181448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制度に基づかない支援</a:t>
            </a:r>
            <a:endParaRPr lang="en-US" sz="28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家族・友人・近隣</a:t>
            </a:r>
            <a:endParaRPr lang="en-US" sz="2800" dirty="0"/>
          </a:p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自治会・ボランティア・NPO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訪問介護だけでなく、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近隣住民の見守りも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重要な資源として捉える。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介護保険・医療保険制度に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基づくサービス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介護保険サービスの3分類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居宅サービス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：訪問介護・訪問看護等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施設サービス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：介護老人福祉施設等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地域密着型サービス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：小規模多機能型居宅介護等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訪問介護と訪問看護を組み合わせて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利用しながら、自宅での生活を続ける。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障害福祉サービス・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生活保護等の関連制度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障害福祉サービスと生活保護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障害者総合支援法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：訓練等給付・介護給付等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生活保護制度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：最低限度の生活を保障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経済的な理由で治療を中断しそうな患者に、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経済的支援制度につなぐ視点を持つ。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インフォーマルサポートの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役割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インフォーマルサポートの例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自治会・NPOによる見守り活動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住民主体の通いの場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家族会・患者会による支え合い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フォーマルとインフォーマルの関係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対立するものではなく、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互いを補い合う関係にある。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社会資源を組み合わせる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考え方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ソーシャルサポートネットワーク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複数の社会資源を組み合わせ、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ネットワークとして機能させる考え方。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訪問看護：医療的なケア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デイサービス：日中の活動と家族の休息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家族会：家族の心理的支え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近隣の見守り：日常の安全確認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6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社会資源の情報収集と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アセスメントへの活用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情報収集と活用のポイント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地域の社会資源を日頃から把握しておく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地域包括支援センターや市町村窓口を活用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利用中の資源だけでなく未利用の資源にも着目</a:t>
            </a:r>
            <a:endParaRPr lang="en-US" sz="3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社会資源を組み合わせて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考える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事例：Dさん(75歳・女性)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要介護1、一人暮らし、軽度の物忘れあり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週2回の訪問介護(生活援助)を利用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「人と話す機会が減った」と話す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親しい友人も体調を崩し会う機会が減少</a:t>
            </a:r>
            <a:endParaRPr lang="en-US" sz="3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演習の進め方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設問1：フォーマル・インフォーマルの資源を整理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設問2：活用できそうな社会資源を考える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設問3：資源を組み合わせた支援を考える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配布資料に記入し、グループで共有する</a:t>
            </a:r>
            <a:endParaRPr lang="en-US" sz="3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本時のまとめ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社会資源はフォーマルとインフォーマルに分かれる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介護保険・医療保険・障害福祉・生活保護等の制度がある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インフォーマルサポートが制度の隙間を埋める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複数の資源を組み合わせるネットワークの視点が重要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276</Words>
  <Application>Microsoft Office PowerPoint</Application>
  <PresentationFormat>ワイド画面</PresentationFormat>
  <Paragraphs>124</Paragraphs>
  <Slides>25</Slides>
  <Notes>25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28" baseType="lpstr">
      <vt:lpstr>游ゴシック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2026-09-15T04:27:24Z</dcterms:created>
  <dcterms:modified xsi:type="dcterms:W3CDTF">2026-09-15T04:27:31Z</dcterms:modified>
</cp:coreProperties>
</file>