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48" r:id="rId1"/>
  </p:sldMasterIdLst>
  <p:notesMasterIdLst>
    <p:notesMasterId r:id="rId25"/>
  </p:notes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87" d="100"/>
          <a:sy n="87" d="100"/>
        </p:scale>
        <p:origin x="66" y="1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713712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1737360"/>
            <a:ext cx="10911535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595959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地域で暮らす人への看護</a:t>
            </a:r>
            <a:endParaRPr lang="en-US" sz="2400" b="1" dirty="0"/>
          </a:p>
        </p:txBody>
      </p:sp>
      <p:sp>
        <p:nvSpPr>
          <p:cNvPr id="3" name="Text 1"/>
          <p:cNvSpPr/>
          <p:nvPr/>
        </p:nvSpPr>
        <p:spPr>
          <a:xfrm>
            <a:off x="640080" y="2286000"/>
            <a:ext cx="10911535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40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第3回　地域包括ケアシステム</a:t>
            </a:r>
            <a:endParaRPr lang="en-US" sz="4000" dirty="0"/>
          </a:p>
        </p:txBody>
      </p:sp>
      <p:sp>
        <p:nvSpPr>
          <p:cNvPr id="4" name="Shape 2"/>
          <p:cNvSpPr/>
          <p:nvPr/>
        </p:nvSpPr>
        <p:spPr>
          <a:xfrm>
            <a:off x="3383280" y="3611880"/>
            <a:ext cx="5425135" cy="0"/>
          </a:xfrm>
          <a:prstGeom prst="line">
            <a:avLst/>
          </a:prstGeom>
          <a:noFill/>
          <a:ln w="254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5" name="Text 3"/>
          <p:cNvSpPr/>
          <p:nvPr/>
        </p:nvSpPr>
        <p:spPr>
          <a:xfrm>
            <a:off x="640080" y="3840480"/>
            <a:ext cx="1091153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595959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― 医療・介護・予防・住まい・生活支援 ―</a:t>
            </a:r>
            <a:endParaRPr lang="en-US" sz="24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91153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200" b="1" dirty="0" err="1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本時の目標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640080" y="1234440"/>
            <a:ext cx="1280160" cy="0"/>
          </a:xfrm>
          <a:prstGeom prst="line">
            <a:avLst/>
          </a:prstGeom>
          <a:noFill/>
          <a:ln w="381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4" name="Text 2"/>
          <p:cNvSpPr/>
          <p:nvPr/>
        </p:nvSpPr>
        <p:spPr>
          <a:xfrm>
            <a:off x="640080" y="1737360"/>
            <a:ext cx="10911535" cy="4389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514350" indent="-514350" algn="l">
              <a:spcAft>
                <a:spcPts val="2600"/>
              </a:spcAft>
              <a:buSzPct val="100000"/>
              <a:buFont typeface="+mj-ea"/>
              <a:buAutoNum type="circleNumDbPlain"/>
            </a:pPr>
            <a:r>
              <a:rPr lang="en-US" sz="28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地域包括ケアシステムの成立背景と目的を理解する</a:t>
            </a:r>
            <a:endParaRPr lang="en-US" sz="2800" dirty="0"/>
          </a:p>
          <a:p>
            <a:pPr marL="514350" indent="-514350" algn="l">
              <a:spcAft>
                <a:spcPts val="2600"/>
              </a:spcAft>
              <a:buSzPct val="100000"/>
              <a:buFont typeface="+mj-ea"/>
              <a:buAutoNum type="circleNumDbPlain"/>
            </a:pPr>
            <a:r>
              <a:rPr lang="en-US" sz="28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医療・介護・予防・住まい・生活支援の関係を理解する</a:t>
            </a:r>
            <a:endParaRPr lang="en-US" sz="2800" dirty="0"/>
          </a:p>
          <a:p>
            <a:pPr marL="514350" indent="-514350" algn="l">
              <a:spcAft>
                <a:spcPts val="2600"/>
              </a:spcAft>
              <a:buSzPct val="100000"/>
              <a:buFont typeface="+mj-ea"/>
              <a:buAutoNum type="circleNumDbPlain"/>
            </a:pPr>
            <a:r>
              <a:rPr lang="en-US" sz="2800" dirty="0" err="1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地域包括支援センターの役割と機能を理解する</a:t>
            </a:r>
            <a:endParaRPr lang="en-US" sz="2800" dirty="0">
              <a:solidFill>
                <a:srgbClr val="1A1A1A"/>
              </a:solidFill>
              <a:latin typeface="游ゴシック" pitchFamily="34" charset="0"/>
              <a:ea typeface="游ゴシック" pitchFamily="34" charset="-122"/>
              <a:cs typeface="游ゴシック" pitchFamily="34" charset="-120"/>
            </a:endParaRPr>
          </a:p>
          <a:p>
            <a:pPr marL="514350" indent="-514350">
              <a:spcAft>
                <a:spcPts val="2600"/>
              </a:spcAft>
              <a:buSzPct val="100000"/>
              <a:buFont typeface="+mj-ea"/>
              <a:buAutoNum type="circleNumDbPlain"/>
            </a:pPr>
            <a:r>
              <a:rPr lang="en-US" altLang="ja-JP" sz="2800" dirty="0" err="1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地域包括ケアシステムにおける看護職の位置づけを理解する</a:t>
            </a:r>
            <a:endParaRPr lang="en-US" altLang="ja-JP" sz="2800" dirty="0"/>
          </a:p>
          <a:p>
            <a:pPr marL="514350" indent="-514350">
              <a:spcAft>
                <a:spcPts val="2600"/>
              </a:spcAft>
              <a:buSzPct val="100000"/>
              <a:buFont typeface="+mj-ea"/>
              <a:buAutoNum type="circleNumDbPlain"/>
            </a:pPr>
            <a:r>
              <a:rPr lang="en-US" altLang="ja-JP" sz="2800" dirty="0" err="1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構成要素をつなぐ仕組みを理解する</a:t>
            </a:r>
            <a:endParaRPr lang="en-US" altLang="ja-JP" sz="2800" dirty="0"/>
          </a:p>
          <a:p>
            <a:pPr marL="514350" indent="-514350">
              <a:spcAft>
                <a:spcPts val="2600"/>
              </a:spcAft>
              <a:buSzPct val="100000"/>
              <a:buFont typeface="+mj-ea"/>
              <a:buAutoNum type="circleNumDbPlain"/>
            </a:pPr>
            <a:r>
              <a:rPr lang="en-US" altLang="ja-JP" sz="2800" dirty="0" err="1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システム構築における課題を考える</a:t>
            </a:r>
            <a:endParaRPr lang="en-US" altLang="ja-JP" sz="2800" dirty="0"/>
          </a:p>
          <a:p>
            <a:pPr marL="514350" indent="-514350" algn="l">
              <a:spcAft>
                <a:spcPts val="2600"/>
              </a:spcAft>
              <a:buSzPct val="100000"/>
              <a:buFont typeface="+mj-ea"/>
              <a:buAutoNum type="circleNumDbPlain"/>
            </a:pPr>
            <a:endParaRPr lang="en-US" sz="2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91153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2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本時の流れ(90分)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640080" y="1234440"/>
            <a:ext cx="1280160" cy="0"/>
          </a:xfrm>
          <a:prstGeom prst="line">
            <a:avLst/>
          </a:prstGeom>
          <a:noFill/>
          <a:ln w="381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4" name="Text 2"/>
          <p:cNvSpPr/>
          <p:nvPr/>
        </p:nvSpPr>
        <p:spPr>
          <a:xfrm>
            <a:off x="640080" y="1737360"/>
            <a:ext cx="10911535" cy="4389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30200" indent="-330200" algn="l">
              <a:lnSpc>
                <a:spcPct val="125000"/>
              </a:lnSpc>
              <a:spcAft>
                <a:spcPts val="1600"/>
              </a:spcAft>
              <a:buSzPct val="100000"/>
              <a:buChar char="•"/>
            </a:pP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導入(5分)</a:t>
            </a:r>
            <a:endParaRPr lang="en-US" sz="3200" dirty="0"/>
          </a:p>
          <a:p>
            <a:pPr marL="330200" indent="-330200" algn="l">
              <a:lnSpc>
                <a:spcPct val="125000"/>
              </a:lnSpc>
              <a:spcAft>
                <a:spcPts val="1600"/>
              </a:spcAft>
              <a:buSzPct val="100000"/>
              <a:buChar char="•"/>
            </a:pP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講義(45分)</a:t>
            </a:r>
            <a:endParaRPr lang="en-US" sz="3200" dirty="0"/>
          </a:p>
          <a:p>
            <a:pPr marL="330200" indent="-330200" algn="l">
              <a:lnSpc>
                <a:spcPct val="125000"/>
              </a:lnSpc>
              <a:spcAft>
                <a:spcPts val="1600"/>
              </a:spcAft>
              <a:buSzPct val="100000"/>
              <a:buChar char="•"/>
            </a:pP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事例演習(25分)</a:t>
            </a:r>
            <a:endParaRPr lang="en-US" sz="3200" dirty="0"/>
          </a:p>
          <a:p>
            <a:pPr marL="330200" indent="-330200" algn="l">
              <a:lnSpc>
                <a:spcPct val="125000"/>
              </a:lnSpc>
              <a:spcAft>
                <a:spcPts val="1600"/>
              </a:spcAft>
              <a:buSzPct val="100000"/>
              <a:buChar char="•"/>
            </a:pP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解答・解説の確認(10分)</a:t>
            </a:r>
            <a:endParaRPr lang="en-US" sz="3200" dirty="0"/>
          </a:p>
          <a:p>
            <a:pPr marL="330200" indent="-330200" algn="l">
              <a:lnSpc>
                <a:spcPct val="125000"/>
              </a:lnSpc>
              <a:spcAft>
                <a:spcPts val="1600"/>
              </a:spcAft>
              <a:buSzPct val="100000"/>
              <a:buChar char="•"/>
            </a:pP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まとめ・次回予告(5分)</a:t>
            </a:r>
            <a:endParaRPr lang="en-US" sz="3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2468880"/>
            <a:ext cx="10911535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C0392B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1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640080" y="3200400"/>
            <a:ext cx="10911535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6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地域包括ケアシステムの</a:t>
            </a:r>
            <a:endParaRPr lang="en-US" sz="3600" dirty="0"/>
          </a:p>
          <a:p>
            <a:pPr marL="0" indent="0" algn="ctr">
              <a:buNone/>
            </a:pPr>
            <a:r>
              <a:rPr lang="en-US" sz="36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成立背景と目的</a:t>
            </a:r>
            <a:endParaRPr lang="en-US" sz="3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91153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2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なぜ必要とされるのか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640080" y="1234440"/>
            <a:ext cx="1280160" cy="0"/>
          </a:xfrm>
          <a:prstGeom prst="line">
            <a:avLst/>
          </a:prstGeom>
          <a:noFill/>
          <a:ln w="381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4" name="Text 2"/>
          <p:cNvSpPr/>
          <p:nvPr/>
        </p:nvSpPr>
        <p:spPr>
          <a:xfrm>
            <a:off x="640080" y="1737360"/>
            <a:ext cx="10911535" cy="4389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30200" indent="-330200" algn="l">
              <a:lnSpc>
                <a:spcPct val="125000"/>
              </a:lnSpc>
              <a:spcAft>
                <a:spcPts val="2600"/>
              </a:spcAft>
              <a:buSzPct val="100000"/>
              <a:buChar char="•"/>
            </a:pP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2025年以降、高齢化がさらに進行</a:t>
            </a:r>
            <a:endParaRPr lang="en-US" sz="3200" dirty="0"/>
          </a:p>
          <a:p>
            <a:pPr marL="330200" indent="-330200" algn="l">
              <a:lnSpc>
                <a:spcPct val="125000"/>
              </a:lnSpc>
              <a:spcAft>
                <a:spcPts val="2600"/>
              </a:spcAft>
              <a:buSzPct val="100000"/>
              <a:buChar char="•"/>
            </a:pP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重度の要介護状態でも</a:t>
            </a:r>
            <a:r>
              <a:rPr lang="en-US" sz="3200" b="1" dirty="0">
                <a:solidFill>
                  <a:srgbClr val="C0392B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住み慣れた地域</a:t>
            </a: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で暮らし続ける</a:t>
            </a:r>
            <a:endParaRPr lang="en-US" sz="3200" dirty="0"/>
          </a:p>
          <a:p>
            <a:pPr marL="330200" indent="-330200" algn="l">
              <a:lnSpc>
                <a:spcPct val="125000"/>
              </a:lnSpc>
              <a:spcAft>
                <a:spcPts val="2600"/>
              </a:spcAft>
              <a:buSzPct val="100000"/>
              <a:buChar char="•"/>
            </a:pP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中学校区を基本とした身近な圏域で構築</a:t>
            </a:r>
            <a:endParaRPr lang="en-US" sz="3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91153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システムの前提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640080" y="1234440"/>
            <a:ext cx="1280160" cy="0"/>
          </a:xfrm>
          <a:prstGeom prst="line">
            <a:avLst/>
          </a:prstGeom>
          <a:noFill/>
          <a:ln w="381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4" name="Text 2"/>
          <p:cNvSpPr/>
          <p:nvPr/>
        </p:nvSpPr>
        <p:spPr>
          <a:xfrm>
            <a:off x="640080" y="2377440"/>
            <a:ext cx="10911535" cy="2194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30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本人・家族が</a:t>
            </a:r>
            <a:endParaRPr lang="en-US" sz="3000" dirty="0"/>
          </a:p>
          <a:p>
            <a:pPr marL="0" indent="0" algn="l">
              <a:lnSpc>
                <a:spcPct val="130000"/>
              </a:lnSpc>
              <a:buNone/>
            </a:pPr>
            <a:r>
              <a:rPr lang="en-US" sz="30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「どこで、どう暮らしたいか」を選択し、</a:t>
            </a:r>
            <a:endParaRPr lang="en-US" sz="3000" dirty="0"/>
          </a:p>
          <a:p>
            <a:pPr marL="0" indent="0" algn="l">
              <a:lnSpc>
                <a:spcPct val="130000"/>
              </a:lnSpc>
              <a:buNone/>
            </a:pPr>
            <a:r>
              <a:rPr lang="en-US" sz="30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それを支える心構えを持つこと。</a:t>
            </a:r>
            <a:endParaRPr lang="en-US" sz="3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2468880"/>
            <a:ext cx="10911535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C0392B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2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640080" y="3200400"/>
            <a:ext cx="10911535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6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医療・介護・予防・住まい・</a:t>
            </a:r>
            <a:endParaRPr lang="en-US" sz="3600" dirty="0"/>
          </a:p>
          <a:p>
            <a:pPr marL="0" indent="0" algn="ctr">
              <a:buNone/>
            </a:pPr>
            <a:r>
              <a:rPr lang="en-US" sz="36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生活支援の5要素</a:t>
            </a:r>
            <a:endParaRPr lang="en-US" sz="3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91153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2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5つの構成要素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640080" y="1234440"/>
            <a:ext cx="1280160" cy="0"/>
          </a:xfrm>
          <a:prstGeom prst="line">
            <a:avLst/>
          </a:prstGeom>
          <a:noFill/>
          <a:ln w="381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4" name="Text 2"/>
          <p:cNvSpPr/>
          <p:nvPr/>
        </p:nvSpPr>
        <p:spPr>
          <a:xfrm>
            <a:off x="640080" y="1737360"/>
            <a:ext cx="10911535" cy="4389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30200" indent="-330200" algn="l">
              <a:lnSpc>
                <a:spcPct val="125000"/>
              </a:lnSpc>
              <a:spcAft>
                <a:spcPts val="2600"/>
              </a:spcAft>
              <a:buSzPct val="100000"/>
              <a:buChar char="•"/>
            </a:pPr>
            <a:r>
              <a:rPr lang="en-US" sz="3200" b="1" dirty="0">
                <a:solidFill>
                  <a:srgbClr val="C0392B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住まい</a:t>
            </a: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：生活の基盤</a:t>
            </a:r>
            <a:endParaRPr lang="en-US" sz="3200" dirty="0"/>
          </a:p>
          <a:p>
            <a:pPr marL="330200" indent="-330200" algn="l">
              <a:lnSpc>
                <a:spcPct val="125000"/>
              </a:lnSpc>
              <a:spcAft>
                <a:spcPts val="2600"/>
              </a:spcAft>
              <a:buSzPct val="100000"/>
              <a:buChar char="•"/>
            </a:pPr>
            <a:r>
              <a:rPr lang="en-US" sz="3200" b="1" dirty="0">
                <a:solidFill>
                  <a:srgbClr val="C0392B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生活支援</a:t>
            </a: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：見守り・家事援助等</a:t>
            </a:r>
            <a:endParaRPr lang="en-US" sz="3200" dirty="0"/>
          </a:p>
          <a:p>
            <a:pPr marL="330200" indent="-330200" algn="l">
              <a:lnSpc>
                <a:spcPct val="125000"/>
              </a:lnSpc>
              <a:spcAft>
                <a:spcPts val="2600"/>
              </a:spcAft>
              <a:buSzPct val="100000"/>
              <a:buChar char="•"/>
            </a:pPr>
            <a:r>
              <a:rPr lang="en-US" sz="3200" b="1" dirty="0">
                <a:solidFill>
                  <a:srgbClr val="C0392B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予防</a:t>
            </a: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：介護予防・健康づくり</a:t>
            </a:r>
            <a:endParaRPr lang="en-US" sz="3200" dirty="0"/>
          </a:p>
          <a:p>
            <a:pPr marL="330200" indent="-330200" algn="l">
              <a:lnSpc>
                <a:spcPct val="125000"/>
              </a:lnSpc>
              <a:spcAft>
                <a:spcPts val="2600"/>
              </a:spcAft>
              <a:buSzPct val="100000"/>
              <a:buChar char="•"/>
            </a:pPr>
            <a:r>
              <a:rPr lang="en-US" sz="3200" b="1" dirty="0">
                <a:solidFill>
                  <a:srgbClr val="C0392B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介護</a:t>
            </a: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・</a:t>
            </a:r>
            <a:r>
              <a:rPr lang="en-US" sz="3200" b="1" dirty="0">
                <a:solidFill>
                  <a:srgbClr val="C0392B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医療</a:t>
            </a: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：専門的なサービス</a:t>
            </a:r>
            <a:endParaRPr lang="en-US" sz="3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91153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具体的な看護場面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640080" y="1234440"/>
            <a:ext cx="1280160" cy="0"/>
          </a:xfrm>
          <a:prstGeom prst="line">
            <a:avLst/>
          </a:prstGeom>
          <a:noFill/>
          <a:ln w="381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4" name="Text 2"/>
          <p:cNvSpPr/>
          <p:nvPr/>
        </p:nvSpPr>
        <p:spPr>
          <a:xfrm>
            <a:off x="640080" y="2377440"/>
            <a:ext cx="10911535" cy="2194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訪問診療・訪問介護・介護予防教室・</a:t>
            </a:r>
            <a:endParaRPr lang="en-US" sz="3200" dirty="0"/>
          </a:p>
          <a:p>
            <a:pPr marL="0" indent="0" algn="l">
              <a:lnSpc>
                <a:spcPct val="130000"/>
              </a:lnSpc>
              <a:buNone/>
            </a:pP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近隣の見守りが組み合わさって</a:t>
            </a:r>
            <a:endParaRPr lang="en-US" sz="3200" dirty="0"/>
          </a:p>
          <a:p>
            <a:pPr marL="0" indent="0" algn="l">
              <a:lnSpc>
                <a:spcPct val="130000"/>
              </a:lnSpc>
              <a:buNone/>
            </a:pP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一人暮らしの在宅生活を支えている。</a:t>
            </a:r>
            <a:endParaRPr lang="en-US" sz="3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2468880"/>
            <a:ext cx="10911535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C0392B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3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640080" y="3200400"/>
            <a:ext cx="10911535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6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地域包括支援センターの</a:t>
            </a:r>
            <a:endParaRPr lang="en-US" sz="3600" dirty="0"/>
          </a:p>
          <a:p>
            <a:pPr marL="0" indent="0" algn="ctr">
              <a:buNone/>
            </a:pPr>
            <a:r>
              <a:rPr lang="en-US" sz="36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役割と機能</a:t>
            </a:r>
            <a:endParaRPr lang="en-US" sz="3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91153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2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地域包括支援センターとは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640080" y="1234440"/>
            <a:ext cx="1280160" cy="0"/>
          </a:xfrm>
          <a:prstGeom prst="line">
            <a:avLst/>
          </a:prstGeom>
          <a:noFill/>
          <a:ln w="381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4" name="Text 2"/>
          <p:cNvSpPr/>
          <p:nvPr/>
        </p:nvSpPr>
        <p:spPr>
          <a:xfrm>
            <a:off x="640080" y="1737360"/>
            <a:ext cx="10911535" cy="4389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30200" indent="-330200" algn="l">
              <a:lnSpc>
                <a:spcPct val="125000"/>
              </a:lnSpc>
              <a:spcAft>
                <a:spcPts val="2600"/>
              </a:spcAft>
              <a:buSzPct val="100000"/>
              <a:buChar char="•"/>
            </a:pPr>
            <a:r>
              <a:rPr lang="en-US" sz="28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2006年の介護保険法改正により</a:t>
            </a:r>
            <a:r>
              <a:rPr lang="en-US" sz="2800" b="1" dirty="0">
                <a:solidFill>
                  <a:srgbClr val="C0392B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市町村</a:t>
            </a:r>
            <a:r>
              <a:rPr lang="en-US" sz="28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が設置</a:t>
            </a:r>
            <a:endParaRPr lang="en-US" sz="2800" dirty="0"/>
          </a:p>
          <a:p>
            <a:pPr marL="330200" indent="-330200" algn="l">
              <a:lnSpc>
                <a:spcPct val="125000"/>
              </a:lnSpc>
              <a:spcAft>
                <a:spcPts val="2600"/>
              </a:spcAft>
              <a:buSzPct val="100000"/>
              <a:buChar char="•"/>
            </a:pPr>
            <a:r>
              <a:rPr lang="en-US" sz="28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配置義務：</a:t>
            </a:r>
            <a:r>
              <a:rPr lang="en-US" sz="2800" b="1" dirty="0">
                <a:solidFill>
                  <a:srgbClr val="C0392B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保健師・社会福祉士・主任介護支援専門員</a:t>
            </a:r>
            <a:endParaRPr lang="en-US" sz="2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91153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2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4つの業務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640080" y="1234440"/>
            <a:ext cx="1280160" cy="0"/>
          </a:xfrm>
          <a:prstGeom prst="line">
            <a:avLst/>
          </a:prstGeom>
          <a:noFill/>
          <a:ln w="381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4" name="Text 2"/>
          <p:cNvSpPr/>
          <p:nvPr/>
        </p:nvSpPr>
        <p:spPr>
          <a:xfrm>
            <a:off x="640080" y="1737360"/>
            <a:ext cx="10911535" cy="4389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30200" indent="-330200" algn="l">
              <a:lnSpc>
                <a:spcPct val="125000"/>
              </a:lnSpc>
              <a:spcAft>
                <a:spcPts val="2600"/>
              </a:spcAft>
              <a:buSzPct val="100000"/>
              <a:buChar char="•"/>
            </a:pPr>
            <a:r>
              <a:rPr lang="en-US" sz="30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総合相談支援</a:t>
            </a:r>
            <a:endParaRPr lang="en-US" sz="3000" dirty="0"/>
          </a:p>
          <a:p>
            <a:pPr marL="330200" indent="-330200" algn="l">
              <a:lnSpc>
                <a:spcPct val="125000"/>
              </a:lnSpc>
              <a:spcAft>
                <a:spcPts val="2600"/>
              </a:spcAft>
              <a:buSzPct val="100000"/>
              <a:buChar char="•"/>
            </a:pPr>
            <a:r>
              <a:rPr lang="en-US" sz="30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権利擁護</a:t>
            </a:r>
            <a:endParaRPr lang="en-US" sz="3000" dirty="0"/>
          </a:p>
          <a:p>
            <a:pPr marL="330200" indent="-330200" algn="l">
              <a:lnSpc>
                <a:spcPct val="125000"/>
              </a:lnSpc>
              <a:spcAft>
                <a:spcPts val="2600"/>
              </a:spcAft>
              <a:buSzPct val="100000"/>
              <a:buChar char="•"/>
            </a:pPr>
            <a:r>
              <a:rPr lang="en-US" sz="30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包括的・継続的ケアマネジメント支援</a:t>
            </a:r>
            <a:endParaRPr lang="en-US" sz="3000" dirty="0"/>
          </a:p>
          <a:p>
            <a:pPr marL="330200" indent="-330200" algn="l">
              <a:lnSpc>
                <a:spcPct val="125000"/>
              </a:lnSpc>
              <a:spcAft>
                <a:spcPts val="2600"/>
              </a:spcAft>
              <a:buSzPct val="100000"/>
              <a:buChar char="•"/>
            </a:pPr>
            <a:r>
              <a:rPr lang="en-US" sz="30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介護予防ケアマネジメント</a:t>
            </a:r>
            <a:endParaRPr lang="en-US" sz="3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2468880"/>
            <a:ext cx="10911535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C0392B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4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640080" y="3200400"/>
            <a:ext cx="10911535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6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地域包括ケアシステムに</a:t>
            </a:r>
            <a:endParaRPr lang="en-US" sz="3600" dirty="0"/>
          </a:p>
          <a:p>
            <a:pPr marL="0" indent="0" algn="ctr">
              <a:buNone/>
            </a:pPr>
            <a:r>
              <a:rPr lang="en-US" sz="36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おける看護職の位置づけ</a:t>
            </a:r>
            <a:endParaRPr lang="en-US" sz="3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91153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2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さまざまな場で活躍する看護職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640080" y="1234440"/>
            <a:ext cx="1280160" cy="0"/>
          </a:xfrm>
          <a:prstGeom prst="line">
            <a:avLst/>
          </a:prstGeom>
          <a:noFill/>
          <a:ln w="381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4" name="Text 2"/>
          <p:cNvSpPr/>
          <p:nvPr/>
        </p:nvSpPr>
        <p:spPr>
          <a:xfrm>
            <a:off x="640080" y="1737360"/>
            <a:ext cx="10911535" cy="4389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30200" indent="-330200" algn="l">
              <a:lnSpc>
                <a:spcPct val="125000"/>
              </a:lnSpc>
              <a:spcAft>
                <a:spcPts val="2600"/>
              </a:spcAft>
              <a:buSzPct val="100000"/>
              <a:buChar char="•"/>
            </a:pPr>
            <a:r>
              <a:rPr lang="en-US" sz="36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地域包括支援センターの保健師</a:t>
            </a:r>
            <a:endParaRPr lang="en-US" sz="3600" dirty="0"/>
          </a:p>
          <a:p>
            <a:pPr marL="330200" indent="-330200" algn="l">
              <a:lnSpc>
                <a:spcPct val="125000"/>
              </a:lnSpc>
              <a:spcAft>
                <a:spcPts val="2600"/>
              </a:spcAft>
              <a:buSzPct val="100000"/>
              <a:buChar char="•"/>
            </a:pPr>
            <a:r>
              <a:rPr lang="en-US" sz="36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訪問看護師</a:t>
            </a:r>
            <a:endParaRPr lang="en-US" sz="3600" dirty="0"/>
          </a:p>
          <a:p>
            <a:pPr marL="330200" indent="-330200" algn="l">
              <a:lnSpc>
                <a:spcPct val="125000"/>
              </a:lnSpc>
              <a:spcAft>
                <a:spcPts val="2600"/>
              </a:spcAft>
              <a:buSzPct val="100000"/>
              <a:buChar char="•"/>
            </a:pPr>
            <a:r>
              <a:rPr lang="en-US" sz="36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病院の退院支援看護師</a:t>
            </a:r>
            <a:endParaRPr lang="en-US" sz="3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91153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具体的な看護場面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640080" y="1234440"/>
            <a:ext cx="1280160" cy="0"/>
          </a:xfrm>
          <a:prstGeom prst="line">
            <a:avLst/>
          </a:prstGeom>
          <a:noFill/>
          <a:ln w="381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4" name="Text 2"/>
          <p:cNvSpPr/>
          <p:nvPr/>
        </p:nvSpPr>
        <p:spPr>
          <a:xfrm>
            <a:off x="640080" y="2377440"/>
            <a:ext cx="10911535" cy="2194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退院支援看護師が訪問看護師や</a:t>
            </a:r>
            <a:endParaRPr lang="en-US" sz="3200" dirty="0"/>
          </a:p>
          <a:p>
            <a:pPr marL="0" indent="0" algn="l">
              <a:lnSpc>
                <a:spcPct val="130000"/>
              </a:lnSpc>
              <a:buNone/>
            </a:pP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ケアマネジャーと早期から情報共有する。</a:t>
            </a:r>
            <a:endParaRPr lang="en-US" sz="3200" dirty="0"/>
          </a:p>
          <a:p>
            <a:pPr marL="0" indent="0" algn="l">
              <a:lnSpc>
                <a:spcPct val="130000"/>
              </a:lnSpc>
              <a:buNone/>
            </a:pP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それが看護職の橋渡しの役割。</a:t>
            </a:r>
            <a:endParaRPr lang="en-US" sz="3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2468880"/>
            <a:ext cx="10911535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C0392B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5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640080" y="3200400"/>
            <a:ext cx="10911535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6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各構成要素をつなぐ仕組み</a:t>
            </a:r>
            <a:endParaRPr lang="en-US" sz="3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91153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2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つなぐための仕組み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640080" y="1234440"/>
            <a:ext cx="1280160" cy="0"/>
          </a:xfrm>
          <a:prstGeom prst="line">
            <a:avLst/>
          </a:prstGeom>
          <a:noFill/>
          <a:ln w="381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4" name="Text 2"/>
          <p:cNvSpPr/>
          <p:nvPr/>
        </p:nvSpPr>
        <p:spPr>
          <a:xfrm>
            <a:off x="640080" y="1737360"/>
            <a:ext cx="10911535" cy="4389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30200" indent="-330200" algn="l">
              <a:lnSpc>
                <a:spcPct val="125000"/>
              </a:lnSpc>
              <a:spcAft>
                <a:spcPts val="2600"/>
              </a:spcAft>
              <a:buSzPct val="100000"/>
              <a:buChar char="•"/>
            </a:pPr>
            <a:r>
              <a:rPr lang="en-US" sz="3200" b="1" dirty="0">
                <a:solidFill>
                  <a:srgbClr val="C0392B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ケアマネジメント</a:t>
            </a: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：利用者ごとにサービスを調整</a:t>
            </a:r>
            <a:endParaRPr lang="en-US" sz="3200" dirty="0"/>
          </a:p>
          <a:p>
            <a:pPr marL="330200" indent="-330200" algn="l">
              <a:lnSpc>
                <a:spcPct val="125000"/>
              </a:lnSpc>
              <a:spcAft>
                <a:spcPts val="2600"/>
              </a:spcAft>
              <a:buSzPct val="100000"/>
              <a:buChar char="•"/>
            </a:pPr>
            <a:r>
              <a:rPr lang="en-US" sz="3200" b="1" dirty="0">
                <a:solidFill>
                  <a:srgbClr val="C0392B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地域ケア会議</a:t>
            </a: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：個別事例から地域の課題を検討</a:t>
            </a:r>
            <a:endParaRPr lang="en-US" sz="3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2468880"/>
            <a:ext cx="10911535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C0392B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6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640080" y="3200400"/>
            <a:ext cx="10911535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6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地域包括ケアシステム</a:t>
            </a:r>
            <a:endParaRPr lang="en-US" sz="3600" dirty="0"/>
          </a:p>
          <a:p>
            <a:pPr marL="0" indent="0" algn="ctr">
              <a:buNone/>
            </a:pPr>
            <a:r>
              <a:rPr lang="en-US" sz="36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構築における課題</a:t>
            </a:r>
            <a:endParaRPr lang="en-US" sz="3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91153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2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主な課題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640080" y="1234440"/>
            <a:ext cx="1280160" cy="0"/>
          </a:xfrm>
          <a:prstGeom prst="line">
            <a:avLst/>
          </a:prstGeom>
          <a:noFill/>
          <a:ln w="381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4" name="Text 2"/>
          <p:cNvSpPr/>
          <p:nvPr/>
        </p:nvSpPr>
        <p:spPr>
          <a:xfrm>
            <a:off x="640080" y="1737360"/>
            <a:ext cx="10911535" cy="4389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30200" indent="-330200" algn="l">
              <a:lnSpc>
                <a:spcPct val="125000"/>
              </a:lnSpc>
              <a:spcAft>
                <a:spcPts val="1600"/>
              </a:spcAft>
              <a:buSzPct val="100000"/>
              <a:buChar char="•"/>
            </a:pP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地域特性に応じたシステムづくりの必要性</a:t>
            </a:r>
            <a:endParaRPr lang="en-US" sz="3200" dirty="0"/>
          </a:p>
          <a:p>
            <a:pPr marL="330200" indent="-330200" algn="l">
              <a:lnSpc>
                <a:spcPct val="125000"/>
              </a:lnSpc>
              <a:spcAft>
                <a:spcPts val="1600"/>
              </a:spcAft>
              <a:buSzPct val="100000"/>
              <a:buChar char="•"/>
            </a:pP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専門職の不足</a:t>
            </a:r>
            <a:endParaRPr lang="en-US" sz="3200" dirty="0"/>
          </a:p>
          <a:p>
            <a:pPr marL="330200" indent="-330200" algn="l">
              <a:lnSpc>
                <a:spcPct val="125000"/>
              </a:lnSpc>
              <a:spcAft>
                <a:spcPts val="1600"/>
              </a:spcAft>
              <a:buSzPct val="100000"/>
              <a:buChar char="•"/>
            </a:pP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支援を求められない人の把握</a:t>
            </a:r>
            <a:endParaRPr lang="en-US" sz="3200" dirty="0"/>
          </a:p>
          <a:p>
            <a:pPr marL="330200" indent="-330200" algn="l">
              <a:lnSpc>
                <a:spcPct val="125000"/>
              </a:lnSpc>
              <a:spcAft>
                <a:spcPts val="1600"/>
              </a:spcAft>
              <a:buSzPct val="100000"/>
              <a:buChar char="•"/>
            </a:pP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多職種間の情報共有の難しさ</a:t>
            </a:r>
            <a:endParaRPr lang="en-US" sz="3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2468880"/>
            <a:ext cx="10911535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C0392B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事例演習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640080" y="3200400"/>
            <a:ext cx="10911535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6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5要素にあてはめて</a:t>
            </a:r>
            <a:endParaRPr lang="en-US" sz="3600" dirty="0"/>
          </a:p>
          <a:p>
            <a:pPr marL="0" indent="0" algn="ctr">
              <a:buNone/>
            </a:pPr>
            <a:r>
              <a:rPr lang="en-US" sz="36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考える</a:t>
            </a:r>
            <a:endParaRPr lang="en-US" sz="36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91153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2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事例：Cさん(82歳・男性)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640080" y="1234440"/>
            <a:ext cx="1280160" cy="0"/>
          </a:xfrm>
          <a:prstGeom prst="line">
            <a:avLst/>
          </a:prstGeom>
          <a:noFill/>
          <a:ln w="381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4" name="Text 2"/>
          <p:cNvSpPr/>
          <p:nvPr/>
        </p:nvSpPr>
        <p:spPr>
          <a:xfrm>
            <a:off x="640080" y="1737360"/>
            <a:ext cx="10911535" cy="4389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30200" indent="-330200" algn="l">
              <a:lnSpc>
                <a:spcPct val="125000"/>
              </a:lnSpc>
              <a:spcAft>
                <a:spcPts val="1600"/>
              </a:spcAft>
              <a:buSzPct val="100000"/>
              <a:buChar char="•"/>
            </a:pP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脳梗塞後の左片麻痺で来週退院予定</a:t>
            </a:r>
            <a:endParaRPr lang="en-US" sz="3200" dirty="0"/>
          </a:p>
          <a:p>
            <a:pPr marL="330200" indent="-330200" algn="l">
              <a:lnSpc>
                <a:spcPct val="125000"/>
              </a:lnSpc>
              <a:spcAft>
                <a:spcPts val="1600"/>
              </a:spcAft>
              <a:buSzPct val="100000"/>
              <a:buChar char="•"/>
            </a:pP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訪問リハ・訪問診療、要介護2でデイサービス利用</a:t>
            </a:r>
            <a:endParaRPr lang="en-US" sz="3200" dirty="0"/>
          </a:p>
          <a:p>
            <a:pPr marL="330200" indent="-330200" algn="l">
              <a:lnSpc>
                <a:spcPct val="125000"/>
              </a:lnSpc>
              <a:spcAft>
                <a:spcPts val="1600"/>
              </a:spcAft>
              <a:buSzPct val="100000"/>
              <a:buChar char="•"/>
            </a:pP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妻(78歳)は介護の体力面を心配</a:t>
            </a:r>
            <a:endParaRPr lang="en-US" sz="3200" dirty="0"/>
          </a:p>
          <a:p>
            <a:pPr marL="330200" indent="-330200" algn="l">
              <a:lnSpc>
                <a:spcPct val="125000"/>
              </a:lnSpc>
              <a:spcAft>
                <a:spcPts val="1600"/>
              </a:spcAft>
              <a:buSzPct val="100000"/>
              <a:buChar char="•"/>
            </a:pP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地域の支援内容をよく知らない</a:t>
            </a:r>
            <a:endParaRPr lang="en-US" sz="32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91153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2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演習の進め方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640080" y="1234440"/>
            <a:ext cx="1280160" cy="0"/>
          </a:xfrm>
          <a:prstGeom prst="line">
            <a:avLst/>
          </a:prstGeom>
          <a:noFill/>
          <a:ln w="381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4" name="Text 2"/>
          <p:cNvSpPr/>
          <p:nvPr/>
        </p:nvSpPr>
        <p:spPr>
          <a:xfrm>
            <a:off x="640080" y="1737360"/>
            <a:ext cx="10911535" cy="4389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30200" indent="-330200" algn="l">
              <a:lnSpc>
                <a:spcPct val="125000"/>
              </a:lnSpc>
              <a:spcAft>
                <a:spcPts val="1600"/>
              </a:spcAft>
              <a:buSzPct val="100000"/>
              <a:buChar char="•"/>
            </a:pP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設問1：5要素にCさんの状況を整理する</a:t>
            </a:r>
            <a:endParaRPr lang="en-US" sz="3200" dirty="0"/>
          </a:p>
          <a:p>
            <a:pPr marL="330200" indent="-330200" algn="l">
              <a:lnSpc>
                <a:spcPct val="125000"/>
              </a:lnSpc>
              <a:spcAft>
                <a:spcPts val="1600"/>
              </a:spcAft>
              <a:buSzPct val="100000"/>
              <a:buChar char="•"/>
            </a:pP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設問2：不足している支援を考える</a:t>
            </a:r>
            <a:endParaRPr lang="en-US" sz="3200" dirty="0"/>
          </a:p>
          <a:p>
            <a:pPr marL="330200" indent="-330200" algn="l">
              <a:lnSpc>
                <a:spcPct val="125000"/>
              </a:lnSpc>
              <a:spcAft>
                <a:spcPts val="1600"/>
              </a:spcAft>
              <a:buSzPct val="100000"/>
              <a:buChar char="•"/>
            </a:pP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設問3：地域包括支援センターへの期待を考える</a:t>
            </a:r>
            <a:endParaRPr lang="en-US" sz="3200" dirty="0"/>
          </a:p>
          <a:p>
            <a:pPr marL="330200" indent="-330200" algn="l">
              <a:lnSpc>
                <a:spcPct val="125000"/>
              </a:lnSpc>
              <a:spcAft>
                <a:spcPts val="1600"/>
              </a:spcAft>
              <a:buSzPct val="100000"/>
              <a:buChar char="•"/>
            </a:pP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配布資料に記入し、グループで共有する</a:t>
            </a:r>
            <a:endParaRPr lang="en-US" sz="32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91153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2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本時のまとめ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640080" y="1234440"/>
            <a:ext cx="1280160" cy="0"/>
          </a:xfrm>
          <a:prstGeom prst="line">
            <a:avLst/>
          </a:prstGeom>
          <a:noFill/>
          <a:ln w="381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4" name="Text 2"/>
          <p:cNvSpPr/>
          <p:nvPr/>
        </p:nvSpPr>
        <p:spPr>
          <a:xfrm>
            <a:off x="640080" y="1737360"/>
            <a:ext cx="10911535" cy="4389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30200" indent="-330200" algn="l">
              <a:lnSpc>
                <a:spcPct val="125000"/>
              </a:lnSpc>
              <a:spcAft>
                <a:spcPts val="1600"/>
              </a:spcAft>
              <a:buSzPct val="100000"/>
              <a:buChar char="•"/>
            </a:pPr>
            <a:r>
              <a:rPr lang="en-US" sz="36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地域包括ケアシステムは5要素の一体的提供</a:t>
            </a:r>
            <a:endParaRPr lang="en-US" sz="3600" dirty="0"/>
          </a:p>
          <a:p>
            <a:pPr marL="330200" indent="-330200" algn="l">
              <a:lnSpc>
                <a:spcPct val="125000"/>
              </a:lnSpc>
              <a:spcAft>
                <a:spcPts val="1600"/>
              </a:spcAft>
              <a:buSzPct val="100000"/>
              <a:buChar char="•"/>
            </a:pPr>
            <a:r>
              <a:rPr lang="en-US" sz="36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地域包括支援センターが相談・調整の中核を担う</a:t>
            </a:r>
            <a:endParaRPr lang="en-US" sz="3600" dirty="0"/>
          </a:p>
          <a:p>
            <a:pPr marL="330200" indent="-330200" algn="l">
              <a:lnSpc>
                <a:spcPct val="125000"/>
              </a:lnSpc>
              <a:spcAft>
                <a:spcPts val="1600"/>
              </a:spcAft>
              <a:buSzPct val="100000"/>
              <a:buChar char="•"/>
            </a:pPr>
            <a:r>
              <a:rPr lang="en-US" sz="36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看護職は様々な場でシステムを支えている</a:t>
            </a:r>
            <a:endParaRPr lang="en-US" sz="3600" dirty="0"/>
          </a:p>
          <a:p>
            <a:pPr marL="330200" indent="-330200" algn="l">
              <a:lnSpc>
                <a:spcPct val="125000"/>
              </a:lnSpc>
              <a:spcAft>
                <a:spcPts val="1600"/>
              </a:spcAft>
              <a:buSzPct val="100000"/>
              <a:buChar char="•"/>
            </a:pPr>
            <a:r>
              <a:rPr lang="en-US" sz="36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地域の特性に応じた構築が求められる</a:t>
            </a:r>
            <a:endParaRPr lang="en-US" sz="3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259</Words>
  <Application>Microsoft Office PowerPoint</Application>
  <PresentationFormat>ワイド画面</PresentationFormat>
  <Paragraphs>115</Paragraphs>
  <Slides>23</Slides>
  <Notes>23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2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23</vt:i4>
      </vt:variant>
    </vt:vector>
  </HeadingPairs>
  <TitlesOfParts>
    <vt:vector size="26" baseType="lpstr">
      <vt:lpstr>游ゴシック</vt:lpstr>
      <vt:lpstr>Arial</vt:lpstr>
      <vt:lpstr>Office Theme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lastModifiedBy/>
  <cp:revision>1</cp:revision>
  <dcterms:created xsi:type="dcterms:W3CDTF">2026-09-14T02:03:23Z</dcterms:created>
  <dcterms:modified xsi:type="dcterms:W3CDTF">2026-09-14T02:18:53Z</dcterms:modified>
</cp:coreProperties>
</file>