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5" d="100"/>
          <a:sy n="65" d="100"/>
        </p:scale>
        <p:origin x="57" y="7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25590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737360"/>
            <a:ext cx="1091153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595959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地域で暮らす人への看護</a:t>
            </a:r>
            <a:endParaRPr lang="en-US" sz="2400" b="1" dirty="0"/>
          </a:p>
        </p:txBody>
      </p:sp>
      <p:sp>
        <p:nvSpPr>
          <p:cNvPr id="3" name="Text 1"/>
          <p:cNvSpPr/>
          <p:nvPr/>
        </p:nvSpPr>
        <p:spPr>
          <a:xfrm>
            <a:off x="640080" y="2286000"/>
            <a:ext cx="10911535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第10回　在宅療養者への看護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3383280" y="3611880"/>
            <a:ext cx="5425135" cy="0"/>
          </a:xfrm>
          <a:prstGeom prst="line">
            <a:avLst/>
          </a:prstGeom>
          <a:noFill/>
          <a:ln w="254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/>
          <p:nvPr/>
        </p:nvSpPr>
        <p:spPr>
          <a:xfrm>
            <a:off x="640080" y="3840480"/>
            <a:ext cx="1091153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595959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― 療養生活・家族支援・訪問看護 ―</a:t>
            </a:r>
            <a:endParaRPr lang="en-US" sz="24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本時の目標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457200" indent="-457200" algn="l">
              <a:lnSpc>
                <a:spcPct val="125000"/>
              </a:lnSpc>
              <a:spcAft>
                <a:spcPts val="2600"/>
              </a:spcAft>
              <a:buSzPct val="100000"/>
              <a:buFont typeface="+mj-ea"/>
              <a:buAutoNum type="circleNumDbPlain"/>
            </a:pPr>
            <a:r>
              <a:rPr lang="en-US" sz="24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訪問看護の役割と機能を理解する</a:t>
            </a:r>
            <a:endParaRPr lang="en-US" sz="2400" dirty="0"/>
          </a:p>
          <a:p>
            <a:pPr marL="457200" indent="-457200" algn="l">
              <a:lnSpc>
                <a:spcPct val="125000"/>
              </a:lnSpc>
              <a:spcAft>
                <a:spcPts val="2600"/>
              </a:spcAft>
              <a:buSzPct val="100000"/>
              <a:buFont typeface="+mj-ea"/>
              <a:buAutoNum type="circleNumDbPlain"/>
            </a:pPr>
            <a:r>
              <a:rPr lang="en-US" sz="24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訪問看護の制度(医療保険・介護保険)と利用の流れを理解する</a:t>
            </a:r>
            <a:endParaRPr lang="en-US" sz="2400" dirty="0"/>
          </a:p>
          <a:p>
            <a:pPr marL="457200" indent="-457200" algn="l">
              <a:lnSpc>
                <a:spcPct val="125000"/>
              </a:lnSpc>
              <a:spcAft>
                <a:spcPts val="2600"/>
              </a:spcAft>
              <a:buSzPct val="100000"/>
              <a:buFont typeface="+mj-ea"/>
              <a:buAutoNum type="circleNumDbPlain"/>
            </a:pPr>
            <a:r>
              <a:rPr lang="en-US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生活リズムに合わせた看護計画の立案を理解する</a:t>
            </a:r>
            <a:endParaRPr lang="en-US" sz="2400" dirty="0">
              <a:solidFill>
                <a:srgbClr val="1A1A1A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marL="457200" indent="-457200">
              <a:lnSpc>
                <a:spcPct val="125000"/>
              </a:lnSpc>
              <a:spcAft>
                <a:spcPts val="2600"/>
              </a:spcAft>
              <a:buSzPct val="100000"/>
              <a:buFont typeface="+mj-ea"/>
              <a:buAutoNum type="circleNumDbPlain"/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家族介護者への支援</a:t>
            </a:r>
            <a:r>
              <a:rPr lang="en-US" altLang="ja-JP" sz="24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(</a:t>
            </a: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レスパイト、介護負担軽減</a:t>
            </a:r>
            <a:r>
              <a:rPr lang="en-US" altLang="ja-JP" sz="24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)</a:t>
            </a: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を理解する</a:t>
            </a:r>
            <a:endParaRPr lang="en-US" altLang="ja-JP" sz="2400" dirty="0"/>
          </a:p>
          <a:p>
            <a:pPr marL="457200" indent="-457200">
              <a:lnSpc>
                <a:spcPct val="125000"/>
              </a:lnSpc>
              <a:spcAft>
                <a:spcPts val="2600"/>
              </a:spcAft>
              <a:buSzPct val="100000"/>
              <a:buFont typeface="+mj-ea"/>
              <a:buAutoNum type="circleNumDbPlain"/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在宅における医療処置・医療機器管理の看護を理解する</a:t>
            </a:r>
            <a:endParaRPr lang="en-US" altLang="ja-JP" sz="2400" dirty="0"/>
          </a:p>
          <a:p>
            <a:pPr marL="457200" indent="-457200">
              <a:lnSpc>
                <a:spcPct val="125000"/>
              </a:lnSpc>
              <a:spcAft>
                <a:spcPts val="2600"/>
              </a:spcAft>
              <a:buSzPct val="100000"/>
              <a:buFont typeface="+mj-ea"/>
              <a:buAutoNum type="circleNumDbPlain"/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急変時の対応と連絡体制を理解する</a:t>
            </a:r>
            <a:endParaRPr lang="en-US" altLang="ja-JP" sz="2400" dirty="0"/>
          </a:p>
          <a:p>
            <a:pPr marL="457200" indent="-457200" algn="l">
              <a:lnSpc>
                <a:spcPct val="125000"/>
              </a:lnSpc>
              <a:spcAft>
                <a:spcPts val="2600"/>
              </a:spcAft>
              <a:buSzPct val="100000"/>
              <a:buFont typeface="+mj-ea"/>
              <a:buAutoNum type="circleNumDbPlain"/>
            </a:pP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本時の流れ(90分)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導入(5分)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講義(45分)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事例演習(25分)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解答・解説の確認(10分)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まとめ・次回予告(5分)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在宅療養を支える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訪問看護の役割と機能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訪問看護の3つの機能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011679"/>
            <a:ext cx="3329215" cy="314619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4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療養者への直接ケア</a:t>
            </a:r>
            <a:endParaRPr lang="en-US" sz="2400" b="1" dirty="0">
              <a:solidFill>
                <a:srgbClr val="C0392B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病状観察</a:t>
            </a:r>
            <a:endParaRPr lang="en-US" altLang="ja-JP" sz="2400" dirty="0"/>
          </a:p>
          <a:p>
            <a:pPr algn="ctr">
              <a:lnSpc>
                <a:spcPct val="150000"/>
              </a:lnSpc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清潔ケア</a:t>
            </a:r>
            <a:endParaRPr lang="en-US" altLang="ja-JP" sz="2400" dirty="0"/>
          </a:p>
          <a:p>
            <a:pPr algn="ctr">
              <a:lnSpc>
                <a:spcPct val="150000"/>
              </a:lnSpc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リハビリ支援等</a:t>
            </a:r>
            <a:endParaRPr lang="en-US" altLang="ja-JP" sz="2400" dirty="0"/>
          </a:p>
        </p:txBody>
      </p:sp>
      <p:sp>
        <p:nvSpPr>
          <p:cNvPr id="5" name="Text 3"/>
          <p:cNvSpPr/>
          <p:nvPr/>
        </p:nvSpPr>
        <p:spPr>
          <a:xfrm>
            <a:off x="640080" y="2743200"/>
            <a:ext cx="3393338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4399178" y="2011679"/>
            <a:ext cx="3329215" cy="314619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4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家族への支援</a:t>
            </a:r>
            <a:endParaRPr lang="en-US" sz="2400" b="1" dirty="0">
              <a:solidFill>
                <a:srgbClr val="C0392B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介護方法の指導</a:t>
            </a:r>
            <a:endParaRPr lang="en-US" altLang="ja-JP" sz="2400" dirty="0"/>
          </a:p>
          <a:p>
            <a:pPr algn="ctr">
              <a:lnSpc>
                <a:spcPct val="150000"/>
              </a:lnSpc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心理的サポート</a:t>
            </a:r>
            <a:endParaRPr lang="en-US" altLang="ja-JP" sz="2400" dirty="0"/>
          </a:p>
        </p:txBody>
      </p:sp>
      <p:sp>
        <p:nvSpPr>
          <p:cNvPr id="7" name="Text 5"/>
          <p:cNvSpPr/>
          <p:nvPr/>
        </p:nvSpPr>
        <p:spPr>
          <a:xfrm>
            <a:off x="4399178" y="2743200"/>
            <a:ext cx="3393338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8158277" y="2011679"/>
            <a:ext cx="3329215" cy="314619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4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多職種連携の調整</a:t>
            </a:r>
            <a:endParaRPr lang="en-US" sz="2400" b="1" dirty="0">
              <a:solidFill>
                <a:srgbClr val="C0392B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主治医・介護支援専門員等との連絡調整</a:t>
            </a:r>
            <a:endParaRPr lang="en-US" altLang="ja-JP" sz="2400" dirty="0"/>
          </a:p>
        </p:txBody>
      </p:sp>
      <p:sp>
        <p:nvSpPr>
          <p:cNvPr id="9" name="Text 7"/>
          <p:cNvSpPr/>
          <p:nvPr/>
        </p:nvSpPr>
        <p:spPr>
          <a:xfrm>
            <a:off x="8158277" y="2743200"/>
            <a:ext cx="3393338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重要な視点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訪問看護師は、療養者・家族と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医療機関・介護サービスをつなぐ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「橋渡し役」を担う。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訪問看護の制度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(医療保険・介護保険)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制度の比較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645919"/>
            <a:ext cx="5235077" cy="468369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介護保険</a:t>
            </a:r>
            <a:endParaRPr lang="en-US" sz="2400" b="1" dirty="0">
              <a:solidFill>
                <a:srgbClr val="C0392B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marL="279400" indent="-279400">
              <a:lnSpc>
                <a:spcPct val="150000"/>
              </a:lnSpc>
              <a:spcAft>
                <a:spcPts val="1800"/>
              </a:spcAft>
              <a:buSzPct val="100000"/>
              <a:buChar char="•"/>
            </a:pPr>
            <a:r>
              <a:rPr lang="en-US" altLang="ja-JP" sz="24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要支援・要介護認定を受けた40歳以上</a:t>
            </a:r>
            <a:endParaRPr lang="en-US" altLang="ja-JP" sz="2400" dirty="0"/>
          </a:p>
          <a:p>
            <a:pPr marL="279400" indent="-279400">
              <a:lnSpc>
                <a:spcPct val="150000"/>
              </a:lnSpc>
              <a:spcAft>
                <a:spcPts val="1800"/>
              </a:spcAft>
              <a:buSzPct val="100000"/>
              <a:buChar char="•"/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要介護認定を受けている場合は原則優先</a:t>
            </a:r>
            <a:endParaRPr lang="en-US" altLang="ja-JP" sz="2400" dirty="0"/>
          </a:p>
          <a:p>
            <a:pPr marL="279400" indent="-279400">
              <a:lnSpc>
                <a:spcPct val="150000"/>
              </a:lnSpc>
              <a:spcAft>
                <a:spcPts val="1800"/>
              </a:spcAft>
              <a:buSzPct val="100000"/>
              <a:buChar char="•"/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ケアプランに基づき計画的に利用</a:t>
            </a:r>
            <a:endParaRPr lang="en-US" altLang="ja-JP" sz="2400" dirty="0"/>
          </a:p>
        </p:txBody>
      </p:sp>
      <p:sp>
        <p:nvSpPr>
          <p:cNvPr id="5" name="Text 3"/>
          <p:cNvSpPr/>
          <p:nvPr/>
        </p:nvSpPr>
        <p:spPr>
          <a:xfrm>
            <a:off x="640080" y="2194560"/>
            <a:ext cx="5181448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79400" indent="-279400">
              <a:lnSpc>
                <a:spcPct val="120000"/>
              </a:lnSpc>
              <a:spcAft>
                <a:spcPts val="1800"/>
              </a:spcAft>
              <a:buSzPct val="100000"/>
              <a:buChar char="•"/>
            </a:pP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6370168" y="1645919"/>
            <a:ext cx="5235077" cy="468369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医療保険</a:t>
            </a:r>
            <a:endParaRPr lang="en-US" sz="2400" b="1" dirty="0">
              <a:solidFill>
                <a:srgbClr val="C0392B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marL="279400" indent="-279400">
              <a:lnSpc>
                <a:spcPct val="150000"/>
              </a:lnSpc>
              <a:spcAft>
                <a:spcPts val="1800"/>
              </a:spcAft>
              <a:buSzPct val="100000"/>
              <a:buChar char="•"/>
            </a:pPr>
            <a:r>
              <a:rPr lang="en-US" altLang="ja-JP" sz="24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40歳未満、要介護認定を受けていない人等</a:t>
            </a:r>
            <a:endParaRPr lang="en-US" altLang="ja-JP" sz="2400" dirty="0"/>
          </a:p>
          <a:p>
            <a:pPr marL="279400" indent="-279400">
              <a:lnSpc>
                <a:spcPct val="150000"/>
              </a:lnSpc>
              <a:spcAft>
                <a:spcPts val="1800"/>
              </a:spcAft>
              <a:buSzPct val="100000"/>
              <a:buChar char="•"/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厚生労働大臣が定める疾病等は医療保険優先</a:t>
            </a:r>
            <a:endParaRPr lang="en-US" altLang="ja-JP" sz="2400" dirty="0"/>
          </a:p>
          <a:p>
            <a:pPr marL="279400" indent="-279400">
              <a:lnSpc>
                <a:spcPct val="150000"/>
              </a:lnSpc>
              <a:spcAft>
                <a:spcPts val="1800"/>
              </a:spcAft>
              <a:buSzPct val="100000"/>
              <a:buChar char="•"/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回数制限が緩和される場合がある</a:t>
            </a:r>
            <a:endParaRPr lang="en-US" altLang="ja-JP" sz="2400" dirty="0"/>
          </a:p>
        </p:txBody>
      </p:sp>
      <p:sp>
        <p:nvSpPr>
          <p:cNvPr id="7" name="Text 5"/>
          <p:cNvSpPr/>
          <p:nvPr/>
        </p:nvSpPr>
        <p:spPr>
          <a:xfrm>
            <a:off x="6370168" y="2194560"/>
            <a:ext cx="5181448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79400" indent="-279400">
              <a:lnSpc>
                <a:spcPct val="120000"/>
              </a:lnSpc>
              <a:spcAft>
                <a:spcPts val="1800"/>
              </a:spcAft>
              <a:buSzPct val="100000"/>
              <a:buChar char="•"/>
            </a:pP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利用の流れ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主治医が交付する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「訪問看護指示書」に基づき、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訪問看護ステーションがサービスを提供する。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生活リズムに合わせた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看護計画の立案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在宅看護の基本姿勢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病院と異なり</a:t>
            </a: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療養者の生活習慣やペース</a:t>
            </a: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を尊重する</a:t>
            </a:r>
            <a:endParaRPr lang="en-US" sz="28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起床・食事・入浴等の時間帯を把握する</a:t>
            </a:r>
            <a:endParaRPr lang="en-US" sz="28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家族の生活スケジュールも踏まえて計画を立てる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4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家族介護者への支援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(レスパイト、介護負担軽減)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レスパイトケアとは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介護者が一時的に介護から離れ、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休息をとれるようにする支援。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ショートステイ・デイサービス等。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具体的な看護場面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一人で抱え込みがちな家族介護者に労いの言葉をかける</a:t>
            </a:r>
            <a:endParaRPr lang="en-US" sz="28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負担感を</a:t>
            </a: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言語化</a:t>
            </a: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できるよう関わる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5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在宅における医療処置・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医療機器管理の看護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主な在宅医療処置と観察ポイント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在宅酸素療法：SpO2・呼吸状態・機器の作動状況</a:t>
            </a:r>
            <a:endParaRPr lang="en-US" sz="28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経管栄養(胃ろう等)：皮膚トラブル・注入時の姿勢</a:t>
            </a:r>
            <a:endParaRPr lang="en-US" sz="28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留置カテーテル・自己導尿：尿の性状・感染徴候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6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急変時の対応と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連絡体制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急変時対応の流れ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011680"/>
            <a:ext cx="3274461" cy="29545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4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① </a:t>
            </a:r>
            <a:r>
              <a:rPr lang="en-US" sz="24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異変の察知</a:t>
            </a:r>
            <a:endParaRPr lang="en-US" sz="2400" b="1" dirty="0">
              <a:solidFill>
                <a:srgbClr val="C0392B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本人・家族の訴え</a:t>
            </a:r>
            <a:endParaRPr lang="en-US" altLang="ja-JP" sz="2400" dirty="0"/>
          </a:p>
          <a:p>
            <a:pPr algn="ctr">
              <a:lnSpc>
                <a:spcPct val="150000"/>
              </a:lnSpc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バイタルサインの変化</a:t>
            </a:r>
            <a:endParaRPr lang="en-US" altLang="ja-JP" sz="2400" dirty="0"/>
          </a:p>
        </p:txBody>
      </p:sp>
      <p:sp>
        <p:nvSpPr>
          <p:cNvPr id="5" name="Text 3"/>
          <p:cNvSpPr/>
          <p:nvPr/>
        </p:nvSpPr>
        <p:spPr>
          <a:xfrm>
            <a:off x="640080" y="2743200"/>
            <a:ext cx="3393338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4399178" y="2011680"/>
            <a:ext cx="3274461" cy="29545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4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② </a:t>
            </a:r>
            <a:r>
              <a:rPr lang="en-US" sz="24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初期対応</a:t>
            </a:r>
            <a:endParaRPr lang="en-US" sz="2400" b="1" dirty="0">
              <a:solidFill>
                <a:srgbClr val="C0392B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体位・安全の確保</a:t>
            </a:r>
            <a:endParaRPr lang="en-US" altLang="ja-JP" sz="2400" dirty="0"/>
          </a:p>
          <a:p>
            <a:pPr algn="ctr">
              <a:lnSpc>
                <a:spcPct val="150000"/>
              </a:lnSpc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家族への声かけ</a:t>
            </a:r>
            <a:endParaRPr lang="en-US" altLang="ja-JP" sz="2400" dirty="0"/>
          </a:p>
        </p:txBody>
      </p:sp>
      <p:sp>
        <p:nvSpPr>
          <p:cNvPr id="7" name="Text 5"/>
          <p:cNvSpPr/>
          <p:nvPr/>
        </p:nvSpPr>
        <p:spPr>
          <a:xfrm>
            <a:off x="4399178" y="2743200"/>
            <a:ext cx="3393338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8158277" y="2011680"/>
            <a:ext cx="3274461" cy="29545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4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③ </a:t>
            </a:r>
            <a:r>
              <a:rPr lang="en-US" sz="24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連絡・連携</a:t>
            </a:r>
            <a:endParaRPr lang="en-US" sz="2400" b="1" dirty="0">
              <a:solidFill>
                <a:srgbClr val="C0392B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主治医・訪問看護</a:t>
            </a:r>
            <a:endParaRPr lang="en-US" altLang="ja-JP" sz="2400" dirty="0"/>
          </a:p>
          <a:p>
            <a:pPr algn="ctr">
              <a:lnSpc>
                <a:spcPct val="150000"/>
              </a:lnSpc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ステーションへの連絡</a:t>
            </a:r>
            <a:endParaRPr lang="en-US" altLang="ja-JP" sz="2400" dirty="0"/>
          </a:p>
        </p:txBody>
      </p:sp>
      <p:sp>
        <p:nvSpPr>
          <p:cNvPr id="9" name="Text 7"/>
          <p:cNvSpPr/>
          <p:nvPr/>
        </p:nvSpPr>
        <p:spPr>
          <a:xfrm>
            <a:off x="8158277" y="2743200"/>
            <a:ext cx="3393338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事例演習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訪問看護の役割と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家族支援から考える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事例：Jさん(78歳・男性)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COPD・慢性心不全で在宅酸素療法を行いながら療養</a:t>
            </a:r>
            <a:endParaRPr lang="en-US" sz="28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妻(75歳)が主介護者で「休む暇がない」と心配が絶えない</a:t>
            </a:r>
            <a:endParaRPr lang="en-US" sz="28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先月、風邪をきっかけに一時的に息苦しさが増強</a:t>
            </a:r>
            <a:endParaRPr lang="en-US" sz="2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演習の進め方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設問1：Jさんと妻への支援を整理する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設問2：妻へのレスパイト支援を考える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設問3：急変時の連絡体制・準備を考える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配布資料に記入し、グループで共有する</a:t>
            </a:r>
            <a:endParaRPr lang="en-US" sz="3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本時のまとめ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訪問看護は療養者・家族・多職種をつなぐ役割を担う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訪問看護は状態に応じ介護保険・医療保険で提供される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レスパイトケアは家族介護者の休息を目的とする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急変時に備えた連絡体制づくりが欠かせない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291</Words>
  <Application>Microsoft Office PowerPoint</Application>
  <PresentationFormat>ワイド画面</PresentationFormat>
  <Paragraphs>125</Paragraphs>
  <Slides>22</Slides>
  <Notes>22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22</vt:i4>
      </vt:variant>
    </vt:vector>
  </HeadingPairs>
  <TitlesOfParts>
    <vt:vector size="25" baseType="lpstr">
      <vt:lpstr>游ゴシック</vt:lpstr>
      <vt:lpstr>Arial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2026-09-29T05:02:08Z</dcterms:created>
  <dcterms:modified xsi:type="dcterms:W3CDTF">2026-09-29T05:02:11Z</dcterms:modified>
</cp:coreProperties>
</file>