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0" r:id="rId1"/>
  </p:sldMasterIdLst>
  <p:notesMasterIdLst>
    <p:notesMasterId r:id="rId3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6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6835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53838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64823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97055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059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86608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18211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68896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6743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90480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97420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351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95668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84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672" y="2697480"/>
            <a:ext cx="10728655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呼吸不全の理解と看護</a:t>
            </a:r>
            <a:endParaRPr lang="en-US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呼吸不全の原因①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気道の異常：気管支喘息、COPD、気道異物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肺実質の異常：肺炎、間質性肺炎、肺水腫、ARDS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肺循環の異常：肺血栓塞栓症、肺高血圧症</a:t>
            </a:r>
            <a:endParaRPr 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呼吸不全の原因②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胸郭・胸膜の異常：気胸、胸水、肋骨骨折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神経・筋の異常：重症筋無力症、ギラン・バレー症候群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中枢神経の異常：脳血管障害、薬物中毒</a:t>
            </a:r>
            <a:endParaRPr lang="en-US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536" y="61216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低酸素血症をきたす4つの機序</a:t>
            </a:r>
            <a:endParaRPr lang="en-US" sz="24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3DDA361-0E71-5E08-BEC0-B017A8194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573" y="705062"/>
            <a:ext cx="9176853" cy="610895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呼吸不全患者の症状①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呼吸器症状：呼吸困難感、頻呼吸、呼吸補助筋の使用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循環器症状：頻脈、不整脈、血圧変動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皮膚粘膜：チアノーゼ（口唇・爪床）</a:t>
            </a:r>
            <a:endParaRPr lang="en-US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呼吸不全患者の症状②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中枢神経症状：頭痛、不穏、傾眠、意識障害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低酸素血症→交感神経刺激症状（頻脈・不穏）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C0392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高炭酸ガス血症→中枢神経抑制症状（傾眠）</a:t>
            </a:r>
            <a:endParaRPr 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アセスメント：視診・触診・聴診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視診：呼吸数・リズム・深さ、チアノーゼ、意識レベル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触診：胸郭拡張の左右差、皮下気腫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聴診：呼吸音の左右差・減弱、副雑音の有無</a:t>
            </a:r>
            <a:endParaRPr lang="en-US" sz="3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アセスメント：モニタリング指標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SpO2：目安は94〜98％（疾患により異なる）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呼吸数：正常12〜20回/分、25回/分以上は要注意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血液ガス分析：PaO2・PaCO2・pH・HCO3-</a:t>
            </a:r>
            <a:endParaRPr lang="en-US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-4572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動脈血液ガス分析（ABG）を読む5ステップ</a:t>
            </a:r>
            <a:endParaRPr lang="en-US" sz="24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C862A1F-1AF8-5AF7-C973-DB27840A8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387" y="614570"/>
            <a:ext cx="7653225" cy="613515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ABGの基準値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pH：7.35〜7.45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PaO2：80〜100 Torr　　</a:t>
            </a:r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PaCO2：35〜45 Torr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HCO3-：22〜26 mEq/L</a:t>
            </a:r>
            <a:endParaRPr lang="en-US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呼吸不全患者の看護：基本方針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酸素化・換気の維持（体位・気道浄化・酸素療法）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呼吸仕事量の軽減（安楽な体位、労作の制限）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異常の早期発見と不安の緩和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講義目標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834271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514350" indent="-514350" algn="l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32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呼吸不全について理解できる</a:t>
            </a:r>
            <a:endParaRPr lang="en-US" sz="3200" dirty="0"/>
          </a:p>
          <a:p>
            <a:pPr marL="514350" indent="-514350" algn="l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sz="3200" dirty="0" err="1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呼吸不全患者の看護について理解できる</a:t>
            </a:r>
            <a:endParaRPr lang="en-US" sz="3200" dirty="0">
              <a:solidFill>
                <a:srgbClr val="000000"/>
              </a:solidFill>
              <a:latin typeface="Meiryo" pitchFamily="34" charset="0"/>
              <a:ea typeface="Meiryo" pitchFamily="34" charset="-122"/>
              <a:cs typeface="Meiryo" pitchFamily="34" charset="-120"/>
            </a:endParaRPr>
          </a:p>
          <a:p>
            <a:pPr marL="514350" indent="-51435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altLang="ja-JP" sz="3200" dirty="0" err="1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上気道（鼻腔・咽頭・喉頭）と下気道（気管・気管支・肺胞）から構成される</a:t>
            </a:r>
            <a:endParaRPr lang="en-US" altLang="ja-JP" sz="3200" dirty="0"/>
          </a:p>
          <a:p>
            <a:pPr marL="514350" indent="-51435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altLang="ja-JP" sz="32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大気中のO2を取り込み、体内で生じたCO2を排出する</a:t>
            </a:r>
            <a:endParaRPr lang="en-US" altLang="ja-JP" sz="3200" dirty="0"/>
          </a:p>
          <a:p>
            <a:pPr marL="514350" indent="-514350">
              <a:spcAft>
                <a:spcPts val="2200"/>
              </a:spcAft>
              <a:buSzPct val="100000"/>
              <a:buFont typeface="+mj-ea"/>
              <a:buAutoNum type="circleNumDbPlain"/>
            </a:pPr>
            <a:r>
              <a:rPr lang="en-US" altLang="ja-JP" sz="3200" dirty="0" err="1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実際にガス交換が行われるのは「肺胞」である</a:t>
            </a:r>
            <a:endParaRPr lang="en-US" altLang="ja-JP" sz="3200" dirty="0"/>
          </a:p>
          <a:p>
            <a:pPr marL="342900" indent="-342900" algn="l">
              <a:spcAft>
                <a:spcPts val="2200"/>
              </a:spcAft>
              <a:buSzPct val="100000"/>
              <a:buChar char="●"/>
            </a:pP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安楽な体位の工夫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起座位・ファーラー位：横隔膜が下がり換気効率が上がる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COPD患者は前傾姿勢が呼吸困難の軽減に有効</a:t>
            </a:r>
            <a:endParaRPr lang="en-US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酸素療法の目的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低酸素血症を是正する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組織への酸素供給を確保する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低流量システムと高流量システムがある</a:t>
            </a:r>
            <a:endParaRPr lang="en-US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012" y="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主な酸素療法デバイス</a:t>
            </a:r>
            <a:endParaRPr lang="en-US" sz="24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FFEC572-DE88-6AFE-63E0-9E41955BA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896" y="697024"/>
            <a:ext cx="9080207" cy="605643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酸素療法実施中の看護のポイント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指示通りの流量・濃度であることを確認する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SpO2・呼吸状態・意識レベルを継続的に観察する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C0392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Ⅱ型呼吸不全患者はCO2ナルコーシスに注意する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皮膚トラブルの予防、火気厳禁の説明を行う</a:t>
            </a:r>
            <a:endParaRPr lang="en-US" sz="3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207" y="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呼吸リハビリテーションの基本手技</a:t>
            </a:r>
            <a:endParaRPr lang="en-US" sz="24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E0F1F35-6C79-393D-1F1C-9D7668C8C4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206" y="636575"/>
            <a:ext cx="10457588" cy="614220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日常生活援助①：食事・清潔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食事：少量頻回食とし満腹による横隔膜圧迫を避ける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清潔：酸素消費量の多い動作は休息を挟みながら行う</a:t>
            </a:r>
            <a:endParaRPr lang="en-US" sz="3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日常生活援助②：排泄・活動・環境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排泄：努責を避けるため便秘予防に努める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活動：呼吸困難を悪化させない範囲で活動と休息を調整する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環境：室温・湿度の調整、禁煙、刺激物質の除去</a:t>
            </a:r>
            <a:endParaRPr lang="en-US" sz="3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患者・家族への指導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806894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症状悪化時の早期発見のポイントを具体的に伝える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禁煙、感染予防（手洗い・含嗽・ワクチン）を指導する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在宅酸素療法の管理方法と緊急時の連絡先を確認する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呼吸法・排痰法を日常生活に取り入れるよう促す</a:t>
            </a:r>
            <a:endParaRPr lang="en-US" sz="3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まとめ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呼吸不全はPaO2 60Torr以下となる状態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PaCO2でⅠ型・Ⅱ型に分類され、看護のポイントが異なる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酸素療法・体位・リハビリ・生活援助を組み合わせて支援する</a:t>
            </a:r>
            <a:endParaRPr lang="en-US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2045" y="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呼吸器の解剖</a:t>
            </a:r>
            <a:endParaRPr lang="en-US" sz="28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2960941-2204-C2DC-992D-185780303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754" y="627637"/>
            <a:ext cx="9244492" cy="61509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肺胞でのガス交換の3要素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換気：肺胞まで空気が出入りすること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拡散：肺胞膜を介してガスが移動すること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血流（灌流）：肺胞周囲を血液が流れていること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C0392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いずれかが障害されると呼吸不全に至る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825" y="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肺胞でのガス交換の仕組み</a:t>
            </a:r>
            <a:endParaRPr lang="en-US" sz="24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0A43C69-D053-52B7-6625-DE8B1B0E1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23" y="598308"/>
            <a:ext cx="9336553" cy="620616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呼吸不全の定義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C0392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室内気呼吸下でPaO2が60Torr以下となり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C0392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正常な機能を営めない状態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厚生労働省 特定疾患呼吸不全調査研究班の定義による</a:t>
            </a:r>
            <a:endParaRPr lang="en-US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呼吸不全の経過による分類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急性呼吸不全：数時間〜数日で発症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慢性呼吸不全：1か月以上持続</a:t>
            </a:r>
            <a:endParaRPr lang="en-US" sz="3600" dirty="0"/>
          </a:p>
          <a:p>
            <a:pPr algn="l">
              <a:spcAft>
                <a:spcPts val="2200"/>
              </a:spcAft>
              <a:buSzPct val="100000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慢性呼吸不全の急性増悪：慢性の経過に急激な悪化が重なる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Ⅰ型呼吸不全とⅡ型呼吸不全の違い</a:t>
            </a:r>
            <a:endParaRPr lang="en-US" sz="24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D0A11CC-A665-2BE2-3105-0F19178F6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178" y="615689"/>
            <a:ext cx="7657644" cy="61296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Ⅱ型呼吸不全の看護で特に注意すること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10545775" cy="4846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C0392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高濃度酸素の急速投与はCO2ナルコーシスを招く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C0392B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意識レベル低下・傾眠傾向に注意する</a:t>
            </a:r>
            <a:endParaRPr lang="en-US" sz="3600" dirty="0"/>
          </a:p>
          <a:p>
            <a:pPr marL="457200" indent="-457200" algn="l">
              <a:spcAft>
                <a:spcPts val="2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000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酸素は低流量から慎重に開始する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421</Words>
  <Application>Microsoft Office PowerPoint</Application>
  <PresentationFormat>ワイド画面</PresentationFormat>
  <Paragraphs>120</Paragraphs>
  <Slides>28</Slides>
  <Notes>28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28</vt:i4>
      </vt:variant>
    </vt:vector>
  </HeadingPairs>
  <TitlesOfParts>
    <vt:vector size="33" baseType="lpstr">
      <vt:lpstr>Meiryo</vt:lpstr>
      <vt:lpstr>Arial</vt:lpstr>
      <vt:lpstr>Calibri</vt:lpstr>
      <vt:lpstr>Calibri Light</vt:lpstr>
      <vt:lpstr>Office 2013 - 2022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2026-07-08T05:04:06Z</dcterms:created>
  <dcterms:modified xsi:type="dcterms:W3CDTF">2026-07-08T05:21:01Z</dcterms:modified>
</cp:coreProperties>
</file>