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6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887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8288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ライフステージ看護学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822960" y="2468880"/>
            <a:ext cx="10515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第15回　ライフステージを通じた</a:t>
            </a:r>
            <a:endParaRPr lang="en-US" sz="3200" dirty="0"/>
          </a:p>
          <a:p>
            <a:pPr marL="0" indent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家族看護と多職種連携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4160520"/>
            <a:ext cx="2926080" cy="0"/>
          </a:xfrm>
          <a:prstGeom prst="line">
            <a:avLst/>
          </a:prstGeom>
          <a:noFill/>
          <a:ln w="317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多世代介護・ケアラーの負担と支援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多世代介護に関する用語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110917"/>
              </p:ext>
            </p:extLst>
          </p:nvPr>
        </p:nvGraphicFramePr>
        <p:xfrm>
          <a:off x="640080" y="1600200"/>
          <a:ext cx="10881360" cy="3108960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3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用語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内容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老老介護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高齢者が、高齢の配偶者や親を介護している状況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ダブルケア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育児と介護を同時に担っている状況（第7〜8回参照）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ヤングケアラー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家族の介護・世話・家事等を日常的に担う18歳未満の子ども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ケアラー自身の心身の健康と社会的孤立への支援が重要</a:t>
            </a: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地域包括ケアシステムと看護の役割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地域包括ケアシステムとは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929544" cy="4484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住み慣れた地域で、医療・介護・予防・住まい・生活支援を一体的に受けられる体制</a:t>
            </a:r>
            <a:endParaRPr lang="en-US" sz="2800" b="1" dirty="0">
              <a:solidFill>
                <a:srgbClr val="1A1A1A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>
              <a:buNone/>
            </a:pPr>
            <a:endParaRPr lang="en-US" sz="2800" b="1" dirty="0">
              <a:solidFill>
                <a:srgbClr val="1A1A1A"/>
              </a:solidFill>
              <a:latin typeface="Yu Gothic" pitchFamily="34" charset="0"/>
              <a:ea typeface="Yu Gothic" pitchFamily="34" charset="-122"/>
            </a:endParaRPr>
          </a:p>
          <a:p>
            <a:pPr marL="304800" indent="-304800">
              <a:spcAft>
                <a:spcPts val="1600"/>
              </a:spcAft>
              <a:buSzPct val="100000"/>
              <a:buChar char="—"/>
            </a:pPr>
            <a:r>
              <a:rPr lang="en-US" altLang="ja-JP" sz="2800" b="1" dirty="0" err="1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市町村が中心（都道府県単位ではない</a:t>
            </a:r>
            <a:r>
              <a:rPr lang="en-US" altLang="ja-JP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）</a:t>
            </a:r>
            <a:endParaRPr lang="en-US" altLang="ja-JP" sz="2800" dirty="0"/>
          </a:p>
          <a:p>
            <a:pPr marL="304800" indent="-304800">
              <a:spcAft>
                <a:spcPts val="1600"/>
              </a:spcAft>
              <a:buSzPct val="100000"/>
              <a:buChar char="—"/>
            </a:pPr>
            <a:r>
              <a:rPr lang="en-US" altLang="ja-JP" sz="28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中学校区を基本とした日常生活圏域を単位とする</a:t>
            </a:r>
            <a:endParaRPr lang="en-US" altLang="ja-JP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地域包括支援センターの配置義務職種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097604"/>
              </p:ext>
            </p:extLst>
          </p:nvPr>
        </p:nvGraphicFramePr>
        <p:xfrm>
          <a:off x="640080" y="1600200"/>
          <a:ext cx="10881360" cy="3108960"/>
        </p:xfrm>
        <a:graphic>
          <a:graphicData uri="http://schemas.openxmlformats.org/drawingml/2006/table">
            <a:tbl>
              <a:tblPr/>
              <a:tblGrid>
                <a:gridCol w="3340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07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専門職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主な役割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保健師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介護予防事業、健康面の相談支援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社会福祉士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権利擁護、虐待対応等の相談支援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主任介護支援専門員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ケアマネジャーへの指導・支援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国試頻出：市町村が設置。介護保険法に基づき3職種の配置が義務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多職種・多機関連携における看護師の役割</a:t>
            </a:r>
            <a:endParaRPr lang="en-US" sz="3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チーム医療 と 多職種連携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928116" y="1927358"/>
            <a:ext cx="5109662" cy="33947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チーム医療</a:t>
            </a:r>
            <a:endParaRPr lang="en-US" sz="4000" b="1" dirty="0">
              <a:solidFill>
                <a:srgbClr val="1A1A1A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algn="ctr"/>
            <a:endParaRPr lang="en-US" altLang="ja-JP" sz="3200" dirty="0">
              <a:solidFill>
                <a:srgbClr val="1A1A1A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r>
              <a:rPr lang="en-US" altLang="ja-JP" sz="32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主に病院内で</a:t>
            </a:r>
            <a:endParaRPr lang="en-US" altLang="ja-JP" sz="3200" dirty="0"/>
          </a:p>
          <a:p>
            <a:r>
              <a:rPr lang="en-US" altLang="ja-JP" sz="32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治療目標を共有する専門職の集まり</a:t>
            </a:r>
            <a:endParaRPr lang="en-US" altLang="ja-JP" sz="3200" dirty="0"/>
          </a:p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928116" y="283464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323076" y="1927358"/>
            <a:ext cx="5109662" cy="33947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 err="1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多職種連携</a:t>
            </a:r>
            <a:endParaRPr lang="en-US" sz="4000" b="1" dirty="0">
              <a:solidFill>
                <a:srgbClr val="C0392B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algn="ctr"/>
            <a:endParaRPr lang="en-US" altLang="ja-JP" sz="3200" dirty="0">
              <a:solidFill>
                <a:srgbClr val="1A1A1A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r>
              <a:rPr lang="en-US" altLang="ja-JP" sz="32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組織や場所が異なる専門職が協力し合う、より広い概念</a:t>
            </a:r>
            <a:endParaRPr lang="en-US" altLang="ja-JP" sz="3200" dirty="0"/>
          </a:p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323076" y="283464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多職種連携における看護師の役割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対象にもっとも身近な存在として、専門職・機関間の情報共有と調整を担う</a:t>
            </a:r>
            <a:endParaRPr lang="en-US" sz="2800" dirty="0"/>
          </a:p>
          <a:p>
            <a:pPr marL="342900" indent="-34290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多職種カンファレンスで専門的視点を統合し、ケアの方向性を検討する</a:t>
            </a:r>
            <a:endParaRPr lang="en-US" sz="2800" dirty="0"/>
          </a:p>
          <a:p>
            <a:pPr marL="342900" indent="-34290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退院支援・退院調整で、病院と地域の看護が連携し支援を途切れさせない</a:t>
            </a:r>
            <a:endParaRPr lang="en-U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まとめにかえて：ライフステージ看護学を通じて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828800"/>
            <a:ext cx="10584591" cy="3794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周産期〜エンドオブライフまで、生涯発達という一つの軸で学んできた</a:t>
            </a:r>
            <a:endParaRPr lang="en-US" sz="2400" b="1" dirty="0">
              <a:solidFill>
                <a:srgbClr val="1A1A1A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ja-JP" sz="2800" b="1" dirty="0" err="1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家族看護・多職種連携の視点は、対象を個人としてだけでなく、家族・地域という重層的なつながりの中で捉える看護実践の基盤となる</a:t>
            </a:r>
            <a:endParaRPr lang="en-US" altLang="ja-JP" sz="2800" dirty="0"/>
          </a:p>
        </p:txBody>
      </p:sp>
      <p:sp>
        <p:nvSpPr>
          <p:cNvPr id="6" name="Text 4"/>
          <p:cNvSpPr/>
          <p:nvPr/>
        </p:nvSpPr>
        <p:spPr>
          <a:xfrm>
            <a:off x="640080" y="2926080"/>
            <a:ext cx="106984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本時のまとめ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家族周期：新婚期→養育期→教育期→分離期→充実期→完結期</a:t>
            </a:r>
            <a:endParaRPr lang="en-US" sz="2800" dirty="0"/>
          </a:p>
          <a:p>
            <a:pPr marL="285750" indent="-28575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発達的危機（予測可能）と状況的危機（偶発的）を区別する</a:t>
            </a:r>
            <a:endParaRPr lang="en-US" sz="2800" dirty="0"/>
          </a:p>
          <a:p>
            <a:pPr marL="285750" indent="-28575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老老介護・ダブルケア・ヤングケアラーへの気づきと支援</a:t>
            </a:r>
            <a:endParaRPr lang="en-US" sz="2800" dirty="0"/>
          </a:p>
          <a:p>
            <a:pPr marL="285750" indent="-28575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地域包括ケアシステムは市町村単位、地域包括支援センターは3職種配置</a:t>
            </a:r>
            <a:endParaRPr lang="en-US" sz="2800" dirty="0"/>
          </a:p>
          <a:p>
            <a:pPr marL="285750" indent="-28575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多職種連携では看護師が情報共有・調整の役割を担う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本時の到達目標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ライフステージの移行期における家族機能の変化を、家族周期の視点から説明できる</a:t>
            </a:r>
            <a:endParaRPr lang="en-US" sz="2800" dirty="0"/>
          </a:p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多世代介護・ケアラーの負担（老老介護、ダブルケア、ヤングケアラー）を理解する</a:t>
            </a:r>
            <a:endParaRPr lang="en-US" sz="2800" dirty="0"/>
          </a:p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地域包括ケアシステムの仕組みと、ライフステージをつなぐ看護の役割を説明できる</a:t>
            </a:r>
            <a:endParaRPr lang="en-US" sz="2800" dirty="0"/>
          </a:p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多職種・多機関連携における看護師の役割を理解する</a:t>
            </a:r>
            <a:endParaRPr lang="en-US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事例演習：老老介護とダブルケアが重なる家族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79"/>
            <a:ext cx="10825510" cy="44192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Aさん一家：母Bさん（68歳）が実父Cさん（92歳、要介護3）を介護</a:t>
            </a:r>
          </a:p>
          <a:p>
            <a:pPr marL="342900" indent="-342900">
              <a:lnSpc>
                <a:spcPct val="150000"/>
              </a:lnSpc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altLang="ja-JP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娘Dさん（38歳）は正社員として働きながら介護の一部を担う</a:t>
            </a:r>
            <a:endParaRPr lang="en-US" altLang="ja-JP" sz="2400" dirty="0"/>
          </a:p>
          <a:p>
            <a:pPr marL="342900" indent="-342900">
              <a:lnSpc>
                <a:spcPct val="150000"/>
              </a:lnSpc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altLang="ja-JP" sz="24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Bさん「膝が痛く、この先いつまで続けられるか不安</a:t>
            </a:r>
            <a:r>
              <a:rPr lang="en-US" altLang="ja-JP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」</a:t>
            </a:r>
            <a:endParaRPr lang="en-US" altLang="ja-JP" sz="2400" dirty="0"/>
          </a:p>
          <a:p>
            <a:pPr marL="342900" indent="-342900">
              <a:lnSpc>
                <a:spcPct val="150000"/>
              </a:lnSpc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altLang="ja-JP" sz="24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Dさん「仕事と介護の両立で疲れている」と発言</a:t>
            </a:r>
            <a:endParaRPr lang="en-US" altLang="ja-JP" sz="2400" dirty="0"/>
          </a:p>
        </p:txBody>
      </p:sp>
      <p:sp>
        <p:nvSpPr>
          <p:cNvPr id="5" name="Text 3"/>
          <p:cNvSpPr/>
          <p:nvPr/>
        </p:nvSpPr>
        <p:spPr>
          <a:xfrm>
            <a:off x="640080" y="2468880"/>
            <a:ext cx="108813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04800" indent="-304800">
              <a:spcAft>
                <a:spcPts val="1600"/>
              </a:spcAft>
              <a:buSzPct val="100000"/>
              <a:buChar char="—"/>
            </a:pP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本時の流れ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822960" y="1737360"/>
            <a:ext cx="96012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16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　家族看護の基本的視点</a:t>
            </a:r>
            <a:endParaRPr lang="en-US" sz="2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　家族周期と発達課題</a:t>
            </a:r>
            <a:endParaRPr lang="en-US" sz="2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　ライフステージの移行期における家族機能の変化</a:t>
            </a:r>
            <a:endParaRPr lang="en-US" sz="2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　多世代介護・ケアラーの負担と支援</a:t>
            </a:r>
            <a:endParaRPr lang="en-US" sz="2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　地域包括ケアシステムと看護の役割</a:t>
            </a:r>
            <a:endParaRPr lang="en-US" sz="2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　多職種・多機関連携における看護師の役割</a:t>
            </a: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家族看護の基本的視点</a:t>
            </a:r>
            <a:endParaRPr lang="en-US" sz="3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家族看護の基本的視点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828799"/>
            <a:ext cx="10655771" cy="32688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家族を一つのまとまり（システム）として捉える</a:t>
            </a:r>
            <a:endParaRPr lang="en-US" sz="2800" b="1" dirty="0">
              <a:solidFill>
                <a:srgbClr val="1A1A1A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ja-JP" sz="32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家族の一人のメンバーに生じた変化（病気、進学、失業等）は、家族全体に影響を及ぼす（家族システム理論</a:t>
            </a:r>
            <a:r>
              <a:rPr lang="en-US" altLang="ja-JP" sz="32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）</a:t>
            </a:r>
            <a:endParaRPr lang="en-US" altLang="ja-JP" sz="3200" dirty="0"/>
          </a:p>
        </p:txBody>
      </p:sp>
      <p:sp>
        <p:nvSpPr>
          <p:cNvPr id="6" name="Text 4"/>
          <p:cNvSpPr/>
          <p:nvPr/>
        </p:nvSpPr>
        <p:spPr>
          <a:xfrm>
            <a:off x="640080" y="2926080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家族周期と発達課題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家族周期（ファミリーライフサイクル）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278473"/>
              </p:ext>
            </p:extLst>
          </p:nvPr>
        </p:nvGraphicFramePr>
        <p:xfrm>
          <a:off x="640080" y="1424986"/>
          <a:ext cx="10881360" cy="4608576"/>
        </p:xfrm>
        <a:graphic>
          <a:graphicData uri="http://schemas.openxmlformats.org/drawingml/2006/table">
            <a:tbl>
              <a:tblPr/>
              <a:tblGrid>
                <a:gridCol w="3674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6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時期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内容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新婚期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結婚から第1子誕生までの時期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養育期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乳幼児をもつ時期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教育期（前期・後期）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小学校入学前期／10代になる後期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分離期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子どもが独立し家庭を巣立る時期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充実期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子どもが自立した後の夫婦2人暮らし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完結期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配偶者を失った後、新たな生活に適応する時期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6126480"/>
            <a:ext cx="1134567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国試頻出：完結期＝配偶者を失った後、充実期＝子ども自立後の夫婦2人暮らし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ライフステージの移行期における家族機能の変化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家族が経験する2つの危機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928115" y="2100928"/>
            <a:ext cx="4983725" cy="29802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altLang="ja-JP" sz="2800" b="1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発達的危機</a:t>
            </a:r>
            <a:endParaRPr lang="en-US" sz="2800" dirty="0">
              <a:solidFill>
                <a:srgbClr val="1A1A1A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1A1A1A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28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家族周期の移行に伴う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予測可能な変化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（誕生・独立・退職等）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323075" y="2100928"/>
            <a:ext cx="4983725" cy="29802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altLang="ja-JP" sz="2800" b="1" dirty="0" err="1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状況的危機</a:t>
            </a:r>
            <a:endParaRPr lang="en-US" sz="2800" dirty="0">
              <a:solidFill>
                <a:srgbClr val="1A1A1A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1A1A1A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28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病気・事故・災害等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偶発的で予測困難な変化</a:t>
            </a: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347</Words>
  <Application>Microsoft Office PowerPoint</Application>
  <PresentationFormat>ワイド画面</PresentationFormat>
  <Paragraphs>127</Paragraphs>
  <Slides>20</Slides>
  <Notes>20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3" baseType="lpstr">
      <vt:lpstr>Yu Gothic</vt:lpstr>
      <vt:lpstr>Arial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2026-09-08T04:20:32Z</dcterms:created>
  <dcterms:modified xsi:type="dcterms:W3CDTF">2026-09-08T04:21:32Z</dcterms:modified>
</cp:coreProperties>
</file>