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7" d="100"/>
          <a:sy n="87" d="100"/>
        </p:scale>
        <p:origin x="66" y="2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051822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3225040"/>
            <a:ext cx="10515600" cy="548640"/>
          </a:xfrm>
          <a:prstGeom prst="rect">
            <a:avLst/>
          </a:prstGeom>
          <a:noFill/>
          <a:ln/>
        </p:spPr>
        <p:txBody>
          <a:bodyPr wrap="square" rtlCol="0" anchor="ctr"/>
          <a:lstStyle/>
          <a:p>
            <a:pPr marL="0" indent="0">
              <a:buNone/>
            </a:pPr>
            <a:r>
              <a:rPr lang="en-US" sz="2800" b="1" dirty="0">
                <a:solidFill>
                  <a:srgbClr val="6B6B6B"/>
                </a:solidFill>
                <a:latin typeface="Yu Gothic" pitchFamily="34" charset="0"/>
                <a:ea typeface="Yu Gothic" pitchFamily="34" charset="-122"/>
                <a:cs typeface="Yu Gothic" pitchFamily="34" charset="-120"/>
              </a:rPr>
              <a:t>ライフステージ看護学</a:t>
            </a:r>
            <a:endParaRPr lang="en-US" sz="2800" b="1" dirty="0"/>
          </a:p>
        </p:txBody>
      </p:sp>
      <p:sp>
        <p:nvSpPr>
          <p:cNvPr id="3" name="Text 1"/>
          <p:cNvSpPr/>
          <p:nvPr/>
        </p:nvSpPr>
        <p:spPr>
          <a:xfrm>
            <a:off x="822960" y="3865120"/>
            <a:ext cx="10515600" cy="1554480"/>
          </a:xfrm>
          <a:prstGeom prst="rect">
            <a:avLst/>
          </a:prstGeom>
          <a:noFill/>
          <a:ln/>
        </p:spPr>
        <p:txBody>
          <a:bodyPr wrap="square" rtlCol="0" anchor="ctr"/>
          <a:lstStyle/>
          <a:p>
            <a:pPr marL="0" indent="0">
              <a:lnSpc>
                <a:spcPts val="4000"/>
              </a:lnSpc>
              <a:buNone/>
            </a:pPr>
            <a:r>
              <a:rPr lang="en-US" sz="3000" b="1" dirty="0">
                <a:solidFill>
                  <a:srgbClr val="1A1A1A"/>
                </a:solidFill>
                <a:latin typeface="Yu Gothic" pitchFamily="34" charset="0"/>
                <a:ea typeface="Yu Gothic" pitchFamily="34" charset="-122"/>
                <a:cs typeface="Yu Gothic" pitchFamily="34" charset="-120"/>
              </a:rPr>
              <a:t>第14回　エンドオブライフケアと</a:t>
            </a:r>
            <a:endParaRPr lang="en-US" sz="3000" dirty="0"/>
          </a:p>
          <a:p>
            <a:pPr marL="0" indent="0">
              <a:lnSpc>
                <a:spcPts val="4000"/>
              </a:lnSpc>
              <a:buNone/>
            </a:pPr>
            <a:r>
              <a:rPr lang="en-US" sz="3000" b="1" dirty="0">
                <a:solidFill>
                  <a:srgbClr val="1A1A1A"/>
                </a:solidFill>
                <a:latin typeface="Yu Gothic" pitchFamily="34" charset="0"/>
                <a:ea typeface="Yu Gothic" pitchFamily="34" charset="-122"/>
                <a:cs typeface="Yu Gothic" pitchFamily="34" charset="-120"/>
              </a:rPr>
              <a:t>ライフステージを通じた死の理解</a:t>
            </a:r>
            <a:endParaRPr lang="en-US" sz="3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700" b="1" dirty="0">
                <a:solidFill>
                  <a:srgbClr val="1A1A1A"/>
                </a:solidFill>
                <a:latin typeface="Yu Gothic" pitchFamily="34" charset="0"/>
                <a:ea typeface="Yu Gothic" pitchFamily="34" charset="-122"/>
                <a:cs typeface="Yu Gothic" pitchFamily="34" charset="-120"/>
              </a:rPr>
              <a:t>終末期看護のポイント</a:t>
            </a:r>
            <a:endParaRPr lang="en-US" sz="27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600200"/>
            <a:ext cx="10881360" cy="4754880"/>
          </a:xfrm>
          <a:prstGeom prst="rect">
            <a:avLst/>
          </a:prstGeom>
          <a:noFill/>
          <a:ln/>
        </p:spPr>
        <p:txBody>
          <a:bodyPr wrap="square" rtlCol="0" anchor="t"/>
          <a:lstStyle/>
          <a:p>
            <a:pPr marL="342900" indent="-342900">
              <a:lnSpc>
                <a:spcPct val="150000"/>
              </a:lnSpc>
              <a:spcAft>
                <a:spcPts val="2200"/>
              </a:spcAft>
              <a:buSzPct val="100000"/>
              <a:buFont typeface="Arial" panose="020B0604020202020204" pitchFamily="34" charset="0"/>
              <a:buChar char="•"/>
            </a:pPr>
            <a:r>
              <a:rPr lang="en-US" sz="2400" b="1" dirty="0">
                <a:solidFill>
                  <a:srgbClr val="1A1A1A"/>
                </a:solidFill>
                <a:latin typeface="Yu Gothic" pitchFamily="34" charset="0"/>
                <a:ea typeface="Yu Gothic" pitchFamily="34" charset="-122"/>
                <a:cs typeface="Yu Gothic" pitchFamily="34" charset="-120"/>
              </a:rPr>
              <a:t>疼痛コントロール：薬物療法を中心に身体的苦痛の緩和を図る</a:t>
            </a:r>
            <a:endParaRPr lang="en-US" sz="2400" dirty="0"/>
          </a:p>
          <a:p>
            <a:pPr marL="342900" indent="-342900">
              <a:lnSpc>
                <a:spcPct val="150000"/>
              </a:lnSpc>
              <a:spcAft>
                <a:spcPts val="2200"/>
              </a:spcAft>
              <a:buSzPct val="100000"/>
              <a:buFont typeface="Arial" panose="020B0604020202020204" pitchFamily="34" charset="0"/>
              <a:buChar char="•"/>
            </a:pPr>
            <a:r>
              <a:rPr lang="en-US" sz="2400" dirty="0">
                <a:solidFill>
                  <a:srgbClr val="1A1A1A"/>
                </a:solidFill>
                <a:latin typeface="Yu Gothic" pitchFamily="34" charset="0"/>
                <a:ea typeface="Yu Gothic" pitchFamily="34" charset="-122"/>
                <a:cs typeface="Yu Gothic" pitchFamily="34" charset="-120"/>
              </a:rPr>
              <a:t>清潔・排泄等の基本的ケアで安楽を保つ</a:t>
            </a:r>
            <a:endParaRPr lang="en-US" sz="2400" dirty="0"/>
          </a:p>
          <a:p>
            <a:pPr marL="342900" indent="-342900">
              <a:lnSpc>
                <a:spcPct val="150000"/>
              </a:lnSpc>
              <a:spcAft>
                <a:spcPts val="2200"/>
              </a:spcAft>
              <a:buSzPct val="100000"/>
              <a:buFont typeface="Arial" panose="020B0604020202020204" pitchFamily="34" charset="0"/>
              <a:buChar char="•"/>
            </a:pPr>
            <a:r>
              <a:rPr lang="en-US" sz="2400" b="1" dirty="0">
                <a:solidFill>
                  <a:srgbClr val="C0392B"/>
                </a:solidFill>
                <a:latin typeface="Yu Gothic" pitchFamily="34" charset="0"/>
                <a:ea typeface="Yu Gothic" pitchFamily="34" charset="-122"/>
                <a:cs typeface="Yu Gothic" pitchFamily="34" charset="-120"/>
              </a:rPr>
              <a:t>臨死期の身体変化（チェーン・ストークス呼吸、死前喘鳴等）を家族にわかりやすく伝える</a:t>
            </a:r>
            <a:endParaRPr lang="en-US" sz="2400" dirty="0"/>
          </a:p>
          <a:p>
            <a:pPr marL="342900" indent="-342900">
              <a:lnSpc>
                <a:spcPct val="150000"/>
              </a:lnSpc>
              <a:spcAft>
                <a:spcPts val="2200"/>
              </a:spcAft>
              <a:buSzPct val="100000"/>
              <a:buFont typeface="Arial" panose="020B0604020202020204" pitchFamily="34" charset="0"/>
              <a:buChar char="•"/>
            </a:pPr>
            <a:r>
              <a:rPr lang="en-US" sz="2400" dirty="0">
                <a:solidFill>
                  <a:srgbClr val="1A1A1A"/>
                </a:solidFill>
                <a:latin typeface="Yu Gothic" pitchFamily="34" charset="0"/>
                <a:ea typeface="Yu Gothic" pitchFamily="34" charset="-122"/>
                <a:cs typeface="Yu Gothic" pitchFamily="34" charset="-120"/>
              </a:rPr>
              <a:t>認知症高齢者：本人の価値観を家族から聴取し、意向を推定しながらケアを検討する</a:t>
            </a:r>
            <a:endParaRPr lang="en-U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04</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キューブラー・ロスの死の受容過程</a:t>
            </a:r>
            <a:endParaRPr lang="en-US" sz="3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700" b="1" dirty="0">
                <a:solidFill>
                  <a:srgbClr val="1A1A1A"/>
                </a:solidFill>
                <a:latin typeface="Yu Gothic" pitchFamily="34" charset="0"/>
                <a:ea typeface="Yu Gothic" pitchFamily="34" charset="-122"/>
                <a:cs typeface="Yu Gothic" pitchFamily="34" charset="-120"/>
              </a:rPr>
              <a:t>死の受容過程（キューブラー・ロス）</a:t>
            </a:r>
            <a:endParaRPr lang="en-US" sz="27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graphicFrame>
        <p:nvGraphicFramePr>
          <p:cNvPr id="13" name="Table 0"/>
          <p:cNvGraphicFramePr>
            <a:graphicFrameLocks noGrp="1"/>
          </p:cNvGraphicFramePr>
          <p:nvPr>
            <p:extLst>
              <p:ext uri="{D42A27DB-BD31-4B8C-83A1-F6EECF244321}">
                <p14:modId xmlns:p14="http://schemas.microsoft.com/office/powerpoint/2010/main" val="1100822332"/>
              </p:ext>
            </p:extLst>
          </p:nvPr>
        </p:nvGraphicFramePr>
        <p:xfrm>
          <a:off x="640080" y="1600200"/>
          <a:ext cx="10881360" cy="3950208"/>
        </p:xfrm>
        <a:graphic>
          <a:graphicData uri="http://schemas.openxmlformats.org/drawingml/2006/table">
            <a:tbl>
              <a:tblPr/>
              <a:tblGrid>
                <a:gridCol w="2011680">
                  <a:extLst>
                    <a:ext uri="{9D8B030D-6E8A-4147-A177-3AD203B41FA5}">
                      <a16:colId xmlns:a16="http://schemas.microsoft.com/office/drawing/2014/main" val="20000"/>
                    </a:ext>
                  </a:extLst>
                </a:gridCol>
                <a:gridCol w="8869680">
                  <a:extLst>
                    <a:ext uri="{9D8B030D-6E8A-4147-A177-3AD203B41FA5}">
                      <a16:colId xmlns:a16="http://schemas.microsoft.com/office/drawing/2014/main" val="20001"/>
                    </a:ext>
                  </a:extLst>
                </a:gridCol>
              </a:tblGrid>
              <a:tr h="658368">
                <a:tc>
                  <a:txBody>
                    <a:bodyPr/>
                    <a:lstStyle/>
                    <a:p>
                      <a:pPr marL="0" indent="0" algn="l">
                        <a:buNone/>
                      </a:pPr>
                      <a:r>
                        <a:rPr lang="en-US" sz="2400" b="1" dirty="0">
                          <a:solidFill>
                            <a:srgbClr val="1A1A1A"/>
                          </a:solidFill>
                        </a:rPr>
                        <a:t>段階</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tc>
                  <a:txBody>
                    <a:bodyPr/>
                    <a:lstStyle/>
                    <a:p>
                      <a:pPr marL="0" indent="0" algn="l">
                        <a:buNone/>
                      </a:pPr>
                      <a:r>
                        <a:rPr lang="en-US" sz="2400" b="1" dirty="0">
                          <a:solidFill>
                            <a:srgbClr val="1A1A1A"/>
                          </a:solidFill>
                        </a:rPr>
                        <a:t>特徴</a:t>
                      </a:r>
                      <a:endParaRPr lang="en-US" sz="24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658368">
                <a:tc>
                  <a:txBody>
                    <a:bodyPr/>
                    <a:lstStyle/>
                    <a:p>
                      <a:pPr marL="0" indent="0" algn="l">
                        <a:buNone/>
                      </a:pPr>
                      <a:r>
                        <a:rPr lang="en-US" sz="2400" b="1" dirty="0">
                          <a:solidFill>
                            <a:srgbClr val="1A1A1A"/>
                          </a:solidFill>
                        </a:rPr>
                        <a:t>①否認</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死を認めようとせず、事実を拒否する</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658368">
                <a:tc>
                  <a:txBody>
                    <a:bodyPr/>
                    <a:lstStyle/>
                    <a:p>
                      <a:pPr marL="0" indent="0" algn="l">
                        <a:buNone/>
                      </a:pPr>
                      <a:r>
                        <a:rPr lang="en-US" sz="2400" b="1" dirty="0">
                          <a:solidFill>
                            <a:srgbClr val="1A1A1A"/>
                          </a:solidFill>
                        </a:rPr>
                        <a:t>②怒り</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「なぜ自分が」という怒りの感情が生じる</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658368">
                <a:tc>
                  <a:txBody>
                    <a:bodyPr/>
                    <a:lstStyle/>
                    <a:p>
                      <a:pPr marL="0" indent="0" algn="l">
                        <a:buNone/>
                      </a:pPr>
                      <a:r>
                        <a:rPr lang="en-US" sz="2400" b="1" dirty="0">
                          <a:solidFill>
                            <a:srgbClr val="1A1A1A"/>
                          </a:solidFill>
                        </a:rPr>
                        <a:t>③取り引き</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延命のために何かにすがろうとする</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658368">
                <a:tc>
                  <a:txBody>
                    <a:bodyPr/>
                    <a:lstStyle/>
                    <a:p>
                      <a:pPr marL="0" indent="0" algn="l">
                        <a:buNone/>
                      </a:pPr>
                      <a:r>
                        <a:rPr lang="en-US" sz="2400" b="1" dirty="0">
                          <a:solidFill>
                            <a:srgbClr val="1A1A1A"/>
                          </a:solidFill>
                        </a:rPr>
                        <a:t>④抑うつ</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死が避けられない現実だと自覚し、深い悲しみに沈む</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658368">
                <a:tc>
                  <a:txBody>
                    <a:bodyPr/>
                    <a:lstStyle/>
                    <a:p>
                      <a:pPr marL="0" indent="0" algn="l">
                        <a:buNone/>
                      </a:pPr>
                      <a:r>
                        <a:rPr lang="en-US" sz="2400" b="1" dirty="0">
                          <a:solidFill>
                            <a:srgbClr val="1A1A1A"/>
                          </a:solidFill>
                        </a:rPr>
                        <a:t>⑤受容</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死を自分のものとして受け入れ、心に平安が訪れる</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
        <p:nvSpPr>
          <p:cNvPr id="5" name="Text 2"/>
          <p:cNvSpPr/>
          <p:nvPr/>
        </p:nvSpPr>
        <p:spPr>
          <a:xfrm>
            <a:off x="640080" y="5760720"/>
            <a:ext cx="10881360" cy="548640"/>
          </a:xfrm>
          <a:prstGeom prst="rect">
            <a:avLst/>
          </a:prstGeom>
          <a:noFill/>
          <a:ln/>
        </p:spPr>
        <p:txBody>
          <a:bodyPr wrap="square" rtlCol="0" anchor="ctr"/>
          <a:lstStyle/>
          <a:p>
            <a:pPr marL="0" indent="0">
              <a:buNone/>
            </a:pPr>
            <a:r>
              <a:rPr lang="en-US" sz="2400" b="1" dirty="0">
                <a:solidFill>
                  <a:srgbClr val="C0392B"/>
                </a:solidFill>
                <a:latin typeface="Yu Gothic" pitchFamily="34" charset="0"/>
                <a:ea typeface="Yu Gothic" pitchFamily="34" charset="-122"/>
                <a:cs typeface="Yu Gothic" pitchFamily="34" charset="-120"/>
              </a:rPr>
              <a:t>順序通りに進むとは限らない。感情の表出を妨げず寄り添う</a:t>
            </a:r>
            <a:endParaRPr lang="en-U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05</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小児・成人における喪失・グリーフケア</a:t>
            </a:r>
            <a:endParaRPr lang="en-US" sz="3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700" b="1" dirty="0">
                <a:solidFill>
                  <a:srgbClr val="1A1A1A"/>
                </a:solidFill>
                <a:latin typeface="Yu Gothic" pitchFamily="34" charset="0"/>
                <a:ea typeface="Yu Gothic" pitchFamily="34" charset="-122"/>
                <a:cs typeface="Yu Gothic" pitchFamily="34" charset="-120"/>
              </a:rPr>
              <a:t>グリーフケアとは</a:t>
            </a:r>
            <a:endParaRPr lang="en-US" sz="27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554480"/>
            <a:ext cx="10881360" cy="914400"/>
          </a:xfrm>
          <a:prstGeom prst="rect">
            <a:avLst/>
          </a:prstGeom>
          <a:noFill/>
          <a:ln/>
        </p:spPr>
        <p:txBody>
          <a:bodyPr wrap="square" rtlCol="0" anchor="t"/>
          <a:lstStyle/>
          <a:p>
            <a:pPr marL="0" indent="0">
              <a:buNone/>
            </a:pPr>
            <a:r>
              <a:rPr lang="en-US" sz="2400" b="1" dirty="0">
                <a:solidFill>
                  <a:srgbClr val="1A1A1A"/>
                </a:solidFill>
                <a:latin typeface="Yu Gothic" pitchFamily="34" charset="0"/>
                <a:ea typeface="Yu Gothic" pitchFamily="34" charset="-122"/>
                <a:cs typeface="Yu Gothic" pitchFamily="34" charset="-120"/>
              </a:rPr>
              <a:t>遺族が悲嘆のプロセスを歩み、現実を受け入れ、日常生活に適応できるよう支援すること</a:t>
            </a:r>
            <a:endParaRPr lang="en-US" sz="2400" dirty="0"/>
          </a:p>
        </p:txBody>
      </p:sp>
      <p:sp>
        <p:nvSpPr>
          <p:cNvPr id="5" name="Text 3"/>
          <p:cNvSpPr/>
          <p:nvPr/>
        </p:nvSpPr>
        <p:spPr>
          <a:xfrm>
            <a:off x="640080" y="2743200"/>
            <a:ext cx="10881360" cy="3657600"/>
          </a:xfrm>
          <a:prstGeom prst="rect">
            <a:avLst/>
          </a:prstGeom>
          <a:noFill/>
          <a:ln/>
        </p:spPr>
        <p:txBody>
          <a:bodyPr wrap="square" rtlCol="0" anchor="t"/>
          <a:lstStyle/>
          <a:p>
            <a:pPr marL="342900" indent="-342900">
              <a:spcAft>
                <a:spcPts val="1600"/>
              </a:spcAft>
              <a:buSzPct val="100000"/>
              <a:buFont typeface="Arial" panose="020B0604020202020204" pitchFamily="34" charset="0"/>
              <a:buChar char="•"/>
            </a:pPr>
            <a:r>
              <a:rPr lang="en-US" sz="2400" b="1" dirty="0" err="1">
                <a:solidFill>
                  <a:srgbClr val="1A1A1A"/>
                </a:solidFill>
                <a:latin typeface="Yu Gothic" pitchFamily="34" charset="0"/>
                <a:ea typeface="Yu Gothic" pitchFamily="34" charset="-122"/>
                <a:cs typeface="Yu Gothic" pitchFamily="34" charset="-120"/>
              </a:rPr>
              <a:t>小児：発達段階に応じたわかりやすい言葉で、事実を隠さず伝える</a:t>
            </a:r>
            <a:endParaRPr lang="en-US" sz="2400" dirty="0"/>
          </a:p>
          <a:p>
            <a:pPr marL="342900" indent="-342900">
              <a:spcAft>
                <a:spcPts val="1600"/>
              </a:spcAft>
              <a:buSzPct val="100000"/>
              <a:buFont typeface="Arial" panose="020B0604020202020204" pitchFamily="34" charset="0"/>
              <a:buChar char="•"/>
            </a:pPr>
            <a:r>
              <a:rPr lang="en-US" sz="2400" dirty="0" err="1">
                <a:solidFill>
                  <a:srgbClr val="1A1A1A"/>
                </a:solidFill>
                <a:latin typeface="Yu Gothic" pitchFamily="34" charset="0"/>
                <a:ea typeface="Yu Gothic" pitchFamily="34" charset="-122"/>
                <a:cs typeface="Yu Gothic" pitchFamily="34" charset="-120"/>
              </a:rPr>
              <a:t>成人・高齢者：配偶者・親との死別は老年期に重なりやすい喪失体験</a:t>
            </a:r>
            <a:endParaRPr lang="en-US"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700" b="1" dirty="0">
                <a:solidFill>
                  <a:srgbClr val="1A1A1A"/>
                </a:solidFill>
                <a:latin typeface="Yu Gothic" pitchFamily="34" charset="0"/>
                <a:ea typeface="Yu Gothic" pitchFamily="34" charset="-122"/>
                <a:cs typeface="Yu Gothic" pitchFamily="34" charset="-120"/>
              </a:rPr>
              <a:t>グリーフケアの実際</a:t>
            </a:r>
            <a:endParaRPr lang="en-US" sz="27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600200"/>
            <a:ext cx="10881360" cy="4754880"/>
          </a:xfrm>
          <a:prstGeom prst="rect">
            <a:avLst/>
          </a:prstGeom>
          <a:noFill/>
          <a:ln/>
        </p:spPr>
        <p:txBody>
          <a:bodyPr wrap="square" rtlCol="0" anchor="t"/>
          <a:lstStyle/>
          <a:p>
            <a:pPr marL="342900" indent="-342900">
              <a:spcAft>
                <a:spcPts val="2200"/>
              </a:spcAft>
              <a:buSzPct val="100000"/>
              <a:buFont typeface="Arial" panose="020B0604020202020204" pitchFamily="34" charset="0"/>
              <a:buChar char="•"/>
            </a:pPr>
            <a:r>
              <a:rPr lang="en-US" sz="2800" b="1" dirty="0">
                <a:solidFill>
                  <a:srgbClr val="1A1A1A"/>
                </a:solidFill>
                <a:latin typeface="Yu Gothic" pitchFamily="34" charset="0"/>
                <a:ea typeface="Yu Gothic" pitchFamily="34" charset="-122"/>
                <a:cs typeface="Yu Gothic" pitchFamily="34" charset="-120"/>
              </a:rPr>
              <a:t>悲嘆が軽減してからではなく、早期から始めることが望ましい</a:t>
            </a:r>
            <a:endParaRPr lang="en-US" sz="2800" dirty="0"/>
          </a:p>
          <a:p>
            <a:pPr marL="342900" indent="-342900">
              <a:spcAft>
                <a:spcPts val="22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妻や夫についての話題を避けず、感情の表出を支える</a:t>
            </a:r>
            <a:endParaRPr lang="en-US" sz="2800" dirty="0"/>
          </a:p>
          <a:p>
            <a:pPr marL="342900" indent="-342900">
              <a:spcAft>
                <a:spcPts val="2200"/>
              </a:spcAft>
              <a:buSzPct val="100000"/>
              <a:buFont typeface="Arial" panose="020B0604020202020204" pitchFamily="34" charset="0"/>
              <a:buChar char="•"/>
            </a:pPr>
            <a:r>
              <a:rPr lang="en-US" sz="2800" dirty="0">
                <a:solidFill>
                  <a:srgbClr val="C0392B"/>
                </a:solidFill>
                <a:latin typeface="Yu Gothic" pitchFamily="34" charset="0"/>
                <a:ea typeface="Yu Gothic" pitchFamily="34" charset="-122"/>
                <a:cs typeface="Yu Gothic" pitchFamily="34" charset="-120"/>
              </a:rPr>
              <a:t>家族の希望があれば、死後の処置を一緒に行うことも死を受け入れる過程を支える</a:t>
            </a:r>
            <a:endParaRPr lang="en-US"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06</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アドバンス・ケア・プランニング（ACP）</a:t>
            </a:r>
            <a:endParaRPr lang="en-US" sz="3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700" b="1" dirty="0">
                <a:solidFill>
                  <a:srgbClr val="1A1A1A"/>
                </a:solidFill>
                <a:latin typeface="Yu Gothic" pitchFamily="34" charset="0"/>
                <a:ea typeface="Yu Gothic" pitchFamily="34" charset="-122"/>
                <a:cs typeface="Yu Gothic" pitchFamily="34" charset="-120"/>
              </a:rPr>
              <a:t>ACP（アドバンス・ケア・プランニング）とは</a:t>
            </a:r>
            <a:endParaRPr lang="en-US" sz="27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5" name="Text 3"/>
          <p:cNvSpPr/>
          <p:nvPr/>
        </p:nvSpPr>
        <p:spPr>
          <a:xfrm>
            <a:off x="640080" y="1926263"/>
            <a:ext cx="11175940" cy="3462674"/>
          </a:xfrm>
          <a:prstGeom prst="rect">
            <a:avLst/>
          </a:prstGeom>
          <a:noFill/>
          <a:ln/>
        </p:spPr>
        <p:txBody>
          <a:bodyPr wrap="square" rtlCol="0" anchor="t"/>
          <a:lstStyle/>
          <a:p>
            <a:pPr>
              <a:lnSpc>
                <a:spcPct val="150000"/>
              </a:lnSpc>
            </a:pPr>
            <a:r>
              <a:rPr lang="en-US" altLang="ja-JP" sz="2400" b="1" dirty="0">
                <a:solidFill>
                  <a:srgbClr val="C0392B"/>
                </a:solidFill>
                <a:latin typeface="Yu Gothic" pitchFamily="34" charset="0"/>
                <a:ea typeface="Yu Gothic" pitchFamily="34" charset="-122"/>
                <a:cs typeface="Yu Gothic" pitchFamily="34" charset="-120"/>
              </a:rPr>
              <a:t>「</a:t>
            </a:r>
            <a:r>
              <a:rPr lang="en-US" altLang="ja-JP" sz="2400" b="1" dirty="0" err="1">
                <a:solidFill>
                  <a:srgbClr val="C0392B"/>
                </a:solidFill>
                <a:latin typeface="Yu Gothic" pitchFamily="34" charset="0"/>
                <a:ea typeface="Yu Gothic" pitchFamily="34" charset="-122"/>
                <a:cs typeface="Yu Gothic" pitchFamily="34" charset="-120"/>
              </a:rPr>
              <a:t>人生会議</a:t>
            </a:r>
            <a:r>
              <a:rPr lang="en-US" altLang="ja-JP" sz="2400" b="1" dirty="0">
                <a:solidFill>
                  <a:srgbClr val="C0392B"/>
                </a:solidFill>
                <a:latin typeface="Yu Gothic" pitchFamily="34" charset="0"/>
                <a:ea typeface="Yu Gothic" pitchFamily="34" charset="-122"/>
                <a:cs typeface="Yu Gothic" pitchFamily="34" charset="-120"/>
              </a:rPr>
              <a:t>」</a:t>
            </a:r>
            <a:endParaRPr lang="en-US" sz="2400" b="1" dirty="0">
              <a:solidFill>
                <a:srgbClr val="1A1A1A"/>
              </a:solidFill>
              <a:latin typeface="Yu Gothic" pitchFamily="34" charset="0"/>
              <a:ea typeface="Yu Gothic" pitchFamily="34" charset="-122"/>
              <a:cs typeface="Yu Gothic" pitchFamily="34" charset="-120"/>
            </a:endParaRPr>
          </a:p>
          <a:p>
            <a:pPr marL="0" indent="0">
              <a:lnSpc>
                <a:spcPct val="150000"/>
              </a:lnSpc>
              <a:buNone/>
            </a:pPr>
            <a:r>
              <a:rPr lang="en-US" sz="2400" b="1" dirty="0" err="1">
                <a:solidFill>
                  <a:srgbClr val="1A1A1A"/>
                </a:solidFill>
                <a:latin typeface="Yu Gothic" pitchFamily="34" charset="0"/>
                <a:ea typeface="Yu Gothic" pitchFamily="34" charset="-122"/>
                <a:cs typeface="Yu Gothic" pitchFamily="34" charset="-120"/>
              </a:rPr>
              <a:t>将来の医療・ケアについて、本人が家族や医療・介護の専門職と繰り返し話し合っておくプロセス</a:t>
            </a:r>
            <a:endParaRPr lang="en-US" sz="2400" b="1" dirty="0">
              <a:solidFill>
                <a:srgbClr val="1A1A1A"/>
              </a:solidFill>
              <a:latin typeface="Yu Gothic" pitchFamily="34" charset="0"/>
              <a:ea typeface="Yu Gothic" pitchFamily="34" charset="-122"/>
              <a:cs typeface="Yu Gothic" pitchFamily="34" charset="-120"/>
            </a:endParaRPr>
          </a:p>
          <a:p>
            <a:pPr marL="0" indent="0">
              <a:lnSpc>
                <a:spcPct val="150000"/>
              </a:lnSpc>
              <a:buNone/>
            </a:pPr>
            <a:endParaRPr lang="en-US" sz="2400" b="1" dirty="0">
              <a:solidFill>
                <a:srgbClr val="1A1A1A"/>
              </a:solidFill>
              <a:latin typeface="Yu Gothic" pitchFamily="34" charset="0"/>
              <a:ea typeface="Yu Gothic" pitchFamily="34" charset="-122"/>
              <a:cs typeface="Yu Gothic" pitchFamily="34" charset="-120"/>
            </a:endParaRPr>
          </a:p>
          <a:p>
            <a:pPr>
              <a:lnSpc>
                <a:spcPct val="150000"/>
              </a:lnSpc>
            </a:pPr>
            <a:r>
              <a:rPr lang="en-US" altLang="ja-JP" sz="2400" dirty="0" err="1">
                <a:solidFill>
                  <a:srgbClr val="6B6B6B"/>
                </a:solidFill>
                <a:latin typeface="Yu Gothic" pitchFamily="34" charset="0"/>
                <a:ea typeface="Yu Gothic" pitchFamily="34" charset="-122"/>
                <a:cs typeface="Yu Gothic" pitchFamily="34" charset="-120"/>
              </a:rPr>
              <a:t>一度の意思表示ではなく「繰り返し話し合うプロセス」である点が重要</a:t>
            </a:r>
            <a:endParaRPr lang="en-US" altLang="ja-JP" sz="2400" dirty="0"/>
          </a:p>
          <a:p>
            <a:pPr marL="0" indent="0">
              <a:lnSpc>
                <a:spcPct val="150000"/>
              </a:lnSpc>
              <a:buNone/>
            </a:pPr>
            <a:endParaRPr lang="en-US" sz="2400" dirty="0"/>
          </a:p>
        </p:txBody>
      </p:sp>
      <p:sp>
        <p:nvSpPr>
          <p:cNvPr id="7" name="Text 5"/>
          <p:cNvSpPr/>
          <p:nvPr/>
        </p:nvSpPr>
        <p:spPr>
          <a:xfrm>
            <a:off x="640080" y="3657600"/>
            <a:ext cx="10698480" cy="640080"/>
          </a:xfrm>
          <a:prstGeom prst="rect">
            <a:avLst/>
          </a:prstGeom>
          <a:noFill/>
          <a:ln/>
        </p:spPr>
        <p:txBody>
          <a:bodyPr wrap="square" rtlCol="0" anchor="ctr"/>
          <a:lstStyle/>
          <a:p>
            <a:pPr marL="0" indent="0">
              <a:buNone/>
            </a:pPr>
            <a:endParaRPr lang="en-US" sz="1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700" b="1" dirty="0">
                <a:solidFill>
                  <a:srgbClr val="1A1A1A"/>
                </a:solidFill>
                <a:latin typeface="Yu Gothic" pitchFamily="34" charset="0"/>
                <a:ea typeface="Yu Gothic" pitchFamily="34" charset="-122"/>
                <a:cs typeface="Yu Gothic" pitchFamily="34" charset="-120"/>
              </a:rPr>
              <a:t>ACPと関連する用語の整理</a:t>
            </a:r>
            <a:endParaRPr lang="en-US" sz="27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graphicFrame>
        <p:nvGraphicFramePr>
          <p:cNvPr id="19" name="Table 0"/>
          <p:cNvGraphicFramePr>
            <a:graphicFrameLocks noGrp="1"/>
          </p:cNvGraphicFramePr>
          <p:nvPr>
            <p:extLst>
              <p:ext uri="{D42A27DB-BD31-4B8C-83A1-F6EECF244321}">
                <p14:modId xmlns:p14="http://schemas.microsoft.com/office/powerpoint/2010/main" val="1203411984"/>
              </p:ext>
            </p:extLst>
          </p:nvPr>
        </p:nvGraphicFramePr>
        <p:xfrm>
          <a:off x="640080" y="1600200"/>
          <a:ext cx="10881360" cy="3886200"/>
        </p:xfrm>
        <a:graphic>
          <a:graphicData uri="http://schemas.openxmlformats.org/drawingml/2006/table">
            <a:tbl>
              <a:tblPr/>
              <a:tblGrid>
                <a:gridCol w="2560320">
                  <a:extLst>
                    <a:ext uri="{9D8B030D-6E8A-4147-A177-3AD203B41FA5}">
                      <a16:colId xmlns:a16="http://schemas.microsoft.com/office/drawing/2014/main" val="20000"/>
                    </a:ext>
                  </a:extLst>
                </a:gridCol>
                <a:gridCol w="8321040">
                  <a:extLst>
                    <a:ext uri="{9D8B030D-6E8A-4147-A177-3AD203B41FA5}">
                      <a16:colId xmlns:a16="http://schemas.microsoft.com/office/drawing/2014/main" val="20001"/>
                    </a:ext>
                  </a:extLst>
                </a:gridCol>
              </a:tblGrid>
              <a:tr h="960120">
                <a:tc>
                  <a:txBody>
                    <a:bodyPr/>
                    <a:lstStyle/>
                    <a:p>
                      <a:pPr marL="0" indent="0" algn="l">
                        <a:buNone/>
                      </a:pPr>
                      <a:r>
                        <a:rPr lang="en-US" sz="2000" b="1" dirty="0">
                          <a:solidFill>
                            <a:srgbClr val="1A1A1A"/>
                          </a:solidFill>
                        </a:rPr>
                        <a:t>用語</a:t>
                      </a:r>
                      <a:endParaRPr lang="en-US" sz="20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tc>
                  <a:txBody>
                    <a:bodyPr/>
                    <a:lstStyle/>
                    <a:p>
                      <a:pPr marL="0" indent="0" algn="l">
                        <a:buNone/>
                      </a:pPr>
                      <a:r>
                        <a:rPr lang="en-US" sz="2000" b="1" dirty="0">
                          <a:solidFill>
                            <a:srgbClr val="1A1A1A"/>
                          </a:solidFill>
                        </a:rPr>
                        <a:t>内容</a:t>
                      </a:r>
                      <a:endParaRPr lang="en-US" sz="20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960120">
                <a:tc>
                  <a:txBody>
                    <a:bodyPr/>
                    <a:lstStyle/>
                    <a:p>
                      <a:pPr marL="0" indent="0" algn="l">
                        <a:buNone/>
                      </a:pPr>
                      <a:r>
                        <a:rPr lang="en-US" sz="2000" b="1" dirty="0">
                          <a:solidFill>
                            <a:srgbClr val="1A1A1A"/>
                          </a:solidFill>
                        </a:rPr>
                        <a:t>アドバンスディレクティブ</a:t>
                      </a:r>
                      <a:endParaRPr lang="en-US" sz="2000" dirty="0"/>
                    </a:p>
                    <a:p>
                      <a:pPr marL="0" indent="0" algn="l">
                        <a:buNone/>
                      </a:pPr>
                      <a:r>
                        <a:rPr lang="en-US" sz="2000" b="1" dirty="0">
                          <a:solidFill>
                            <a:srgbClr val="1A1A1A"/>
                          </a:solidFill>
                        </a:rPr>
                        <a:t>（事前指示）</a:t>
                      </a:r>
                      <a:endParaRPr lang="en-US" sz="20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000" dirty="0">
                          <a:solidFill>
                            <a:srgbClr val="1A1A1A"/>
                          </a:solidFill>
                        </a:rPr>
                        <a:t>判断能力を失った場合に備え、自分に行われる医療行為について前もって示す意向</a:t>
                      </a:r>
                      <a:endParaRPr lang="en-US" sz="20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960120">
                <a:tc>
                  <a:txBody>
                    <a:bodyPr/>
                    <a:lstStyle/>
                    <a:p>
                      <a:pPr marL="0" indent="0" algn="l">
                        <a:buNone/>
                      </a:pPr>
                      <a:r>
                        <a:rPr lang="en-US" sz="2000" b="1" dirty="0">
                          <a:solidFill>
                            <a:srgbClr val="1A1A1A"/>
                          </a:solidFill>
                        </a:rPr>
                        <a:t>リビングウィル</a:t>
                      </a:r>
                      <a:endParaRPr lang="en-US" sz="20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000" dirty="0">
                          <a:solidFill>
                            <a:srgbClr val="1A1A1A"/>
                          </a:solidFill>
                        </a:rPr>
                        <a:t>事前指示のうち、終末期医療に関する意向を書面等で示したもの</a:t>
                      </a:r>
                      <a:endParaRPr lang="en-US" sz="20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960120">
                <a:tc>
                  <a:txBody>
                    <a:bodyPr/>
                    <a:lstStyle/>
                    <a:p>
                      <a:pPr marL="0" indent="0" algn="l">
                        <a:buNone/>
                      </a:pPr>
                      <a:r>
                        <a:rPr lang="en-US" sz="2000" b="1" dirty="0">
                          <a:solidFill>
                            <a:srgbClr val="1A1A1A"/>
                          </a:solidFill>
                        </a:rPr>
                        <a:t>代理意思決定支援</a:t>
                      </a:r>
                      <a:endParaRPr lang="en-US" sz="20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000" dirty="0">
                          <a:solidFill>
                            <a:srgbClr val="1A1A1A"/>
                          </a:solidFill>
                        </a:rPr>
                        <a:t>本人の意思確認が困難な場合、家族等が本人の価値観に基づき決定できるよう支援すること</a:t>
                      </a:r>
                      <a:endParaRPr lang="en-US" sz="20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sp>
        <p:nvSpPr>
          <p:cNvPr id="5" name="Text 2"/>
          <p:cNvSpPr/>
          <p:nvPr/>
        </p:nvSpPr>
        <p:spPr>
          <a:xfrm>
            <a:off x="640080" y="5760720"/>
            <a:ext cx="10881360" cy="548640"/>
          </a:xfrm>
          <a:prstGeom prst="rect">
            <a:avLst/>
          </a:prstGeom>
          <a:noFill/>
          <a:ln/>
        </p:spPr>
        <p:txBody>
          <a:bodyPr wrap="square" rtlCol="0" anchor="ctr"/>
          <a:lstStyle/>
          <a:p>
            <a:pPr marL="0" indent="0">
              <a:buNone/>
            </a:pPr>
            <a:r>
              <a:rPr lang="en-US" sz="2000" b="1" dirty="0">
                <a:solidFill>
                  <a:srgbClr val="C0392B"/>
                </a:solidFill>
                <a:latin typeface="Yu Gothic" pitchFamily="34" charset="0"/>
                <a:ea typeface="Yu Gothic" pitchFamily="34" charset="-122"/>
                <a:cs typeface="Yu Gothic" pitchFamily="34" charset="-120"/>
              </a:rPr>
              <a:t>国試頻出：ACP・グリーフケア・代理意思決定支援・事前指示の違いを区別する</a:t>
            </a:r>
            <a:endParaRPr lang="en-US"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700" b="1" dirty="0">
                <a:solidFill>
                  <a:srgbClr val="1A1A1A"/>
                </a:solidFill>
                <a:latin typeface="Yu Gothic" pitchFamily="34" charset="0"/>
                <a:ea typeface="Yu Gothic" pitchFamily="34" charset="-122"/>
                <a:cs typeface="Yu Gothic" pitchFamily="34" charset="-120"/>
              </a:rPr>
              <a:t>ACPにおける看護の役割</a:t>
            </a:r>
            <a:endParaRPr lang="en-US" sz="27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600200"/>
            <a:ext cx="10881360" cy="4754880"/>
          </a:xfrm>
          <a:prstGeom prst="rect">
            <a:avLst/>
          </a:prstGeom>
          <a:noFill/>
          <a:ln/>
        </p:spPr>
        <p:txBody>
          <a:bodyPr wrap="square" rtlCol="0" anchor="t"/>
          <a:lstStyle/>
          <a:p>
            <a:pPr marL="342900" indent="-342900">
              <a:spcAft>
                <a:spcPts val="2200"/>
              </a:spcAft>
              <a:buSzPct val="100000"/>
              <a:buFont typeface="Arial" panose="020B0604020202020204" pitchFamily="34" charset="0"/>
              <a:buChar char="•"/>
            </a:pPr>
            <a:r>
              <a:rPr lang="en-US" sz="2400" b="1" dirty="0">
                <a:solidFill>
                  <a:srgbClr val="1A1A1A"/>
                </a:solidFill>
                <a:latin typeface="Yu Gothic" pitchFamily="34" charset="0"/>
                <a:ea typeface="Yu Gothic" pitchFamily="34" charset="-122"/>
                <a:cs typeface="Yu Gothic" pitchFamily="34" charset="-120"/>
              </a:rPr>
              <a:t>日頃の関わりの中で、本人が大切にしていることや生きがいを聴く</a:t>
            </a:r>
            <a:endParaRPr lang="en-US" sz="2400" dirty="0"/>
          </a:p>
          <a:p>
            <a:pPr marL="342900" indent="-342900">
              <a:spcAft>
                <a:spcPts val="2200"/>
              </a:spcAft>
              <a:buSzPct val="100000"/>
              <a:buFont typeface="Arial" panose="020B0604020202020204" pitchFamily="34" charset="0"/>
              <a:buChar char="•"/>
            </a:pPr>
            <a:r>
              <a:rPr lang="en-US" sz="2400" dirty="0">
                <a:solidFill>
                  <a:srgbClr val="1A1A1A"/>
                </a:solidFill>
                <a:latin typeface="Yu Gothic" pitchFamily="34" charset="0"/>
                <a:ea typeface="Yu Gothic" pitchFamily="34" charset="-122"/>
                <a:cs typeface="Yu Gothic" pitchFamily="34" charset="-120"/>
              </a:rPr>
              <a:t>その情報を家族・多職種と共有する</a:t>
            </a:r>
            <a:endParaRPr lang="en-US" sz="2400" dirty="0"/>
          </a:p>
          <a:p>
            <a:pPr marL="342900" indent="-342900">
              <a:spcAft>
                <a:spcPts val="2200"/>
              </a:spcAft>
              <a:buSzPct val="100000"/>
              <a:buFont typeface="Arial" panose="020B0604020202020204" pitchFamily="34" charset="0"/>
              <a:buChar char="•"/>
            </a:pPr>
            <a:r>
              <a:rPr lang="en-US" sz="2400" dirty="0">
                <a:solidFill>
                  <a:srgbClr val="C0392B"/>
                </a:solidFill>
                <a:latin typeface="Yu Gothic" pitchFamily="34" charset="0"/>
                <a:ea typeface="Yu Gothic" pitchFamily="34" charset="-122"/>
                <a:cs typeface="Yu Gothic" pitchFamily="34" charset="-120"/>
              </a:rPr>
              <a:t>本人の意向は変わりうるものとして、その都度確認し続ける</a:t>
            </a:r>
            <a:endParaRPr lang="en-U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700" b="1" dirty="0">
                <a:solidFill>
                  <a:srgbClr val="1A1A1A"/>
                </a:solidFill>
                <a:latin typeface="Yu Gothic" pitchFamily="34" charset="0"/>
                <a:ea typeface="Yu Gothic" pitchFamily="34" charset="-122"/>
                <a:cs typeface="Yu Gothic" pitchFamily="34" charset="-120"/>
              </a:rPr>
              <a:t>本時の到達目標</a:t>
            </a:r>
            <a:endParaRPr lang="en-US" sz="27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600200"/>
            <a:ext cx="10881360" cy="4754880"/>
          </a:xfrm>
          <a:prstGeom prst="rect">
            <a:avLst/>
          </a:prstGeom>
          <a:noFill/>
          <a:ln/>
        </p:spPr>
        <p:txBody>
          <a:bodyPr wrap="square" rtlCol="0" anchor="t"/>
          <a:lstStyle/>
          <a:p>
            <a:pPr marL="457200" indent="-457200">
              <a:spcAft>
                <a:spcPts val="2200"/>
              </a:spcAft>
              <a:buSzPct val="100000"/>
              <a:buFont typeface="+mj-ea"/>
              <a:buAutoNum type="circleNumDbPlain"/>
            </a:pPr>
            <a:r>
              <a:rPr lang="en-US" sz="2800" dirty="0">
                <a:solidFill>
                  <a:srgbClr val="1A1A1A"/>
                </a:solidFill>
                <a:latin typeface="Yu Gothic" pitchFamily="34" charset="0"/>
                <a:ea typeface="Yu Gothic" pitchFamily="34" charset="-122"/>
                <a:cs typeface="Yu Gothic" pitchFamily="34" charset="-120"/>
              </a:rPr>
              <a:t>各ライフステージにおける死生観の発達的特徴を説明できる</a:t>
            </a:r>
            <a:endParaRPr lang="en-US" sz="2800" dirty="0"/>
          </a:p>
          <a:p>
            <a:pPr marL="457200" indent="-457200">
              <a:spcAft>
                <a:spcPts val="2200"/>
              </a:spcAft>
              <a:buSzPct val="100000"/>
              <a:buFont typeface="+mj-ea"/>
              <a:buAutoNum type="circleNumDbPlain"/>
            </a:pPr>
            <a:r>
              <a:rPr lang="en-US" sz="2800" dirty="0">
                <a:solidFill>
                  <a:srgbClr val="1A1A1A"/>
                </a:solidFill>
                <a:latin typeface="Yu Gothic" pitchFamily="34" charset="0"/>
                <a:ea typeface="Yu Gothic" pitchFamily="34" charset="-122"/>
                <a:cs typeface="Yu Gothic" pitchFamily="34" charset="-120"/>
              </a:rPr>
              <a:t>高齢者・終末期患者へのエンドオブライフケアの考え方を理解する</a:t>
            </a:r>
            <a:endParaRPr lang="en-US" sz="2800" dirty="0"/>
          </a:p>
          <a:p>
            <a:pPr marL="457200" indent="-457200">
              <a:spcAft>
                <a:spcPts val="2200"/>
              </a:spcAft>
              <a:buSzPct val="100000"/>
              <a:buFont typeface="+mj-ea"/>
              <a:buAutoNum type="circleNumDbPlain"/>
            </a:pPr>
            <a:r>
              <a:rPr lang="en-US" sz="2800" dirty="0">
                <a:solidFill>
                  <a:srgbClr val="1A1A1A"/>
                </a:solidFill>
                <a:latin typeface="Yu Gothic" pitchFamily="34" charset="0"/>
                <a:ea typeface="Yu Gothic" pitchFamily="34" charset="-122"/>
                <a:cs typeface="Yu Gothic" pitchFamily="34" charset="-120"/>
              </a:rPr>
              <a:t>小児・成人における喪失・グリーフケアの視点を理解する</a:t>
            </a:r>
            <a:endParaRPr lang="en-US" sz="2800" dirty="0"/>
          </a:p>
          <a:p>
            <a:pPr marL="457200" indent="-457200">
              <a:spcAft>
                <a:spcPts val="2200"/>
              </a:spcAft>
              <a:buSzPct val="100000"/>
              <a:buFont typeface="+mj-ea"/>
              <a:buAutoNum type="circleNumDbPlain"/>
            </a:pPr>
            <a:r>
              <a:rPr lang="en-US" sz="2800" dirty="0">
                <a:solidFill>
                  <a:srgbClr val="1A1A1A"/>
                </a:solidFill>
                <a:latin typeface="Yu Gothic" pitchFamily="34" charset="0"/>
                <a:ea typeface="Yu Gothic" pitchFamily="34" charset="-122"/>
                <a:cs typeface="Yu Gothic" pitchFamily="34" charset="-120"/>
              </a:rPr>
              <a:t>アドバンス・ケア・プランニング（ACP）の考え方と看護の役割を理解する</a:t>
            </a:r>
            <a:endParaRPr lang="en-US"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700" b="1" dirty="0">
                <a:solidFill>
                  <a:srgbClr val="1A1A1A"/>
                </a:solidFill>
                <a:latin typeface="Yu Gothic" pitchFamily="34" charset="0"/>
                <a:ea typeface="Yu Gothic" pitchFamily="34" charset="-122"/>
                <a:cs typeface="Yu Gothic" pitchFamily="34" charset="-120"/>
              </a:rPr>
              <a:t>本時のまとめ</a:t>
            </a:r>
            <a:endParaRPr lang="en-US" sz="27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600200"/>
            <a:ext cx="10881360" cy="4754880"/>
          </a:xfrm>
          <a:prstGeom prst="rect">
            <a:avLst/>
          </a:prstGeom>
          <a:noFill/>
          <a:ln/>
        </p:spPr>
        <p:txBody>
          <a:bodyPr wrap="square" rtlCol="0" anchor="t"/>
          <a:lstStyle/>
          <a:p>
            <a:pPr marL="342900" indent="-342900">
              <a:spcAft>
                <a:spcPts val="2200"/>
              </a:spcAft>
              <a:buSzPct val="100000"/>
              <a:buFont typeface="Arial" panose="020B0604020202020204" pitchFamily="34" charset="0"/>
              <a:buChar char="•"/>
            </a:pPr>
            <a:r>
              <a:rPr lang="en-US" sz="2800" b="1" dirty="0">
                <a:solidFill>
                  <a:srgbClr val="1A1A1A"/>
                </a:solidFill>
                <a:latin typeface="Yu Gothic" pitchFamily="34" charset="0"/>
                <a:ea typeface="Yu Gothic" pitchFamily="34" charset="-122"/>
                <a:cs typeface="Yu Gothic" pitchFamily="34" charset="-120"/>
              </a:rPr>
              <a:t>死の理解は認知発達とともに変化する（幼児期〜老年期）</a:t>
            </a:r>
            <a:endParaRPr lang="en-US" sz="2800" dirty="0"/>
          </a:p>
          <a:p>
            <a:pPr marL="342900" indent="-342900">
              <a:spcAft>
                <a:spcPts val="2200"/>
              </a:spcAft>
              <a:buSzPct val="100000"/>
              <a:buFont typeface="Arial" panose="020B0604020202020204" pitchFamily="34" charset="0"/>
              <a:buChar char="•"/>
            </a:pPr>
            <a:r>
              <a:rPr lang="en-US" sz="2800" b="1" dirty="0">
                <a:solidFill>
                  <a:srgbClr val="1A1A1A"/>
                </a:solidFill>
                <a:latin typeface="Yu Gothic" pitchFamily="34" charset="0"/>
                <a:ea typeface="Yu Gothic" pitchFamily="34" charset="-122"/>
                <a:cs typeface="Yu Gothic" pitchFamily="34" charset="-120"/>
              </a:rPr>
              <a:t>全人的苦痛：身体的・精神的・社会的・スピリチュアルの4側面</a:t>
            </a:r>
            <a:endParaRPr lang="en-US" sz="2800" dirty="0"/>
          </a:p>
          <a:p>
            <a:pPr marL="342900" indent="-342900">
              <a:spcAft>
                <a:spcPts val="22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死の受容過程：否認→怒り→取り引き→抑うつ→受容</a:t>
            </a:r>
            <a:endParaRPr lang="en-US" sz="2800" dirty="0"/>
          </a:p>
          <a:p>
            <a:pPr marL="342900" indent="-342900">
              <a:spcAft>
                <a:spcPts val="2200"/>
              </a:spcAft>
              <a:buSzPct val="100000"/>
              <a:buFont typeface="Arial" panose="020B0604020202020204" pitchFamily="34" charset="0"/>
              <a:buChar char="•"/>
            </a:pPr>
            <a:r>
              <a:rPr lang="en-US" sz="2800" dirty="0">
                <a:solidFill>
                  <a:srgbClr val="C0392B"/>
                </a:solidFill>
                <a:latin typeface="Yu Gothic" pitchFamily="34" charset="0"/>
                <a:ea typeface="Yu Gothic" pitchFamily="34" charset="-122"/>
                <a:cs typeface="Yu Gothic" pitchFamily="34" charset="-120"/>
              </a:rPr>
              <a:t>グリーフケアは早期から、感情の表出を支える関わりが基本</a:t>
            </a:r>
            <a:endParaRPr lang="en-US" sz="2800" dirty="0"/>
          </a:p>
          <a:p>
            <a:pPr marL="342900" indent="-342900">
              <a:spcAft>
                <a:spcPts val="2200"/>
              </a:spcAft>
              <a:buSzPct val="100000"/>
              <a:buFont typeface="Arial" panose="020B0604020202020204" pitchFamily="34" charset="0"/>
              <a:buChar char="•"/>
            </a:pPr>
            <a:r>
              <a:rPr lang="en-US" sz="2800" dirty="0">
                <a:solidFill>
                  <a:srgbClr val="1A1A1A"/>
                </a:solidFill>
                <a:latin typeface="Yu Gothic" pitchFamily="34" charset="0"/>
                <a:ea typeface="Yu Gothic" pitchFamily="34" charset="-122"/>
                <a:cs typeface="Yu Gothic" pitchFamily="34" charset="-120"/>
              </a:rPr>
              <a:t>ACPは「繰り返し話し合うプロセス」。本人の意向を継続的に確認する</a:t>
            </a:r>
            <a:endParaRPr lang="en-US" sz="2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700" b="1" dirty="0">
                <a:solidFill>
                  <a:srgbClr val="1A1A1A"/>
                </a:solidFill>
                <a:latin typeface="Yu Gothic" pitchFamily="34" charset="0"/>
                <a:ea typeface="Yu Gothic" pitchFamily="34" charset="-122"/>
                <a:cs typeface="Yu Gothic" pitchFamily="34" charset="-120"/>
              </a:rPr>
              <a:t>事例演習：自宅での看取りを希望する終末期の高齢女性</a:t>
            </a:r>
            <a:endParaRPr lang="en-US" sz="27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554480"/>
            <a:ext cx="10881360" cy="822960"/>
          </a:xfrm>
          <a:prstGeom prst="rect">
            <a:avLst/>
          </a:prstGeom>
          <a:noFill/>
          <a:ln/>
        </p:spPr>
        <p:txBody>
          <a:bodyPr wrap="square" rtlCol="0" anchor="t"/>
          <a:lstStyle/>
          <a:p>
            <a:pPr marL="0" indent="0">
              <a:buNone/>
            </a:pPr>
            <a:r>
              <a:rPr lang="en-US" sz="3200" b="1" dirty="0">
                <a:solidFill>
                  <a:srgbClr val="1A1A1A"/>
                </a:solidFill>
                <a:latin typeface="Yu Gothic" pitchFamily="34" charset="0"/>
                <a:ea typeface="Yu Gothic" pitchFamily="34" charset="-122"/>
                <a:cs typeface="Yu Gothic" pitchFamily="34" charset="-120"/>
              </a:rPr>
              <a:t>Aさん（85歳、女性）末期胃がん、自宅での最期を希望</a:t>
            </a:r>
            <a:endParaRPr lang="en-US" sz="3200" dirty="0"/>
          </a:p>
        </p:txBody>
      </p:sp>
      <p:sp>
        <p:nvSpPr>
          <p:cNvPr id="5" name="Text 3"/>
          <p:cNvSpPr/>
          <p:nvPr/>
        </p:nvSpPr>
        <p:spPr>
          <a:xfrm>
            <a:off x="640080" y="2468880"/>
            <a:ext cx="10881360" cy="3657600"/>
          </a:xfrm>
          <a:prstGeom prst="rect">
            <a:avLst/>
          </a:prstGeom>
          <a:noFill/>
          <a:ln/>
        </p:spPr>
        <p:txBody>
          <a:bodyPr wrap="square" rtlCol="0" anchor="t"/>
          <a:lstStyle/>
          <a:p>
            <a:pPr marL="342900" indent="-342900">
              <a:spcAft>
                <a:spcPts val="1600"/>
              </a:spcAft>
              <a:buSzPct val="100000"/>
              <a:buFont typeface="Arial" panose="020B0604020202020204" pitchFamily="34" charset="0"/>
              <a:buChar char="•"/>
            </a:pPr>
            <a:r>
              <a:rPr lang="en-US" sz="2400" dirty="0">
                <a:solidFill>
                  <a:srgbClr val="1A1A1A"/>
                </a:solidFill>
                <a:latin typeface="Yu Gothic" pitchFamily="34" charset="0"/>
                <a:ea typeface="Yu Gothic" pitchFamily="34" charset="-122"/>
                <a:cs typeface="Yu Gothic" pitchFamily="34" charset="-120"/>
              </a:rPr>
              <a:t>食事量が減少、傾眠がち、呼吸が浅く速い状態と無呼吸を繰り返す</a:t>
            </a:r>
            <a:endParaRPr lang="en-US" sz="2400" dirty="0"/>
          </a:p>
          <a:p>
            <a:pPr marL="342900" indent="-342900">
              <a:spcAft>
                <a:spcPts val="1600"/>
              </a:spcAft>
              <a:buSzPct val="100000"/>
              <a:buFont typeface="Arial" panose="020B0604020202020204" pitchFamily="34" charset="0"/>
              <a:buChar char="•"/>
            </a:pPr>
            <a:r>
              <a:rPr lang="en-US" sz="2400" dirty="0">
                <a:solidFill>
                  <a:srgbClr val="1A1A1A"/>
                </a:solidFill>
                <a:latin typeface="Yu Gothic" pitchFamily="34" charset="0"/>
                <a:ea typeface="Yu Gothic" pitchFamily="34" charset="-122"/>
                <a:cs typeface="Yu Gothic" pitchFamily="34" charset="-120"/>
              </a:rPr>
              <a:t>娘「いざという時に対応できるか不安」と発言</a:t>
            </a:r>
            <a:endParaRPr lang="en-US" sz="2400" dirty="0"/>
          </a:p>
          <a:p>
            <a:pPr marL="342900" indent="-342900">
              <a:spcAft>
                <a:spcPts val="1600"/>
              </a:spcAft>
              <a:buSzPct val="100000"/>
              <a:buFont typeface="Arial" panose="020B0604020202020204" pitchFamily="34" charset="0"/>
              <a:buChar char="•"/>
            </a:pPr>
            <a:r>
              <a:rPr lang="en-US" sz="2400" dirty="0">
                <a:solidFill>
                  <a:srgbClr val="1A1A1A"/>
                </a:solidFill>
                <a:latin typeface="Yu Gothic" pitchFamily="34" charset="0"/>
                <a:ea typeface="Yu Gothic" pitchFamily="34" charset="-122"/>
                <a:cs typeface="Yu Gothic" pitchFamily="34" charset="-120"/>
              </a:rPr>
              <a:t>Aさん「残りの時間を家族と穏やかに過ごしたい」と話していた</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700" b="1" dirty="0">
                <a:solidFill>
                  <a:srgbClr val="1A1A1A"/>
                </a:solidFill>
                <a:latin typeface="Yu Gothic" pitchFamily="34" charset="0"/>
                <a:ea typeface="Yu Gothic" pitchFamily="34" charset="-122"/>
                <a:cs typeface="Yu Gothic" pitchFamily="34" charset="-120"/>
              </a:rPr>
              <a:t>本時の流れ</a:t>
            </a:r>
            <a:endParaRPr lang="en-US" sz="27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822960" y="1737360"/>
            <a:ext cx="9601200" cy="4572000"/>
          </a:xfrm>
          <a:prstGeom prst="rect">
            <a:avLst/>
          </a:prstGeom>
          <a:noFill/>
          <a:ln/>
        </p:spPr>
        <p:txBody>
          <a:bodyPr wrap="square" rtlCol="0" anchor="t"/>
          <a:lstStyle/>
          <a:p>
            <a:pPr marL="0" indent="0">
              <a:spcAft>
                <a:spcPts val="1600"/>
              </a:spcAft>
              <a:buNone/>
            </a:pPr>
            <a:r>
              <a:rPr lang="en-US" sz="2800" dirty="0">
                <a:solidFill>
                  <a:srgbClr val="1A1A1A"/>
                </a:solidFill>
                <a:latin typeface="Yu Gothic" pitchFamily="34" charset="0"/>
                <a:ea typeface="Yu Gothic" pitchFamily="34" charset="-122"/>
                <a:cs typeface="Yu Gothic" pitchFamily="34" charset="-120"/>
              </a:rPr>
              <a:t>01　各ライフステージにおける死生観の発達</a:t>
            </a:r>
            <a:endParaRPr lang="en-US" sz="2800" dirty="0"/>
          </a:p>
          <a:p>
            <a:pPr marL="0" indent="0">
              <a:spcAft>
                <a:spcPts val="1600"/>
              </a:spcAft>
              <a:buNone/>
            </a:pPr>
            <a:r>
              <a:rPr lang="en-US" sz="2800" dirty="0">
                <a:solidFill>
                  <a:srgbClr val="1A1A1A"/>
                </a:solidFill>
                <a:latin typeface="Yu Gothic" pitchFamily="34" charset="0"/>
                <a:ea typeface="Yu Gothic" pitchFamily="34" charset="-122"/>
                <a:cs typeface="Yu Gothic" pitchFamily="34" charset="-120"/>
              </a:rPr>
              <a:t>02　エンドオブライフケアの概念</a:t>
            </a:r>
            <a:endParaRPr lang="en-US" sz="2800" dirty="0"/>
          </a:p>
          <a:p>
            <a:pPr marL="0" indent="0">
              <a:spcAft>
                <a:spcPts val="1600"/>
              </a:spcAft>
              <a:buNone/>
            </a:pPr>
            <a:r>
              <a:rPr lang="en-US" sz="2800" dirty="0">
                <a:solidFill>
                  <a:srgbClr val="1A1A1A"/>
                </a:solidFill>
                <a:latin typeface="Yu Gothic" pitchFamily="34" charset="0"/>
                <a:ea typeface="Yu Gothic" pitchFamily="34" charset="-122"/>
                <a:cs typeface="Yu Gothic" pitchFamily="34" charset="-120"/>
              </a:rPr>
              <a:t>03　高齢者・終末期患者へのエンドオブライフケア</a:t>
            </a:r>
            <a:endParaRPr lang="en-US" sz="2800" dirty="0"/>
          </a:p>
          <a:p>
            <a:pPr marL="0" indent="0">
              <a:spcAft>
                <a:spcPts val="1600"/>
              </a:spcAft>
              <a:buNone/>
            </a:pPr>
            <a:r>
              <a:rPr lang="en-US" sz="2800" dirty="0">
                <a:solidFill>
                  <a:srgbClr val="1A1A1A"/>
                </a:solidFill>
                <a:latin typeface="Yu Gothic" pitchFamily="34" charset="0"/>
                <a:ea typeface="Yu Gothic" pitchFamily="34" charset="-122"/>
                <a:cs typeface="Yu Gothic" pitchFamily="34" charset="-120"/>
              </a:rPr>
              <a:t>04　キューブラー・ロスの死の受容過程</a:t>
            </a:r>
            <a:endParaRPr lang="en-US" sz="2800" dirty="0"/>
          </a:p>
          <a:p>
            <a:pPr marL="0" indent="0">
              <a:spcAft>
                <a:spcPts val="1600"/>
              </a:spcAft>
              <a:buNone/>
            </a:pPr>
            <a:r>
              <a:rPr lang="en-US" sz="2800" dirty="0">
                <a:solidFill>
                  <a:srgbClr val="1A1A1A"/>
                </a:solidFill>
                <a:latin typeface="Yu Gothic" pitchFamily="34" charset="0"/>
                <a:ea typeface="Yu Gothic" pitchFamily="34" charset="-122"/>
                <a:cs typeface="Yu Gothic" pitchFamily="34" charset="-120"/>
              </a:rPr>
              <a:t>05　小児・成人における喪失・グリーフケア</a:t>
            </a:r>
            <a:endParaRPr lang="en-US" sz="2800" dirty="0"/>
          </a:p>
          <a:p>
            <a:pPr marL="0" indent="0">
              <a:spcAft>
                <a:spcPts val="1600"/>
              </a:spcAft>
              <a:buNone/>
            </a:pPr>
            <a:r>
              <a:rPr lang="en-US" sz="2800" dirty="0">
                <a:solidFill>
                  <a:srgbClr val="1A1A1A"/>
                </a:solidFill>
                <a:latin typeface="Yu Gothic" pitchFamily="34" charset="0"/>
                <a:ea typeface="Yu Gothic" pitchFamily="34" charset="-122"/>
                <a:cs typeface="Yu Gothic" pitchFamily="34" charset="-120"/>
              </a:rPr>
              <a:t>06　アドバンス・ケア・プランニング（ACP）</a:t>
            </a:r>
            <a:endParaRPr 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01</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各ライフステージにおける死生観の発達</a:t>
            </a:r>
            <a:endParaRPr lang="en-US" sz="3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700" b="1" dirty="0">
                <a:solidFill>
                  <a:srgbClr val="1A1A1A"/>
                </a:solidFill>
                <a:latin typeface="Yu Gothic" pitchFamily="34" charset="0"/>
                <a:ea typeface="Yu Gothic" pitchFamily="34" charset="-122"/>
                <a:cs typeface="Yu Gothic" pitchFamily="34" charset="-120"/>
              </a:rPr>
              <a:t>死の理解の発達的特徴</a:t>
            </a:r>
            <a:endParaRPr lang="en-US" sz="27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graphicFrame>
        <p:nvGraphicFramePr>
          <p:cNvPr id="6" name="Table 0"/>
          <p:cNvGraphicFramePr>
            <a:graphicFrameLocks noGrp="1"/>
          </p:cNvGraphicFramePr>
          <p:nvPr>
            <p:extLst>
              <p:ext uri="{D42A27DB-BD31-4B8C-83A1-F6EECF244321}">
                <p14:modId xmlns:p14="http://schemas.microsoft.com/office/powerpoint/2010/main" val="535408186"/>
              </p:ext>
            </p:extLst>
          </p:nvPr>
        </p:nvGraphicFramePr>
        <p:xfrm>
          <a:off x="640080" y="1600200"/>
          <a:ext cx="10881360" cy="3886200"/>
        </p:xfrm>
        <a:graphic>
          <a:graphicData uri="http://schemas.openxmlformats.org/drawingml/2006/table">
            <a:tbl>
              <a:tblPr/>
              <a:tblGrid>
                <a:gridCol w="2377440">
                  <a:extLst>
                    <a:ext uri="{9D8B030D-6E8A-4147-A177-3AD203B41FA5}">
                      <a16:colId xmlns:a16="http://schemas.microsoft.com/office/drawing/2014/main" val="20000"/>
                    </a:ext>
                  </a:extLst>
                </a:gridCol>
                <a:gridCol w="8503920">
                  <a:extLst>
                    <a:ext uri="{9D8B030D-6E8A-4147-A177-3AD203B41FA5}">
                      <a16:colId xmlns:a16="http://schemas.microsoft.com/office/drawing/2014/main" val="20001"/>
                    </a:ext>
                  </a:extLst>
                </a:gridCol>
              </a:tblGrid>
              <a:tr h="777240">
                <a:tc>
                  <a:txBody>
                    <a:bodyPr/>
                    <a:lstStyle/>
                    <a:p>
                      <a:pPr marL="0" indent="0" algn="l">
                        <a:buNone/>
                      </a:pPr>
                      <a:r>
                        <a:rPr lang="en-US" sz="2000" b="1" dirty="0">
                          <a:solidFill>
                            <a:srgbClr val="1A1A1A"/>
                          </a:solidFill>
                        </a:rPr>
                        <a:t>時期</a:t>
                      </a:r>
                      <a:endParaRPr lang="en-US" sz="20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tc>
                  <a:txBody>
                    <a:bodyPr/>
                    <a:lstStyle/>
                    <a:p>
                      <a:pPr marL="0" indent="0" algn="l">
                        <a:buNone/>
                      </a:pPr>
                      <a:r>
                        <a:rPr lang="en-US" sz="2000" b="1" dirty="0">
                          <a:solidFill>
                            <a:srgbClr val="1A1A1A"/>
                          </a:solidFill>
                        </a:rPr>
                        <a:t>死の理解の特徴</a:t>
                      </a:r>
                      <a:endParaRPr lang="en-US" sz="20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777240">
                <a:tc>
                  <a:txBody>
                    <a:bodyPr/>
                    <a:lstStyle/>
                    <a:p>
                      <a:pPr marL="0" indent="0" algn="l">
                        <a:buNone/>
                      </a:pPr>
                      <a:r>
                        <a:rPr lang="en-US" sz="2400" b="1" dirty="0">
                          <a:solidFill>
                            <a:srgbClr val="1A1A1A"/>
                          </a:solidFill>
                        </a:rPr>
                        <a:t>幼児期</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死を可逆的・一時的なものと捉えやすい</a:t>
                      </a:r>
                      <a:endParaRPr lang="en-US" sz="24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777240">
                <a:tc>
                  <a:txBody>
                    <a:bodyPr/>
                    <a:lstStyle/>
                    <a:p>
                      <a:pPr marL="0" indent="0" algn="l">
                        <a:buNone/>
                      </a:pPr>
                      <a:r>
                        <a:rPr lang="en-US" sz="2400" b="1" dirty="0">
                          <a:solidFill>
                            <a:srgbClr val="1A1A1A"/>
                          </a:solidFill>
                        </a:rPr>
                        <a:t>学童期</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死の不可逆性・普遍性を徐々に理解し始める</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777240">
                <a:tc>
                  <a:txBody>
                    <a:bodyPr/>
                    <a:lstStyle/>
                    <a:p>
                      <a:pPr marL="0" indent="0" algn="l">
                        <a:buNone/>
                      </a:pPr>
                      <a:r>
                        <a:rPr lang="en-US" sz="2400" b="1" dirty="0">
                          <a:solidFill>
                            <a:srgbClr val="1A1A1A"/>
                          </a:solidFill>
                        </a:rPr>
                        <a:t>青年期以降</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死を実存的・哲学的な問いとして捉えられる</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777240">
                <a:tc>
                  <a:txBody>
                    <a:bodyPr/>
                    <a:lstStyle/>
                    <a:p>
                      <a:pPr marL="0" indent="0" algn="l">
                        <a:buNone/>
                      </a:pPr>
                      <a:r>
                        <a:rPr lang="en-US" sz="2400" b="1" dirty="0">
                          <a:solidFill>
                            <a:srgbClr val="1A1A1A"/>
                          </a:solidFill>
                        </a:rPr>
                        <a:t>成人期・老年期</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400" dirty="0">
                          <a:solidFill>
                            <a:srgbClr val="1A1A1A"/>
                          </a:solidFill>
                        </a:rPr>
                        <a:t>死を見据えた人生の統合に向き合う時期となる</a:t>
                      </a:r>
                      <a:endParaRPr lang="en-US" sz="24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02</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エンドオブライフケアの概念</a:t>
            </a:r>
            <a:endParaRPr lang="en-US" sz="3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700" b="1" dirty="0">
                <a:solidFill>
                  <a:srgbClr val="1A1A1A"/>
                </a:solidFill>
                <a:latin typeface="Yu Gothic" pitchFamily="34" charset="0"/>
                <a:ea typeface="Yu Gothic" pitchFamily="34" charset="-122"/>
                <a:cs typeface="Yu Gothic" pitchFamily="34" charset="-120"/>
              </a:rPr>
              <a:t>エンドオブライフケアとは</a:t>
            </a:r>
            <a:endParaRPr lang="en-US" sz="27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sp>
        <p:nvSpPr>
          <p:cNvPr id="4" name="Text 2"/>
          <p:cNvSpPr/>
          <p:nvPr/>
        </p:nvSpPr>
        <p:spPr>
          <a:xfrm>
            <a:off x="640080" y="1737360"/>
            <a:ext cx="10698480" cy="1188720"/>
          </a:xfrm>
          <a:prstGeom prst="rect">
            <a:avLst/>
          </a:prstGeom>
          <a:noFill/>
          <a:ln/>
        </p:spPr>
        <p:txBody>
          <a:bodyPr wrap="square" rtlCol="0" anchor="t"/>
          <a:lstStyle/>
          <a:p>
            <a:pPr marL="0" indent="0">
              <a:buNone/>
            </a:pPr>
            <a:r>
              <a:rPr lang="en-US" sz="2800" b="1" dirty="0" err="1">
                <a:solidFill>
                  <a:srgbClr val="1A1A1A"/>
                </a:solidFill>
                <a:latin typeface="Yu Gothic" pitchFamily="34" charset="0"/>
                <a:ea typeface="Yu Gothic" pitchFamily="34" charset="-122"/>
                <a:cs typeface="Yu Gothic" pitchFamily="34" charset="-120"/>
              </a:rPr>
              <a:t>死が避けられない状態にある人が、QOLを維持しながら最期までその人らしく生きることを支える包括的なケア</a:t>
            </a:r>
            <a:endParaRPr lang="en-US" sz="2800" b="1" dirty="0">
              <a:solidFill>
                <a:srgbClr val="1A1A1A"/>
              </a:solidFill>
              <a:latin typeface="Yu Gothic" pitchFamily="34" charset="0"/>
              <a:ea typeface="Yu Gothic" pitchFamily="34" charset="-122"/>
              <a:cs typeface="Yu Gothic" pitchFamily="34" charset="-120"/>
            </a:endParaRPr>
          </a:p>
          <a:p>
            <a:pPr marL="0" indent="0">
              <a:buNone/>
            </a:pPr>
            <a:endParaRPr lang="en-US" sz="2800" b="1" dirty="0">
              <a:solidFill>
                <a:srgbClr val="1A1A1A"/>
              </a:solidFill>
              <a:latin typeface="Yu Gothic" pitchFamily="34" charset="0"/>
              <a:ea typeface="Yu Gothic" pitchFamily="34" charset="-122"/>
            </a:endParaRPr>
          </a:p>
          <a:p>
            <a:r>
              <a:rPr lang="en-US" altLang="ja-JP" sz="2800" dirty="0" err="1">
                <a:solidFill>
                  <a:srgbClr val="6B6B6B"/>
                </a:solidFill>
                <a:latin typeface="Yu Gothic" pitchFamily="34" charset="0"/>
                <a:ea typeface="Yu Gothic" pitchFamily="34" charset="-122"/>
                <a:cs typeface="Yu Gothic" pitchFamily="34" charset="-120"/>
              </a:rPr>
              <a:t>緩和ケア（パリアティブケア）を包含する、より広い概念として位置づけられる</a:t>
            </a:r>
            <a:endParaRPr lang="en-US" altLang="ja-JP" sz="2800" dirty="0"/>
          </a:p>
          <a:p>
            <a:pPr marL="0" indent="0">
              <a:buNone/>
            </a:pPr>
            <a:endParaRPr lang="en-US"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972800" cy="822960"/>
          </a:xfrm>
          <a:prstGeom prst="rect">
            <a:avLst/>
          </a:prstGeom>
          <a:noFill/>
          <a:ln/>
        </p:spPr>
        <p:txBody>
          <a:bodyPr wrap="square" rtlCol="0" anchor="ctr"/>
          <a:lstStyle/>
          <a:p>
            <a:pPr marL="0" indent="0">
              <a:buNone/>
            </a:pPr>
            <a:r>
              <a:rPr lang="en-US" sz="2700" b="1" dirty="0">
                <a:solidFill>
                  <a:srgbClr val="1A1A1A"/>
                </a:solidFill>
                <a:latin typeface="Yu Gothic" pitchFamily="34" charset="0"/>
                <a:ea typeface="Yu Gothic" pitchFamily="34" charset="-122"/>
                <a:cs typeface="Yu Gothic" pitchFamily="34" charset="-120"/>
              </a:rPr>
              <a:t>全人的苦痛（トータルペイン）</a:t>
            </a:r>
            <a:endParaRPr lang="en-US" sz="2700" dirty="0"/>
          </a:p>
        </p:txBody>
      </p:sp>
      <p:sp>
        <p:nvSpPr>
          <p:cNvPr id="3" name="Shape 1"/>
          <p:cNvSpPr/>
          <p:nvPr/>
        </p:nvSpPr>
        <p:spPr>
          <a:xfrm>
            <a:off x="640080" y="1234440"/>
            <a:ext cx="10881360" cy="0"/>
          </a:xfrm>
          <a:prstGeom prst="line">
            <a:avLst/>
          </a:prstGeom>
          <a:noFill/>
          <a:ln w="12700">
            <a:solidFill>
              <a:srgbClr val="E5E5E5"/>
            </a:solidFill>
            <a:prstDash val="solid"/>
          </a:ln>
        </p:spPr>
        <p:txBody>
          <a:bodyPr/>
          <a:lstStyle/>
          <a:p>
            <a:endParaRPr lang="ja-JP" altLang="en-US"/>
          </a:p>
        </p:txBody>
      </p:sp>
      <p:graphicFrame>
        <p:nvGraphicFramePr>
          <p:cNvPr id="9" name="Table 0"/>
          <p:cNvGraphicFramePr>
            <a:graphicFrameLocks noGrp="1"/>
          </p:cNvGraphicFramePr>
          <p:nvPr>
            <p:extLst>
              <p:ext uri="{D42A27DB-BD31-4B8C-83A1-F6EECF244321}">
                <p14:modId xmlns:p14="http://schemas.microsoft.com/office/powerpoint/2010/main" val="3189963418"/>
              </p:ext>
            </p:extLst>
          </p:nvPr>
        </p:nvGraphicFramePr>
        <p:xfrm>
          <a:off x="640080" y="1600200"/>
          <a:ext cx="10881360" cy="3886200"/>
        </p:xfrm>
        <a:graphic>
          <a:graphicData uri="http://schemas.openxmlformats.org/drawingml/2006/table">
            <a:tbl>
              <a:tblPr/>
              <a:tblGrid>
                <a:gridCol w="2743200">
                  <a:extLst>
                    <a:ext uri="{9D8B030D-6E8A-4147-A177-3AD203B41FA5}">
                      <a16:colId xmlns:a16="http://schemas.microsoft.com/office/drawing/2014/main" val="20000"/>
                    </a:ext>
                  </a:extLst>
                </a:gridCol>
                <a:gridCol w="8138160">
                  <a:extLst>
                    <a:ext uri="{9D8B030D-6E8A-4147-A177-3AD203B41FA5}">
                      <a16:colId xmlns:a16="http://schemas.microsoft.com/office/drawing/2014/main" val="20001"/>
                    </a:ext>
                  </a:extLst>
                </a:gridCol>
              </a:tblGrid>
              <a:tr h="777240">
                <a:tc>
                  <a:txBody>
                    <a:bodyPr/>
                    <a:lstStyle/>
                    <a:p>
                      <a:pPr marL="0" indent="0" algn="l">
                        <a:buNone/>
                      </a:pPr>
                      <a:r>
                        <a:rPr lang="en-US" sz="1800" b="1" dirty="0">
                          <a:solidFill>
                            <a:srgbClr val="1A1A1A"/>
                          </a:solidFill>
                        </a:rPr>
                        <a:t>苦痛の側面</a:t>
                      </a:r>
                      <a:endParaRPr lang="en-US" sz="18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tc>
                  <a:txBody>
                    <a:bodyPr/>
                    <a:lstStyle/>
                    <a:p>
                      <a:pPr marL="0" indent="0" algn="l">
                        <a:buNone/>
                      </a:pPr>
                      <a:r>
                        <a:rPr lang="en-US" sz="1800" b="1" dirty="0">
                          <a:solidFill>
                            <a:srgbClr val="1A1A1A"/>
                          </a:solidFill>
                        </a:rPr>
                        <a:t>内容の例</a:t>
                      </a:r>
                      <a:endParaRPr lang="en-US" sz="1800" dirty="0"/>
                    </a:p>
                  </a:txBody>
                  <a:tcPr anchor="ctr">
                    <a:lnL w="0" cap="flat" cmpd="sng" algn="ctr">
                      <a:noFill/>
                    </a:lnL>
                    <a:lnR w="0" cap="flat" cmpd="sng" algn="ctr">
                      <a:noFill/>
                    </a:lnR>
                    <a:lnT w="0" cap="flat" cmpd="sng" algn="ctr">
                      <a:noFill/>
                    </a:lnT>
                    <a:lnB w="19050" cap="flat" cmpd="sng" algn="ctr">
                      <a:solidFill>
                        <a:srgbClr val="1A1A1A"/>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777240">
                <a:tc>
                  <a:txBody>
                    <a:bodyPr/>
                    <a:lstStyle/>
                    <a:p>
                      <a:pPr marL="0" indent="0" algn="l">
                        <a:buNone/>
                      </a:pPr>
                      <a:r>
                        <a:rPr lang="en-US" sz="2000" b="1" dirty="0">
                          <a:solidFill>
                            <a:srgbClr val="1A1A1A"/>
                          </a:solidFill>
                        </a:rPr>
                        <a:t>身体的苦痛</a:t>
                      </a:r>
                      <a:endParaRPr lang="en-US" sz="20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000" dirty="0">
                          <a:solidFill>
                            <a:srgbClr val="1A1A1A"/>
                          </a:solidFill>
                        </a:rPr>
                        <a:t>疼痛、呼吸困難、倦怠感などの身体症状</a:t>
                      </a:r>
                      <a:endParaRPr lang="en-US" sz="2000" dirty="0"/>
                    </a:p>
                  </a:txBody>
                  <a:tcPr anchor="ctr">
                    <a:lnL w="0" cap="flat" cmpd="sng" algn="ctr">
                      <a:noFill/>
                    </a:lnL>
                    <a:lnR w="0" cap="flat" cmpd="sng" algn="ctr">
                      <a:noFill/>
                    </a:lnR>
                    <a:lnT w="19050" cap="flat" cmpd="sng" algn="ctr">
                      <a:solidFill>
                        <a:srgbClr val="1A1A1A"/>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777240">
                <a:tc>
                  <a:txBody>
                    <a:bodyPr/>
                    <a:lstStyle/>
                    <a:p>
                      <a:pPr marL="0" indent="0" algn="l">
                        <a:buNone/>
                      </a:pPr>
                      <a:r>
                        <a:rPr lang="en-US" sz="2000" b="1" dirty="0">
                          <a:solidFill>
                            <a:srgbClr val="1A1A1A"/>
                          </a:solidFill>
                        </a:rPr>
                        <a:t>精神的苦痛</a:t>
                      </a:r>
                      <a:endParaRPr lang="en-US" sz="20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000" dirty="0">
                          <a:solidFill>
                            <a:srgbClr val="1A1A1A"/>
                          </a:solidFill>
                        </a:rPr>
                        <a:t>不安、抑うつ、いらだち、孤独感</a:t>
                      </a:r>
                      <a:endParaRPr lang="en-US" sz="20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777240">
                <a:tc>
                  <a:txBody>
                    <a:bodyPr/>
                    <a:lstStyle/>
                    <a:p>
                      <a:pPr marL="0" indent="0" algn="l">
                        <a:buNone/>
                      </a:pPr>
                      <a:r>
                        <a:rPr lang="en-US" sz="2000" b="1" dirty="0">
                          <a:solidFill>
                            <a:srgbClr val="1A1A1A"/>
                          </a:solidFill>
                        </a:rPr>
                        <a:t>社会的苦痛</a:t>
                      </a:r>
                      <a:endParaRPr lang="en-US" sz="20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000" dirty="0">
                          <a:solidFill>
                            <a:srgbClr val="1A1A1A"/>
                          </a:solidFill>
                        </a:rPr>
                        <a:t>経済的問題、家庭内の役割の変化、仕事上の懸念</a:t>
                      </a:r>
                      <a:endParaRPr lang="en-US" sz="20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777240">
                <a:tc>
                  <a:txBody>
                    <a:bodyPr/>
                    <a:lstStyle/>
                    <a:p>
                      <a:pPr marL="0" indent="0" algn="l">
                        <a:buNone/>
                      </a:pPr>
                      <a:r>
                        <a:rPr lang="en-US" sz="2000" b="1" dirty="0">
                          <a:solidFill>
                            <a:srgbClr val="1A1A1A"/>
                          </a:solidFill>
                        </a:rPr>
                        <a:t>スピリチュアルペイン</a:t>
                      </a:r>
                      <a:endParaRPr lang="en-US" sz="20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tc>
                  <a:txBody>
                    <a:bodyPr/>
                    <a:lstStyle/>
                    <a:p>
                      <a:pPr marL="0" indent="0" algn="l">
                        <a:buNone/>
                      </a:pPr>
                      <a:r>
                        <a:rPr lang="en-US" sz="2000" dirty="0">
                          <a:solidFill>
                            <a:srgbClr val="1A1A1A"/>
                          </a:solidFill>
                        </a:rPr>
                        <a:t>人生の意味への問い、自己の存在価値の喪失感</a:t>
                      </a:r>
                      <a:endParaRPr lang="en-US" sz="2000" dirty="0"/>
                    </a:p>
                  </a:txBody>
                  <a:tcPr anchor="ctr">
                    <a:lnL w="0" cap="flat" cmpd="sng" algn="ctr">
                      <a:noFill/>
                    </a:lnL>
                    <a:lnR w="0" cap="flat" cmpd="sng" algn="ctr">
                      <a:noFill/>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2743200"/>
            <a:ext cx="2286000" cy="1097280"/>
          </a:xfrm>
          <a:prstGeom prst="rect">
            <a:avLst/>
          </a:prstGeom>
          <a:noFill/>
          <a:ln/>
        </p:spPr>
        <p:txBody>
          <a:bodyPr wrap="square" rtlCol="0" anchor="ctr"/>
          <a:lstStyle/>
          <a:p>
            <a:pPr marL="0" indent="0">
              <a:buNone/>
            </a:pPr>
            <a:r>
              <a:rPr lang="en-US" sz="4400" b="1" dirty="0">
                <a:solidFill>
                  <a:srgbClr val="C0392B"/>
                </a:solidFill>
                <a:latin typeface="Yu Gothic" pitchFamily="34" charset="0"/>
                <a:ea typeface="Yu Gothic" pitchFamily="34" charset="-122"/>
                <a:cs typeface="Yu Gothic" pitchFamily="34" charset="-120"/>
              </a:rPr>
              <a:t>03</a:t>
            </a:r>
            <a:endParaRPr lang="en-US" sz="4400" dirty="0"/>
          </a:p>
        </p:txBody>
      </p:sp>
      <p:sp>
        <p:nvSpPr>
          <p:cNvPr id="3" name="Text 1"/>
          <p:cNvSpPr/>
          <p:nvPr/>
        </p:nvSpPr>
        <p:spPr>
          <a:xfrm>
            <a:off x="822960" y="3703320"/>
            <a:ext cx="10058400" cy="1097280"/>
          </a:xfrm>
          <a:prstGeom prst="rect">
            <a:avLst/>
          </a:prstGeom>
          <a:noFill/>
          <a:ln/>
        </p:spPr>
        <p:txBody>
          <a:bodyPr wrap="square" rtlCol="0" anchor="ctr"/>
          <a:lstStyle/>
          <a:p>
            <a:pPr marL="0" indent="0">
              <a:buNone/>
            </a:pPr>
            <a:r>
              <a:rPr lang="en-US" sz="3000" b="1" dirty="0">
                <a:solidFill>
                  <a:srgbClr val="1A1A1A"/>
                </a:solidFill>
                <a:latin typeface="Yu Gothic" pitchFamily="34" charset="0"/>
                <a:ea typeface="Yu Gothic" pitchFamily="34" charset="-122"/>
                <a:cs typeface="Yu Gothic" pitchFamily="34" charset="-120"/>
              </a:rPr>
              <a:t>高齢者・終末期患者へのエンドオブライフケア</a:t>
            </a:r>
            <a:endParaRPr lang="en-US" sz="3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377</Words>
  <Application>Microsoft Office PowerPoint</Application>
  <PresentationFormat>ワイド画面</PresentationFormat>
  <Paragraphs>132</Paragraphs>
  <Slides>21</Slides>
  <Notes>21</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21</vt:i4>
      </vt:variant>
    </vt:vector>
  </HeadingPairs>
  <TitlesOfParts>
    <vt:vector size="24" baseType="lpstr">
      <vt:lpstr>Yu Gothic</vt:lpstr>
      <vt:lpstr>Arial</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2026-09-06T04:09:24Z</dcterms:created>
  <dcterms:modified xsi:type="dcterms:W3CDTF">2026-09-06T04:09:27Z</dcterms:modified>
</cp:coreProperties>
</file>