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48" r:id="rId1"/>
  </p:sldMasterIdLst>
  <p:notesMasterIdLst>
    <p:notesMasterId r:id="rId2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87" d="100"/>
          <a:sy n="87" d="100"/>
        </p:scale>
        <p:origin x="66" y="24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008794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020077" y="3193008"/>
            <a:ext cx="10515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6B6B6B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ライフステージ看護学</a:t>
            </a:r>
            <a:endParaRPr lang="en-US" sz="3200" b="1" dirty="0"/>
          </a:p>
        </p:txBody>
      </p:sp>
      <p:sp>
        <p:nvSpPr>
          <p:cNvPr id="3" name="Text 1"/>
          <p:cNvSpPr/>
          <p:nvPr/>
        </p:nvSpPr>
        <p:spPr>
          <a:xfrm>
            <a:off x="1020077" y="3513048"/>
            <a:ext cx="10515600" cy="1554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4200"/>
              </a:lnSpc>
              <a:buNone/>
            </a:pPr>
            <a:r>
              <a:rPr lang="en-US" sz="3200" b="1" dirty="0">
                <a:solidFill>
                  <a:srgbClr val="1A1A1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第13回　高齢者の認知機能低下と看護</a:t>
            </a:r>
            <a:endParaRPr lang="en-US" sz="32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2743200"/>
            <a:ext cx="22860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4400" b="1" dirty="0">
                <a:solidFill>
                  <a:srgbClr val="C0392B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04</a:t>
            </a:r>
            <a:endParaRPr lang="en-US" sz="4400" dirty="0"/>
          </a:p>
        </p:txBody>
      </p:sp>
      <p:sp>
        <p:nvSpPr>
          <p:cNvPr id="3" name="Text 1"/>
          <p:cNvSpPr/>
          <p:nvPr/>
        </p:nvSpPr>
        <p:spPr>
          <a:xfrm>
            <a:off x="822960" y="3703320"/>
            <a:ext cx="100584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1A1A1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認知症高齢者とのコミュニケーション技術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10972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A1A1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コミュニケーションの基本</a:t>
            </a:r>
            <a:endParaRPr lang="en-US" sz="2800" dirty="0"/>
          </a:p>
        </p:txBody>
      </p:sp>
      <p:sp>
        <p:nvSpPr>
          <p:cNvPr id="3" name="Shape 1"/>
          <p:cNvSpPr/>
          <p:nvPr/>
        </p:nvSpPr>
        <p:spPr>
          <a:xfrm>
            <a:off x="640080" y="1234440"/>
            <a:ext cx="10881360" cy="0"/>
          </a:xfrm>
          <a:prstGeom prst="line">
            <a:avLst/>
          </a:prstGeom>
          <a:noFill/>
          <a:ln w="12700">
            <a:solidFill>
              <a:srgbClr val="E5E5E5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4" name="Text 2"/>
          <p:cNvSpPr/>
          <p:nvPr/>
        </p:nvSpPr>
        <p:spPr>
          <a:xfrm>
            <a:off x="640080" y="1600200"/>
            <a:ext cx="10881360" cy="47548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22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rgbClr val="1A1A1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視野に入り、正面から、表情と言動を一致させて話す（非言語的コミュニケーション）</a:t>
            </a:r>
            <a:endParaRPr lang="en-US" sz="2400" dirty="0"/>
          </a:p>
          <a:p>
            <a:pPr marL="342900" indent="-342900">
              <a:spcAft>
                <a:spcPts val="22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1A1A1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簡単な文章で、一度に1つのメッセージを伝える</a:t>
            </a:r>
            <a:endParaRPr lang="en-US" sz="2400" dirty="0"/>
          </a:p>
          <a:p>
            <a:pPr marL="342900" indent="-342900">
              <a:spcAft>
                <a:spcPts val="22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rgbClr val="C0392B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会話の内容を記憶しているか確認しない（自尊心への配慮）</a:t>
            </a:r>
            <a:endParaRPr lang="en-US" sz="2400" dirty="0"/>
          </a:p>
          <a:p>
            <a:pPr marL="342900" indent="-342900">
              <a:spcAft>
                <a:spcPts val="22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1A1A1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言葉が出てこないときは、メモや連想で補う</a:t>
            </a:r>
            <a:endParaRPr lang="en-US" sz="24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10972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A1A1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国試対策ポイント：認知症高齢者との対話</a:t>
            </a:r>
            <a:endParaRPr lang="en-US" sz="2800" dirty="0"/>
          </a:p>
        </p:txBody>
      </p:sp>
      <p:sp>
        <p:nvSpPr>
          <p:cNvPr id="3" name="Shape 1"/>
          <p:cNvSpPr/>
          <p:nvPr/>
        </p:nvSpPr>
        <p:spPr>
          <a:xfrm>
            <a:off x="640080" y="1234440"/>
            <a:ext cx="10881360" cy="0"/>
          </a:xfrm>
          <a:prstGeom prst="line">
            <a:avLst/>
          </a:prstGeom>
          <a:noFill/>
          <a:ln w="12700">
            <a:solidFill>
              <a:srgbClr val="E5E5E5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5" name="Text 3"/>
          <p:cNvSpPr/>
          <p:nvPr/>
        </p:nvSpPr>
        <p:spPr>
          <a:xfrm>
            <a:off x="640080" y="2103119"/>
            <a:ext cx="10972800" cy="305475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C0392B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「</a:t>
            </a:r>
            <a:r>
              <a:rPr lang="en-US" sz="3600" b="1" dirty="0" err="1">
                <a:solidFill>
                  <a:srgbClr val="C0392B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表情を見せながら話す」が適切</a:t>
            </a:r>
            <a:endParaRPr lang="en-US" sz="3600" b="1" dirty="0">
              <a:solidFill>
                <a:srgbClr val="C0392B"/>
              </a:solidFill>
              <a:latin typeface="Yu Gothic" pitchFamily="34" charset="0"/>
              <a:ea typeface="Yu Gothic" pitchFamily="34" charset="-122"/>
              <a:cs typeface="Yu Gothic" pitchFamily="34" charset="-120"/>
            </a:endParaRPr>
          </a:p>
          <a:p>
            <a:endParaRPr lang="en-US" altLang="ja-JP" sz="3200" dirty="0">
              <a:solidFill>
                <a:srgbClr val="1A1A1A"/>
              </a:solidFill>
              <a:latin typeface="Yu Gothic" pitchFamily="34" charset="0"/>
              <a:ea typeface="Yu Gothic" pitchFamily="34" charset="-122"/>
              <a:cs typeface="Yu Gothic" pitchFamily="34" charset="-120"/>
            </a:endParaRPr>
          </a:p>
          <a:p>
            <a:r>
              <a:rPr lang="en-US" altLang="ja-JP" sz="3200" dirty="0" err="1">
                <a:solidFill>
                  <a:srgbClr val="1A1A1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横から話しかけない／記憶を確認しない／言葉に詰まったら手がかりを与える（待ち続けない</a:t>
            </a:r>
            <a:r>
              <a:rPr lang="en-US" altLang="ja-JP" sz="3200" dirty="0">
                <a:solidFill>
                  <a:srgbClr val="1A1A1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）</a:t>
            </a:r>
            <a:endParaRPr lang="en-US" altLang="ja-JP" sz="3200" dirty="0"/>
          </a:p>
          <a:p>
            <a:pPr marL="0" indent="0">
              <a:buNone/>
            </a:pP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640080" y="3017520"/>
            <a:ext cx="106984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endParaRPr lang="en-US" sz="19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2743200"/>
            <a:ext cx="22860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4400" b="1" dirty="0">
                <a:solidFill>
                  <a:srgbClr val="C0392B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05</a:t>
            </a:r>
            <a:endParaRPr lang="en-US" sz="4400" dirty="0"/>
          </a:p>
        </p:txBody>
      </p:sp>
      <p:sp>
        <p:nvSpPr>
          <p:cNvPr id="3" name="Text 1"/>
          <p:cNvSpPr/>
          <p:nvPr/>
        </p:nvSpPr>
        <p:spPr>
          <a:xfrm>
            <a:off x="822960" y="3703320"/>
            <a:ext cx="100584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1A1A1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パーソン・センタード・ケア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10972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A1A1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パーソン・センタード・ケアとは</a:t>
            </a:r>
            <a:endParaRPr lang="en-US" sz="2800" dirty="0"/>
          </a:p>
        </p:txBody>
      </p:sp>
      <p:sp>
        <p:nvSpPr>
          <p:cNvPr id="3" name="Shape 1"/>
          <p:cNvSpPr/>
          <p:nvPr/>
        </p:nvSpPr>
        <p:spPr>
          <a:xfrm>
            <a:off x="640080" y="1234440"/>
            <a:ext cx="10881360" cy="0"/>
          </a:xfrm>
          <a:prstGeom prst="line">
            <a:avLst/>
          </a:prstGeom>
          <a:noFill/>
          <a:ln w="12700">
            <a:solidFill>
              <a:srgbClr val="E5E5E5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4" name="Text 2"/>
          <p:cNvSpPr/>
          <p:nvPr/>
        </p:nvSpPr>
        <p:spPr>
          <a:xfrm>
            <a:off x="640080" y="1554480"/>
            <a:ext cx="1088136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2800" b="1" dirty="0">
                <a:solidFill>
                  <a:srgbClr val="1A1A1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トム・キットウッドが提唱。認知症の人を「その人らしさ」をもつ一人の人間として尊重するケア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640080" y="2834640"/>
            <a:ext cx="10881360" cy="3657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16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1A1A1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「問題行動」を管理する視点 → 言動の背景にある思いを理解する視点への転換</a:t>
            </a:r>
            <a:endParaRPr lang="en-US" sz="2400" dirty="0"/>
          </a:p>
          <a:p>
            <a:pPr marL="342900" indent="-342900">
              <a:spcAft>
                <a:spcPts val="16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rgbClr val="C0392B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本人の視点に立ってケアを組み立てる</a:t>
            </a:r>
            <a:endParaRPr lang="en-US" sz="24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10972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A1A1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キットウッドが示した5つの心理的ニーズ</a:t>
            </a:r>
            <a:endParaRPr lang="en-US" sz="2800" dirty="0"/>
          </a:p>
        </p:txBody>
      </p:sp>
      <p:sp>
        <p:nvSpPr>
          <p:cNvPr id="3" name="Shape 1"/>
          <p:cNvSpPr/>
          <p:nvPr/>
        </p:nvSpPr>
        <p:spPr>
          <a:xfrm>
            <a:off x="640080" y="1234440"/>
            <a:ext cx="10881360" cy="0"/>
          </a:xfrm>
          <a:prstGeom prst="line">
            <a:avLst/>
          </a:prstGeom>
          <a:noFill/>
          <a:ln w="12700">
            <a:solidFill>
              <a:srgbClr val="E5E5E5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graphicFrame>
        <p:nvGraphicFramePr>
          <p:cNvPr id="16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03272787"/>
              </p:ext>
            </p:extLst>
          </p:nvPr>
        </p:nvGraphicFramePr>
        <p:xfrm>
          <a:off x="640080" y="1600200"/>
          <a:ext cx="10881360" cy="3950208"/>
        </p:xfrm>
        <a:graphic>
          <a:graphicData uri="http://schemas.openxmlformats.org/drawingml/2006/table">
            <a:tbl>
              <a:tblPr/>
              <a:tblGrid>
                <a:gridCol w="2743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1381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58368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000" b="1" dirty="0">
                          <a:solidFill>
                            <a:srgbClr val="1A1A1A"/>
                          </a:solidFill>
                        </a:rPr>
                        <a:t>ニーズ</a:t>
                      </a:r>
                      <a:endParaRPr lang="en-US" sz="2000" dirty="0"/>
                    </a:p>
                  </a:txBody>
                  <a:tcPr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19050" cap="flat" cmpd="sng" algn="ctr">
                      <a:solidFill>
                        <a:srgbClr val="1A1A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000" b="1" dirty="0">
                          <a:solidFill>
                            <a:srgbClr val="1A1A1A"/>
                          </a:solidFill>
                        </a:rPr>
                        <a:t>内容</a:t>
                      </a:r>
                      <a:endParaRPr lang="en-US" sz="2000" dirty="0"/>
                    </a:p>
                  </a:txBody>
                  <a:tcPr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19050" cap="flat" cmpd="sng" algn="ctr">
                      <a:solidFill>
                        <a:srgbClr val="1A1A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58368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000" b="1" dirty="0">
                          <a:solidFill>
                            <a:srgbClr val="1A1A1A"/>
                          </a:solidFill>
                        </a:rPr>
                        <a:t>くつろぎ</a:t>
                      </a:r>
                      <a:endParaRPr lang="en-US" sz="2000" dirty="0"/>
                    </a:p>
                  </a:txBody>
                  <a:tcPr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19050" cap="flat" cmpd="sng" algn="ctr">
                      <a:solidFill>
                        <a:srgbClr val="1A1A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000" dirty="0">
                          <a:solidFill>
                            <a:srgbClr val="1A1A1A"/>
                          </a:solidFill>
                        </a:rPr>
                        <a:t>身体的・精神的な安心感を得られること</a:t>
                      </a:r>
                      <a:endParaRPr lang="en-US" sz="2000" dirty="0"/>
                    </a:p>
                  </a:txBody>
                  <a:tcPr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19050" cap="flat" cmpd="sng" algn="ctr">
                      <a:solidFill>
                        <a:srgbClr val="1A1A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58368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000" b="1" dirty="0">
                          <a:solidFill>
                            <a:srgbClr val="1A1A1A"/>
                          </a:solidFill>
                        </a:rPr>
                        <a:t>アイデンティティ</a:t>
                      </a:r>
                      <a:endParaRPr lang="en-US" sz="2000" dirty="0"/>
                    </a:p>
                  </a:txBody>
                  <a:tcPr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000" dirty="0">
                          <a:solidFill>
                            <a:srgbClr val="1A1A1A"/>
                          </a:solidFill>
                        </a:rPr>
                        <a:t>自分が自分であるという一貫した感覚を保てること</a:t>
                      </a:r>
                      <a:endParaRPr lang="en-US" sz="2000" dirty="0"/>
                    </a:p>
                  </a:txBody>
                  <a:tcPr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58368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000" b="1" dirty="0">
                          <a:solidFill>
                            <a:srgbClr val="1A1A1A"/>
                          </a:solidFill>
                        </a:rPr>
                        <a:t>愛着・結びつき</a:t>
                      </a:r>
                      <a:endParaRPr lang="en-US" sz="2000" dirty="0"/>
                    </a:p>
                  </a:txBody>
                  <a:tcPr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000" dirty="0">
                          <a:solidFill>
                            <a:srgbClr val="1A1A1A"/>
                          </a:solidFill>
                        </a:rPr>
                        <a:t>人や物との情緒的なつながりを感じられること</a:t>
                      </a:r>
                      <a:endParaRPr lang="en-US" sz="2000" dirty="0"/>
                    </a:p>
                  </a:txBody>
                  <a:tcPr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58368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000" b="1" dirty="0">
                          <a:solidFill>
                            <a:srgbClr val="1A1A1A"/>
                          </a:solidFill>
                        </a:rPr>
                        <a:t>たずさわること</a:t>
                      </a:r>
                      <a:endParaRPr lang="en-US" sz="2000" dirty="0"/>
                    </a:p>
                  </a:txBody>
                  <a:tcPr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000" dirty="0">
                          <a:solidFill>
                            <a:srgbClr val="1A1A1A"/>
                          </a:solidFill>
                        </a:rPr>
                        <a:t>自分の力を発揮し、何かに関わっている実感をもてること</a:t>
                      </a:r>
                      <a:endParaRPr lang="en-US" sz="2000" dirty="0"/>
                    </a:p>
                  </a:txBody>
                  <a:tcPr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58368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000" b="1" dirty="0">
                          <a:solidFill>
                            <a:srgbClr val="1A1A1A"/>
                          </a:solidFill>
                        </a:rPr>
                        <a:t>共にあること</a:t>
                      </a:r>
                      <a:endParaRPr lang="en-US" sz="2000" dirty="0"/>
                    </a:p>
                  </a:txBody>
                  <a:tcPr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000" dirty="0">
                          <a:solidFill>
                            <a:srgbClr val="1A1A1A"/>
                          </a:solidFill>
                        </a:rPr>
                        <a:t>他者と一緒にいる、社会の一員だと感じられること</a:t>
                      </a:r>
                      <a:endParaRPr lang="en-US" sz="2000" dirty="0"/>
                    </a:p>
                  </a:txBody>
                  <a:tcPr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2743200"/>
            <a:ext cx="22860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4400" b="1" dirty="0">
                <a:solidFill>
                  <a:srgbClr val="C0392B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06</a:t>
            </a:r>
            <a:endParaRPr lang="en-US" sz="4400" dirty="0"/>
          </a:p>
        </p:txBody>
      </p:sp>
      <p:sp>
        <p:nvSpPr>
          <p:cNvPr id="3" name="Text 1"/>
          <p:cNvSpPr/>
          <p:nvPr/>
        </p:nvSpPr>
        <p:spPr>
          <a:xfrm>
            <a:off x="822960" y="3703320"/>
            <a:ext cx="100584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1A1A1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意思決定支援と権利擁護</a:t>
            </a:r>
            <a:endParaRPr lang="en-US" sz="32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10972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A1A1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成年後見制度</a:t>
            </a:r>
            <a:endParaRPr lang="en-US" sz="2800" dirty="0"/>
          </a:p>
        </p:txBody>
      </p:sp>
      <p:sp>
        <p:nvSpPr>
          <p:cNvPr id="3" name="Shape 1"/>
          <p:cNvSpPr/>
          <p:nvPr/>
        </p:nvSpPr>
        <p:spPr>
          <a:xfrm>
            <a:off x="640080" y="1234440"/>
            <a:ext cx="10881360" cy="0"/>
          </a:xfrm>
          <a:prstGeom prst="line">
            <a:avLst/>
          </a:prstGeom>
          <a:noFill/>
          <a:ln w="12700">
            <a:solidFill>
              <a:srgbClr val="E5E5E5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graphicFrame>
        <p:nvGraphicFramePr>
          <p:cNvPr id="18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33253635"/>
              </p:ext>
            </p:extLst>
          </p:nvPr>
        </p:nvGraphicFramePr>
        <p:xfrm>
          <a:off x="640080" y="1600200"/>
          <a:ext cx="10881360" cy="3017520"/>
        </p:xfrm>
        <a:graphic>
          <a:graphicData uri="http://schemas.openxmlformats.org/drawingml/2006/table">
            <a:tbl>
              <a:tblPr/>
              <a:tblGrid>
                <a:gridCol w="21945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686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00584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000" b="1" dirty="0">
                          <a:solidFill>
                            <a:srgbClr val="1A1A1A"/>
                          </a:solidFill>
                        </a:rPr>
                        <a:t>区分</a:t>
                      </a:r>
                      <a:endParaRPr lang="en-US" sz="2000" dirty="0"/>
                    </a:p>
                  </a:txBody>
                  <a:tcPr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19050" cap="flat" cmpd="sng" algn="ctr">
                      <a:solidFill>
                        <a:srgbClr val="1A1A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000" b="1" dirty="0">
                          <a:solidFill>
                            <a:srgbClr val="1A1A1A"/>
                          </a:solidFill>
                        </a:rPr>
                        <a:t>内容</a:t>
                      </a:r>
                      <a:endParaRPr lang="en-US" sz="2000" dirty="0"/>
                    </a:p>
                  </a:txBody>
                  <a:tcPr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19050" cap="flat" cmpd="sng" algn="ctr">
                      <a:solidFill>
                        <a:srgbClr val="1A1A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0584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400" b="1" dirty="0">
                          <a:solidFill>
                            <a:srgbClr val="1A1A1A"/>
                          </a:solidFill>
                        </a:rPr>
                        <a:t>法定後見</a:t>
                      </a:r>
                      <a:endParaRPr lang="en-US" sz="2400" dirty="0"/>
                    </a:p>
                  </a:txBody>
                  <a:tcPr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19050" cap="flat" cmpd="sng" algn="ctr">
                      <a:solidFill>
                        <a:srgbClr val="1A1A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400" dirty="0">
                          <a:solidFill>
                            <a:srgbClr val="1A1A1A"/>
                          </a:solidFill>
                        </a:rPr>
                        <a:t>判断能力が低下した人について、親族等が家庭裁判所に申し立て、家庭裁判所が後見人を選任する</a:t>
                      </a:r>
                      <a:endParaRPr lang="en-US" sz="2400" dirty="0"/>
                    </a:p>
                  </a:txBody>
                  <a:tcPr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19050" cap="flat" cmpd="sng" algn="ctr">
                      <a:solidFill>
                        <a:srgbClr val="1A1A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0584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400" b="1" dirty="0">
                          <a:solidFill>
                            <a:srgbClr val="1A1A1A"/>
                          </a:solidFill>
                        </a:rPr>
                        <a:t>任意後見</a:t>
                      </a:r>
                      <a:endParaRPr lang="en-US" sz="2400" dirty="0"/>
                    </a:p>
                  </a:txBody>
                  <a:tcPr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400" dirty="0">
                          <a:solidFill>
                            <a:srgbClr val="1A1A1A"/>
                          </a:solidFill>
                        </a:rPr>
                        <a:t>判断能力が低下する前に、本人があらかじめ後見人となる人を指定しておく</a:t>
                      </a:r>
                      <a:endParaRPr lang="en-US" sz="2400" dirty="0"/>
                    </a:p>
                  </a:txBody>
                  <a:tcPr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640080" y="5760720"/>
            <a:ext cx="108813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C0392B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成年後見人は財産管理・契約などの法律行為を代理・支援する</a:t>
            </a:r>
            <a:endParaRPr lang="en-US" sz="24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10972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A1A1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意思決定支援の基本姿勢</a:t>
            </a:r>
            <a:endParaRPr lang="en-US" sz="2800" dirty="0"/>
          </a:p>
        </p:txBody>
      </p:sp>
      <p:sp>
        <p:nvSpPr>
          <p:cNvPr id="3" name="Shape 1"/>
          <p:cNvSpPr/>
          <p:nvPr/>
        </p:nvSpPr>
        <p:spPr>
          <a:xfrm>
            <a:off x="640080" y="1234440"/>
            <a:ext cx="10881360" cy="0"/>
          </a:xfrm>
          <a:prstGeom prst="line">
            <a:avLst/>
          </a:prstGeom>
          <a:noFill/>
          <a:ln w="12700">
            <a:solidFill>
              <a:srgbClr val="E5E5E5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4" name="Text 2"/>
          <p:cNvSpPr/>
          <p:nvPr/>
        </p:nvSpPr>
        <p:spPr>
          <a:xfrm>
            <a:off x="640080" y="2103120"/>
            <a:ext cx="106984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2800" b="1" dirty="0">
                <a:solidFill>
                  <a:srgbClr val="1A1A1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本人の意思を最大限尊重し、できる限り本人が自ら決定できるよう支援する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640080" y="3383280"/>
            <a:ext cx="1069848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6B6B6B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日常生活自立支援事業：</a:t>
            </a:r>
            <a:r>
              <a:rPr lang="en-US" sz="2400" dirty="0">
                <a:solidFill>
                  <a:srgbClr val="6B6B6B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判断能力が不十分な人の福祉サービス利用援助（成年後見制度とは別の制度）</a:t>
            </a:r>
            <a:endParaRPr lang="en-US" sz="24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2743200"/>
            <a:ext cx="22860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4400" b="1" dirty="0">
                <a:solidFill>
                  <a:srgbClr val="C0392B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07</a:t>
            </a:r>
            <a:endParaRPr lang="en-US" sz="4400" dirty="0"/>
          </a:p>
        </p:txBody>
      </p:sp>
      <p:sp>
        <p:nvSpPr>
          <p:cNvPr id="3" name="Text 1"/>
          <p:cNvSpPr/>
          <p:nvPr/>
        </p:nvSpPr>
        <p:spPr>
          <a:xfrm>
            <a:off x="822960" y="3703320"/>
            <a:ext cx="100584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1A1A1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家族介護者への支援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10972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A1A1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本時の到達目標</a:t>
            </a:r>
            <a:endParaRPr lang="en-US" sz="2800" dirty="0"/>
          </a:p>
        </p:txBody>
      </p:sp>
      <p:sp>
        <p:nvSpPr>
          <p:cNvPr id="3" name="Shape 1"/>
          <p:cNvSpPr/>
          <p:nvPr/>
        </p:nvSpPr>
        <p:spPr>
          <a:xfrm>
            <a:off x="640080" y="1234440"/>
            <a:ext cx="10881360" cy="0"/>
          </a:xfrm>
          <a:prstGeom prst="line">
            <a:avLst/>
          </a:prstGeom>
          <a:noFill/>
          <a:ln w="12700">
            <a:solidFill>
              <a:srgbClr val="E5E5E5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4" name="Text 2"/>
          <p:cNvSpPr/>
          <p:nvPr/>
        </p:nvSpPr>
        <p:spPr>
          <a:xfrm>
            <a:off x="640080" y="1600200"/>
            <a:ext cx="10881360" cy="47548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457200" indent="-457200">
              <a:spcAft>
                <a:spcPts val="2200"/>
              </a:spcAft>
              <a:buSzPct val="100000"/>
              <a:buFont typeface="+mj-ea"/>
              <a:buAutoNum type="circleNumDbPlain"/>
            </a:pPr>
            <a:r>
              <a:rPr lang="en-US" sz="2400" dirty="0">
                <a:solidFill>
                  <a:srgbClr val="1A1A1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加齢による認知機能の変化と、認知症の病態の違いを説明できる</a:t>
            </a:r>
            <a:endParaRPr lang="en-US" sz="2400" dirty="0"/>
          </a:p>
          <a:p>
            <a:pPr marL="457200" indent="-457200">
              <a:spcAft>
                <a:spcPts val="2200"/>
              </a:spcAft>
              <a:buSzPct val="100000"/>
              <a:buFont typeface="+mj-ea"/>
              <a:buAutoNum type="circleNumDbPlain"/>
            </a:pPr>
            <a:r>
              <a:rPr lang="en-US" sz="2400" dirty="0">
                <a:solidFill>
                  <a:srgbClr val="1A1A1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認知症高齢者との基本的なコミュニケーション技術を理解する</a:t>
            </a:r>
            <a:endParaRPr lang="en-US" sz="2400" dirty="0"/>
          </a:p>
          <a:p>
            <a:pPr marL="457200" indent="-457200">
              <a:spcAft>
                <a:spcPts val="2200"/>
              </a:spcAft>
              <a:buSzPct val="100000"/>
              <a:buFont typeface="+mj-ea"/>
              <a:buAutoNum type="circleNumDbPlain"/>
            </a:pPr>
            <a:r>
              <a:rPr lang="en-US" sz="2400" dirty="0">
                <a:solidFill>
                  <a:srgbClr val="1A1A1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パーソン・センタード・ケアと意思決定支援・権利擁護の視点を理解する</a:t>
            </a:r>
            <a:endParaRPr lang="en-US" sz="2400" dirty="0"/>
          </a:p>
          <a:p>
            <a:pPr marL="457200" indent="-457200">
              <a:spcAft>
                <a:spcPts val="2200"/>
              </a:spcAft>
              <a:buSzPct val="100000"/>
              <a:buFont typeface="+mj-ea"/>
              <a:buAutoNum type="circleNumDbPlain"/>
            </a:pPr>
            <a:r>
              <a:rPr lang="en-US" sz="2400" dirty="0">
                <a:solidFill>
                  <a:srgbClr val="1A1A1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家族介護者が経験する心理的プロセスと必要な支援を理解する</a:t>
            </a:r>
            <a:endParaRPr lang="en-US" sz="24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10972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A1A1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家族介護者の心理的プロセス</a:t>
            </a:r>
            <a:endParaRPr lang="en-US" sz="2800" dirty="0"/>
          </a:p>
        </p:txBody>
      </p:sp>
      <p:sp>
        <p:nvSpPr>
          <p:cNvPr id="3" name="Shape 1"/>
          <p:cNvSpPr/>
          <p:nvPr/>
        </p:nvSpPr>
        <p:spPr>
          <a:xfrm>
            <a:off x="640080" y="1234440"/>
            <a:ext cx="10881360" cy="0"/>
          </a:xfrm>
          <a:prstGeom prst="line">
            <a:avLst/>
          </a:prstGeom>
          <a:noFill/>
          <a:ln w="12700">
            <a:solidFill>
              <a:srgbClr val="E5E5E5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4" name="Text 2"/>
          <p:cNvSpPr/>
          <p:nvPr/>
        </p:nvSpPr>
        <p:spPr>
          <a:xfrm>
            <a:off x="640080" y="1554480"/>
            <a:ext cx="1088136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2800" b="1" dirty="0">
                <a:solidFill>
                  <a:srgbClr val="1A1A1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戸惑い・否認 → 混乱・怒り・拒絶 → あきらめ・割り切り → 受容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640080" y="3553566"/>
            <a:ext cx="10881360" cy="3657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16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rgbClr val="C0392B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一直線には進まず、個人差も大きい</a:t>
            </a:r>
            <a:endParaRPr lang="en-US" sz="2800" dirty="0"/>
          </a:p>
          <a:p>
            <a:pPr marL="342900" indent="-342900">
              <a:spcAft>
                <a:spcPts val="16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1A1A1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介護負担（身体的・心理的・経済的）を多面的に把握する</a:t>
            </a:r>
            <a:endParaRPr lang="en-US" sz="28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10972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A1A1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家族介護者への支援策</a:t>
            </a:r>
            <a:endParaRPr lang="en-US" sz="2800" dirty="0"/>
          </a:p>
        </p:txBody>
      </p:sp>
      <p:sp>
        <p:nvSpPr>
          <p:cNvPr id="3" name="Shape 1"/>
          <p:cNvSpPr/>
          <p:nvPr/>
        </p:nvSpPr>
        <p:spPr>
          <a:xfrm>
            <a:off x="640080" y="1234440"/>
            <a:ext cx="10881360" cy="0"/>
          </a:xfrm>
          <a:prstGeom prst="line">
            <a:avLst/>
          </a:prstGeom>
          <a:noFill/>
          <a:ln w="12700">
            <a:solidFill>
              <a:srgbClr val="E5E5E5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4" name="Text 2"/>
          <p:cNvSpPr/>
          <p:nvPr/>
        </p:nvSpPr>
        <p:spPr>
          <a:xfrm>
            <a:off x="640080" y="1600200"/>
            <a:ext cx="10881360" cy="47548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>
              <a:lnSpc>
                <a:spcPct val="150000"/>
              </a:lnSpc>
              <a:spcAft>
                <a:spcPts val="2200"/>
              </a:spcAft>
              <a:buSzPct val="100000"/>
            </a:pPr>
            <a:r>
              <a:rPr lang="en-US" sz="2800" b="1" dirty="0">
                <a:solidFill>
                  <a:srgbClr val="1A1A1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レスパイトケア：デイサービス・ショートステイ等で一時的に介護から離れる機会を確保</a:t>
            </a:r>
            <a:endParaRPr lang="en-US" sz="2800" dirty="0"/>
          </a:p>
          <a:p>
            <a:pPr marL="342900" indent="-342900">
              <a:lnSpc>
                <a:spcPct val="150000"/>
              </a:lnSpc>
              <a:spcAft>
                <a:spcPts val="22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1A1A1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ピアサポート：家族会、認知症カフェ等で経験を共有できる場を紹介</a:t>
            </a:r>
            <a:endParaRPr lang="en-US" sz="2800" dirty="0"/>
          </a:p>
          <a:p>
            <a:pPr marL="342900" indent="-342900">
              <a:lnSpc>
                <a:spcPct val="150000"/>
              </a:lnSpc>
              <a:spcAft>
                <a:spcPts val="22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1A1A1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地域包括支援センター等との連携で孤立を防ぐ</a:t>
            </a:r>
            <a:endParaRPr lang="en-US" sz="28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10972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A1A1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本時のまとめ</a:t>
            </a:r>
            <a:endParaRPr lang="en-US" sz="2800" dirty="0"/>
          </a:p>
        </p:txBody>
      </p:sp>
      <p:sp>
        <p:nvSpPr>
          <p:cNvPr id="3" name="Shape 1"/>
          <p:cNvSpPr/>
          <p:nvPr/>
        </p:nvSpPr>
        <p:spPr>
          <a:xfrm>
            <a:off x="640080" y="1234440"/>
            <a:ext cx="10881360" cy="0"/>
          </a:xfrm>
          <a:prstGeom prst="line">
            <a:avLst/>
          </a:prstGeom>
          <a:noFill/>
          <a:ln w="12700">
            <a:solidFill>
              <a:srgbClr val="E5E5E5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4" name="Text 2"/>
          <p:cNvSpPr/>
          <p:nvPr/>
        </p:nvSpPr>
        <p:spPr>
          <a:xfrm>
            <a:off x="640080" y="1600200"/>
            <a:ext cx="10881360" cy="47548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22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rgbClr val="1A1A1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加齢によるもの忘れと認知症は、日常生活への影響・進行性で区別する</a:t>
            </a:r>
            <a:endParaRPr lang="en-US" sz="2400" dirty="0"/>
          </a:p>
          <a:p>
            <a:pPr marL="342900" indent="-342900">
              <a:spcAft>
                <a:spcPts val="22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rgbClr val="1A1A1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中核症状は改善が難しいが、BPSDはケアで軽減できる</a:t>
            </a:r>
            <a:endParaRPr lang="en-US" sz="2400" dirty="0"/>
          </a:p>
          <a:p>
            <a:pPr marL="342900" indent="-342900">
              <a:spcAft>
                <a:spcPts val="22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1A1A1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認知症高齢者との対話は非言語的コミュニケーションと自尊心への配慮が基本</a:t>
            </a:r>
            <a:endParaRPr lang="en-US" sz="2400" dirty="0"/>
          </a:p>
          <a:p>
            <a:pPr marL="342900" indent="-342900">
              <a:spcAft>
                <a:spcPts val="22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C0392B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パーソン・センタード・ケア：言動の背景にある思いを理解する</a:t>
            </a:r>
            <a:endParaRPr lang="en-US" sz="2400" dirty="0"/>
          </a:p>
          <a:p>
            <a:pPr marL="342900" indent="-342900">
              <a:spcAft>
                <a:spcPts val="22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1A1A1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成年後見制度は法定後見と任意後見の2種類</a:t>
            </a:r>
            <a:endParaRPr lang="en-US" sz="24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10972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A1A1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事例演習：アルツハイマー型認知症高齢者と夫への支援</a:t>
            </a:r>
            <a:endParaRPr lang="en-US" sz="2800" dirty="0"/>
          </a:p>
        </p:txBody>
      </p:sp>
      <p:sp>
        <p:nvSpPr>
          <p:cNvPr id="3" name="Shape 1"/>
          <p:cNvSpPr/>
          <p:nvPr/>
        </p:nvSpPr>
        <p:spPr>
          <a:xfrm>
            <a:off x="640080" y="1234440"/>
            <a:ext cx="10881360" cy="0"/>
          </a:xfrm>
          <a:prstGeom prst="line">
            <a:avLst/>
          </a:prstGeom>
          <a:noFill/>
          <a:ln w="12700">
            <a:solidFill>
              <a:srgbClr val="E5E5E5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4" name="Text 2"/>
          <p:cNvSpPr/>
          <p:nvPr/>
        </p:nvSpPr>
        <p:spPr>
          <a:xfrm>
            <a:off x="640080" y="1554480"/>
            <a:ext cx="1088136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2800" b="1" dirty="0">
                <a:solidFill>
                  <a:srgbClr val="1A1A1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Aさん（80歳、女性）アルツハイマー型認知症、夫と2人暮らし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640080" y="2468880"/>
            <a:ext cx="10881360" cy="3657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16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1A1A1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同じ話を繰り返す、財布の場所を忘れ「盗られた」と娘を疑う</a:t>
            </a:r>
            <a:endParaRPr lang="en-US" sz="2800" dirty="0"/>
          </a:p>
          <a:p>
            <a:pPr marL="342900" indent="-342900">
              <a:spcAft>
                <a:spcPts val="16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1A1A1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「今日は何月何日」と尋ねることがある</a:t>
            </a:r>
            <a:endParaRPr lang="en-US" sz="2800" dirty="0"/>
          </a:p>
          <a:p>
            <a:pPr marL="342900" indent="-342900">
              <a:spcAft>
                <a:spcPts val="16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1A1A1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夫「強く言い返してしまう自分に嫌気がさす」と発言</a:t>
            </a:r>
            <a:endParaRPr lang="en-US" sz="2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10972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A1A1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本時の流れ</a:t>
            </a:r>
            <a:endParaRPr lang="en-US" sz="2800" dirty="0"/>
          </a:p>
        </p:txBody>
      </p:sp>
      <p:sp>
        <p:nvSpPr>
          <p:cNvPr id="3" name="Shape 1"/>
          <p:cNvSpPr/>
          <p:nvPr/>
        </p:nvSpPr>
        <p:spPr>
          <a:xfrm>
            <a:off x="640080" y="1234440"/>
            <a:ext cx="10881360" cy="0"/>
          </a:xfrm>
          <a:prstGeom prst="line">
            <a:avLst/>
          </a:prstGeom>
          <a:noFill/>
          <a:ln w="12700">
            <a:solidFill>
              <a:srgbClr val="E5E5E5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4" name="Text 2"/>
          <p:cNvSpPr/>
          <p:nvPr/>
        </p:nvSpPr>
        <p:spPr>
          <a:xfrm>
            <a:off x="822960" y="1645920"/>
            <a:ext cx="9601200" cy="47548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spcAft>
                <a:spcPts val="1400"/>
              </a:spcAft>
              <a:buNone/>
            </a:pPr>
            <a:r>
              <a:rPr lang="en-US" sz="2400" dirty="0">
                <a:solidFill>
                  <a:srgbClr val="1A1A1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01　加齢による認知機能の変化と認知症</a:t>
            </a:r>
            <a:endParaRPr lang="en-US" sz="2400" dirty="0"/>
          </a:p>
          <a:p>
            <a:pPr marL="0" indent="0">
              <a:spcAft>
                <a:spcPts val="1400"/>
              </a:spcAft>
              <a:buNone/>
            </a:pPr>
            <a:r>
              <a:rPr lang="en-US" sz="2400" dirty="0">
                <a:solidFill>
                  <a:srgbClr val="1A1A1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02　認知症の病態：中核症状とBPSD</a:t>
            </a:r>
            <a:endParaRPr lang="en-US" sz="2400" dirty="0"/>
          </a:p>
          <a:p>
            <a:pPr marL="0" indent="0">
              <a:spcAft>
                <a:spcPts val="1400"/>
              </a:spcAft>
              <a:buNone/>
            </a:pPr>
            <a:r>
              <a:rPr lang="en-US" sz="2400" dirty="0">
                <a:solidFill>
                  <a:srgbClr val="1A1A1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03　認知症の主な病型</a:t>
            </a:r>
            <a:endParaRPr lang="en-US" sz="2400" dirty="0"/>
          </a:p>
          <a:p>
            <a:pPr marL="0" indent="0">
              <a:spcAft>
                <a:spcPts val="1400"/>
              </a:spcAft>
              <a:buNone/>
            </a:pPr>
            <a:r>
              <a:rPr lang="en-US" sz="2400" dirty="0">
                <a:solidFill>
                  <a:srgbClr val="1A1A1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04　認知症高齢者とのコミュニケーション技術</a:t>
            </a:r>
            <a:endParaRPr lang="en-US" sz="2400" dirty="0"/>
          </a:p>
          <a:p>
            <a:pPr marL="0" indent="0">
              <a:spcAft>
                <a:spcPts val="1400"/>
              </a:spcAft>
              <a:buNone/>
            </a:pPr>
            <a:r>
              <a:rPr lang="en-US" sz="2400" dirty="0">
                <a:solidFill>
                  <a:srgbClr val="1A1A1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05　パーソン・センタード・ケア</a:t>
            </a:r>
            <a:endParaRPr lang="en-US" sz="2400" dirty="0"/>
          </a:p>
          <a:p>
            <a:pPr marL="0" indent="0">
              <a:spcAft>
                <a:spcPts val="1400"/>
              </a:spcAft>
              <a:buNone/>
            </a:pPr>
            <a:r>
              <a:rPr lang="en-US" sz="2400" dirty="0">
                <a:solidFill>
                  <a:srgbClr val="1A1A1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06　意思決定支援と権利擁護</a:t>
            </a:r>
            <a:endParaRPr lang="en-US" sz="2400" dirty="0"/>
          </a:p>
          <a:p>
            <a:pPr marL="0" indent="0">
              <a:spcAft>
                <a:spcPts val="1400"/>
              </a:spcAft>
              <a:buNone/>
            </a:pPr>
            <a:r>
              <a:rPr lang="en-US" sz="2400" dirty="0">
                <a:solidFill>
                  <a:srgbClr val="1A1A1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07　家族介護者への支援</a:t>
            </a:r>
            <a:endParaRPr lang="en-US" sz="24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2743200"/>
            <a:ext cx="22860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4400" b="1" dirty="0">
                <a:solidFill>
                  <a:srgbClr val="C0392B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01</a:t>
            </a:r>
            <a:endParaRPr lang="en-US" sz="4400" dirty="0"/>
          </a:p>
        </p:txBody>
      </p:sp>
      <p:sp>
        <p:nvSpPr>
          <p:cNvPr id="3" name="Text 1"/>
          <p:cNvSpPr/>
          <p:nvPr/>
        </p:nvSpPr>
        <p:spPr>
          <a:xfrm>
            <a:off x="822960" y="3703320"/>
            <a:ext cx="100584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1A1A1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加齢による認知機能の変化と認知症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10972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A1A1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加齢によるもの忘れ と 認知症</a:t>
            </a:r>
            <a:endParaRPr lang="en-US" sz="2800" dirty="0"/>
          </a:p>
        </p:txBody>
      </p:sp>
      <p:sp>
        <p:nvSpPr>
          <p:cNvPr id="3" name="Shape 1"/>
          <p:cNvSpPr/>
          <p:nvPr/>
        </p:nvSpPr>
        <p:spPr>
          <a:xfrm>
            <a:off x="640080" y="1234440"/>
            <a:ext cx="10881360" cy="0"/>
          </a:xfrm>
          <a:prstGeom prst="line">
            <a:avLst/>
          </a:prstGeom>
          <a:noFill/>
          <a:ln w="12700">
            <a:solidFill>
              <a:srgbClr val="E5E5E5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graphicFrame>
        <p:nvGraphicFramePr>
          <p:cNvPr id="6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89197496"/>
              </p:ext>
            </p:extLst>
          </p:nvPr>
        </p:nvGraphicFramePr>
        <p:xfrm>
          <a:off x="640080" y="1600200"/>
          <a:ext cx="10881360" cy="3474720"/>
        </p:xfrm>
        <a:graphic>
          <a:graphicData uri="http://schemas.openxmlformats.org/drawingml/2006/table">
            <a:tbl>
              <a:tblPr/>
              <a:tblGrid>
                <a:gridCol w="20116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4348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4348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86868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endParaRPr lang="en-US" sz="2400" dirty="0"/>
                    </a:p>
                  </a:txBody>
                  <a:tcPr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19050" cap="flat" cmpd="sng" algn="ctr">
                      <a:solidFill>
                        <a:srgbClr val="1A1A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400" b="1" dirty="0">
                          <a:solidFill>
                            <a:srgbClr val="1A1A1A"/>
                          </a:solidFill>
                        </a:rPr>
                        <a:t>加齢によるもの忘れ</a:t>
                      </a:r>
                      <a:endParaRPr lang="en-US" sz="2400" dirty="0"/>
                    </a:p>
                  </a:txBody>
                  <a:tcPr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19050" cap="flat" cmpd="sng" algn="ctr">
                      <a:solidFill>
                        <a:srgbClr val="1A1A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400" b="1" dirty="0">
                          <a:solidFill>
                            <a:srgbClr val="1A1A1A"/>
                          </a:solidFill>
                        </a:rPr>
                        <a:t>認知症</a:t>
                      </a:r>
                      <a:endParaRPr lang="en-US" sz="2400" dirty="0"/>
                    </a:p>
                  </a:txBody>
                  <a:tcPr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19050" cap="flat" cmpd="sng" algn="ctr">
                      <a:solidFill>
                        <a:srgbClr val="1A1A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6868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400" b="1" dirty="0">
                          <a:solidFill>
                            <a:srgbClr val="1A1A1A"/>
                          </a:solidFill>
                        </a:rPr>
                        <a:t>忘れる範囲</a:t>
                      </a:r>
                      <a:endParaRPr lang="en-US" sz="2400" dirty="0"/>
                    </a:p>
                  </a:txBody>
                  <a:tcPr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19050" cap="flat" cmpd="sng" algn="ctr">
                      <a:solidFill>
                        <a:srgbClr val="1A1A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400" dirty="0">
                          <a:solidFill>
                            <a:srgbClr val="1A1A1A"/>
                          </a:solidFill>
                        </a:rPr>
                        <a:t>体験の一部を忘れる（思い出せる）</a:t>
                      </a:r>
                      <a:endParaRPr lang="en-US" sz="2400" dirty="0"/>
                    </a:p>
                  </a:txBody>
                  <a:tcPr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19050" cap="flat" cmpd="sng" algn="ctr">
                      <a:solidFill>
                        <a:srgbClr val="1A1A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400" dirty="0">
                          <a:solidFill>
                            <a:srgbClr val="1A1A1A"/>
                          </a:solidFill>
                        </a:rPr>
                        <a:t>体験そのものを忘れる（思い出せない）</a:t>
                      </a:r>
                      <a:endParaRPr lang="en-US" sz="2400" dirty="0"/>
                    </a:p>
                  </a:txBody>
                  <a:tcPr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19050" cap="flat" cmpd="sng" algn="ctr">
                      <a:solidFill>
                        <a:srgbClr val="1A1A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6868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400" b="1" dirty="0">
                          <a:solidFill>
                            <a:srgbClr val="1A1A1A"/>
                          </a:solidFill>
                        </a:rPr>
                        <a:t>日常生活への影響</a:t>
                      </a:r>
                      <a:endParaRPr lang="en-US" sz="2400" dirty="0"/>
                    </a:p>
                  </a:txBody>
                  <a:tcPr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400" dirty="0">
                          <a:solidFill>
                            <a:srgbClr val="1A1A1A"/>
                          </a:solidFill>
                        </a:rPr>
                        <a:t>支障がない</a:t>
                      </a:r>
                      <a:endParaRPr lang="en-US" sz="2400" dirty="0"/>
                    </a:p>
                  </a:txBody>
                  <a:tcPr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400" dirty="0">
                          <a:solidFill>
                            <a:srgbClr val="1A1A1A"/>
                          </a:solidFill>
                        </a:rPr>
                        <a:t>支障をきたす</a:t>
                      </a:r>
                      <a:endParaRPr lang="en-US" sz="2400" dirty="0"/>
                    </a:p>
                  </a:txBody>
                  <a:tcPr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6868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400" b="1" dirty="0">
                          <a:solidFill>
                            <a:srgbClr val="1A1A1A"/>
                          </a:solidFill>
                        </a:rPr>
                        <a:t>進行</a:t>
                      </a:r>
                      <a:endParaRPr lang="en-US" sz="2400" dirty="0"/>
                    </a:p>
                  </a:txBody>
                  <a:tcPr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400" dirty="0">
                          <a:solidFill>
                            <a:srgbClr val="1A1A1A"/>
                          </a:solidFill>
                        </a:rPr>
                        <a:t>極端には進行しない</a:t>
                      </a:r>
                      <a:endParaRPr lang="en-US" sz="2400" dirty="0"/>
                    </a:p>
                  </a:txBody>
                  <a:tcPr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400" dirty="0">
                          <a:solidFill>
                            <a:srgbClr val="1A1A1A"/>
                          </a:solidFill>
                        </a:rPr>
                        <a:t>進行性である</a:t>
                      </a:r>
                      <a:endParaRPr lang="en-US" sz="2400" dirty="0"/>
                    </a:p>
                  </a:txBody>
                  <a:tcPr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2743200"/>
            <a:ext cx="22860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4400" b="1" dirty="0">
                <a:solidFill>
                  <a:srgbClr val="C0392B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02</a:t>
            </a:r>
            <a:endParaRPr lang="en-US" sz="4400" dirty="0"/>
          </a:p>
        </p:txBody>
      </p:sp>
      <p:sp>
        <p:nvSpPr>
          <p:cNvPr id="3" name="Text 1"/>
          <p:cNvSpPr/>
          <p:nvPr/>
        </p:nvSpPr>
        <p:spPr>
          <a:xfrm>
            <a:off x="822960" y="3703320"/>
            <a:ext cx="100584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1A1A1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認知症の病態：中核症状とBPSD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10972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A1A1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中核症状 と 行動・心理症状（BPSD）</a:t>
            </a:r>
            <a:endParaRPr lang="en-US" sz="2800" dirty="0"/>
          </a:p>
        </p:txBody>
      </p:sp>
      <p:sp>
        <p:nvSpPr>
          <p:cNvPr id="3" name="Shape 1"/>
          <p:cNvSpPr/>
          <p:nvPr/>
        </p:nvSpPr>
        <p:spPr>
          <a:xfrm>
            <a:off x="640080" y="1234440"/>
            <a:ext cx="10881360" cy="0"/>
          </a:xfrm>
          <a:prstGeom prst="line">
            <a:avLst/>
          </a:prstGeom>
          <a:noFill/>
          <a:ln w="12700">
            <a:solidFill>
              <a:srgbClr val="E5E5E5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graphicFrame>
        <p:nvGraphicFramePr>
          <p:cNvPr id="8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22829937"/>
              </p:ext>
            </p:extLst>
          </p:nvPr>
        </p:nvGraphicFramePr>
        <p:xfrm>
          <a:off x="640080" y="1600199"/>
          <a:ext cx="11088332" cy="3700035"/>
        </p:xfrm>
        <a:graphic>
          <a:graphicData uri="http://schemas.openxmlformats.org/drawingml/2006/table">
            <a:tbl>
              <a:tblPr/>
              <a:tblGrid>
                <a:gridCol w="186358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0316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19306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233345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400" b="1" dirty="0">
                          <a:solidFill>
                            <a:srgbClr val="1A1A1A"/>
                          </a:solidFill>
                        </a:rPr>
                        <a:t>分類</a:t>
                      </a:r>
                      <a:endParaRPr lang="en-US" sz="2400" dirty="0"/>
                    </a:p>
                  </a:txBody>
                  <a:tcPr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19050" cap="flat" cmpd="sng" algn="ctr">
                      <a:solidFill>
                        <a:srgbClr val="1A1A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400" b="1" dirty="0">
                          <a:solidFill>
                            <a:srgbClr val="1A1A1A"/>
                          </a:solidFill>
                        </a:rPr>
                        <a:t>内容</a:t>
                      </a:r>
                      <a:endParaRPr lang="en-US" sz="2400" dirty="0"/>
                    </a:p>
                  </a:txBody>
                  <a:tcPr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19050" cap="flat" cmpd="sng" algn="ctr">
                      <a:solidFill>
                        <a:srgbClr val="1A1A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400" b="1" dirty="0">
                          <a:solidFill>
                            <a:srgbClr val="1A1A1A"/>
                          </a:solidFill>
                        </a:rPr>
                        <a:t>特徴</a:t>
                      </a:r>
                      <a:endParaRPr lang="en-US" sz="2400" dirty="0"/>
                    </a:p>
                  </a:txBody>
                  <a:tcPr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19050" cap="flat" cmpd="sng" algn="ctr">
                      <a:solidFill>
                        <a:srgbClr val="1A1A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33345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400" b="1" dirty="0">
                          <a:solidFill>
                            <a:srgbClr val="1A1A1A"/>
                          </a:solidFill>
                        </a:rPr>
                        <a:t>中核症状</a:t>
                      </a:r>
                      <a:endParaRPr lang="en-US" sz="2400" dirty="0"/>
                    </a:p>
                  </a:txBody>
                  <a:tcPr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19050" cap="flat" cmpd="sng" algn="ctr">
                      <a:solidFill>
                        <a:srgbClr val="1A1A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400" dirty="0">
                          <a:solidFill>
                            <a:srgbClr val="1A1A1A"/>
                          </a:solidFill>
                        </a:rPr>
                        <a:t>記憶障害、見当識障害、認知障害、実行機能障害</a:t>
                      </a:r>
                      <a:endParaRPr lang="en-US" sz="2400" dirty="0"/>
                    </a:p>
                  </a:txBody>
                  <a:tcPr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19050" cap="flat" cmpd="sng" algn="ctr">
                      <a:solidFill>
                        <a:srgbClr val="1A1A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400" dirty="0">
                          <a:solidFill>
                            <a:srgbClr val="1A1A1A"/>
                          </a:solidFill>
                        </a:rPr>
                        <a:t>脳の神経細胞の障害により直接起こる</a:t>
                      </a:r>
                      <a:endParaRPr lang="en-US" sz="2400" dirty="0"/>
                    </a:p>
                  </a:txBody>
                  <a:tcPr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19050" cap="flat" cmpd="sng" algn="ctr">
                      <a:solidFill>
                        <a:srgbClr val="1A1A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33345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400" b="1" dirty="0">
                          <a:solidFill>
                            <a:srgbClr val="1A1A1A"/>
                          </a:solidFill>
                        </a:rPr>
                        <a:t>BPSD</a:t>
                      </a:r>
                      <a:endParaRPr lang="en-US" sz="2400" dirty="0"/>
                    </a:p>
                  </a:txBody>
                  <a:tcPr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400" dirty="0">
                          <a:solidFill>
                            <a:srgbClr val="1A1A1A"/>
                          </a:solidFill>
                        </a:rPr>
                        <a:t>妄想、幻覚、抑うつ、興奮、徘徊、意欲低下等</a:t>
                      </a:r>
                      <a:endParaRPr lang="en-US" sz="2400" dirty="0"/>
                    </a:p>
                  </a:txBody>
                  <a:tcPr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400" dirty="0">
                          <a:solidFill>
                            <a:srgbClr val="1A1A1A"/>
                          </a:solidFill>
                        </a:rPr>
                        <a:t>性格・環境・心理状態が影響。ケアで軽減可能</a:t>
                      </a:r>
                      <a:endParaRPr lang="en-US" sz="2400" dirty="0"/>
                    </a:p>
                  </a:txBody>
                  <a:tcPr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640080" y="5760720"/>
            <a:ext cx="108813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C0392B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国試頻出：見当識障害は中核症状、幻聴・抑うつ・希死念慮はBPSD</a:t>
            </a:r>
            <a:endParaRPr lang="en-US" sz="24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2743200"/>
            <a:ext cx="22860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4400" b="1" dirty="0">
                <a:solidFill>
                  <a:srgbClr val="C0392B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03</a:t>
            </a:r>
            <a:endParaRPr lang="en-US" sz="4400" dirty="0"/>
          </a:p>
        </p:txBody>
      </p:sp>
      <p:sp>
        <p:nvSpPr>
          <p:cNvPr id="3" name="Text 1"/>
          <p:cNvSpPr/>
          <p:nvPr/>
        </p:nvSpPr>
        <p:spPr>
          <a:xfrm>
            <a:off x="822960" y="3703320"/>
            <a:ext cx="100584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1A1A1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認知症の主な病型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10972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A1A1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認知症の主な病型</a:t>
            </a:r>
            <a:endParaRPr lang="en-US" sz="2800" dirty="0"/>
          </a:p>
        </p:txBody>
      </p:sp>
      <p:sp>
        <p:nvSpPr>
          <p:cNvPr id="3" name="Shape 1"/>
          <p:cNvSpPr/>
          <p:nvPr/>
        </p:nvSpPr>
        <p:spPr>
          <a:xfrm>
            <a:off x="640080" y="1234440"/>
            <a:ext cx="10881360" cy="0"/>
          </a:xfrm>
          <a:prstGeom prst="line">
            <a:avLst/>
          </a:prstGeom>
          <a:noFill/>
          <a:ln w="12700">
            <a:solidFill>
              <a:srgbClr val="E5E5E5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graphicFrame>
        <p:nvGraphicFramePr>
          <p:cNvPr id="10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49780973"/>
              </p:ext>
            </p:extLst>
          </p:nvPr>
        </p:nvGraphicFramePr>
        <p:xfrm>
          <a:off x="640079" y="1600199"/>
          <a:ext cx="11121185" cy="4608960"/>
        </p:xfrm>
        <a:graphic>
          <a:graphicData uri="http://schemas.openxmlformats.org/drawingml/2006/table">
            <a:tbl>
              <a:tblPr/>
              <a:tblGrid>
                <a:gridCol w="28036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3175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921792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400" b="1" dirty="0">
                          <a:solidFill>
                            <a:srgbClr val="1A1A1A"/>
                          </a:solidFill>
                        </a:rPr>
                        <a:t>病型</a:t>
                      </a:r>
                      <a:endParaRPr lang="en-US" sz="2400" dirty="0"/>
                    </a:p>
                  </a:txBody>
                  <a:tcPr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19050" cap="flat" cmpd="sng" algn="ctr">
                      <a:solidFill>
                        <a:srgbClr val="1A1A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400" b="1" dirty="0">
                          <a:solidFill>
                            <a:srgbClr val="1A1A1A"/>
                          </a:solidFill>
                        </a:rPr>
                        <a:t>特徴</a:t>
                      </a:r>
                      <a:endParaRPr lang="en-US" sz="2400" dirty="0"/>
                    </a:p>
                  </a:txBody>
                  <a:tcPr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19050" cap="flat" cmpd="sng" algn="ctr">
                      <a:solidFill>
                        <a:srgbClr val="1A1A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21792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400" b="1" dirty="0">
                          <a:solidFill>
                            <a:srgbClr val="1A1A1A"/>
                          </a:solidFill>
                        </a:rPr>
                        <a:t>アルツハイマー型認知症</a:t>
                      </a:r>
                      <a:endParaRPr lang="en-US" sz="2400" dirty="0"/>
                    </a:p>
                  </a:txBody>
                  <a:tcPr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19050" cap="flat" cmpd="sng" algn="ctr">
                      <a:solidFill>
                        <a:srgbClr val="1A1A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400" dirty="0">
                          <a:solidFill>
                            <a:srgbClr val="1A1A1A"/>
                          </a:solidFill>
                        </a:rPr>
                        <a:t>最も頻度が高い。海馬中心の萎縮、記憶障害が初期から目立つ、緩徐進行</a:t>
                      </a:r>
                      <a:endParaRPr lang="en-US" sz="2400" dirty="0"/>
                    </a:p>
                  </a:txBody>
                  <a:tcPr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19050" cap="flat" cmpd="sng" algn="ctr">
                      <a:solidFill>
                        <a:srgbClr val="1A1A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21792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400" b="1" dirty="0">
                          <a:solidFill>
                            <a:srgbClr val="1A1A1A"/>
                          </a:solidFill>
                        </a:rPr>
                        <a:t>血管性認知症</a:t>
                      </a:r>
                      <a:endParaRPr lang="en-US" sz="2400" dirty="0"/>
                    </a:p>
                  </a:txBody>
                  <a:tcPr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400" dirty="0">
                          <a:solidFill>
                            <a:srgbClr val="1A1A1A"/>
                          </a:solidFill>
                        </a:rPr>
                        <a:t>脳血管障害に伴う。階段状に進行（まだら認知症）</a:t>
                      </a:r>
                      <a:endParaRPr lang="en-US" sz="2400" dirty="0"/>
                    </a:p>
                  </a:txBody>
                  <a:tcPr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21792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400" b="1" dirty="0">
                          <a:solidFill>
                            <a:srgbClr val="1A1A1A"/>
                          </a:solidFill>
                        </a:rPr>
                        <a:t>レビー小体型認知症</a:t>
                      </a:r>
                      <a:endParaRPr lang="en-US" sz="2400" dirty="0"/>
                    </a:p>
                  </a:txBody>
                  <a:tcPr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400" dirty="0">
                          <a:solidFill>
                            <a:srgbClr val="1A1A1A"/>
                          </a:solidFill>
                        </a:rPr>
                        <a:t>現実的な幻視、パーキンソン症状、認知機能の変動</a:t>
                      </a:r>
                      <a:endParaRPr lang="en-US" sz="2400" dirty="0"/>
                    </a:p>
                  </a:txBody>
                  <a:tcPr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21792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400" b="1" dirty="0">
                          <a:solidFill>
                            <a:srgbClr val="1A1A1A"/>
                          </a:solidFill>
                        </a:rPr>
                        <a:t>前頭側頭型認知症</a:t>
                      </a:r>
                      <a:endParaRPr lang="en-US" sz="2400" dirty="0"/>
                    </a:p>
                  </a:txBody>
                  <a:tcPr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400" dirty="0">
                          <a:solidFill>
                            <a:srgbClr val="1A1A1A"/>
                          </a:solidFill>
                        </a:rPr>
                        <a:t>人格変化・脱抑制が目立つ。比較的若年で発症</a:t>
                      </a:r>
                      <a:endParaRPr lang="en-US" sz="2400" dirty="0"/>
                    </a:p>
                  </a:txBody>
                  <a:tcPr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384</Words>
  <Application>Microsoft Office PowerPoint</Application>
  <PresentationFormat>ワイド画面</PresentationFormat>
  <Paragraphs>142</Paragraphs>
  <Slides>23</Slides>
  <Notes>23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2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23</vt:i4>
      </vt:variant>
    </vt:vector>
  </HeadingPairs>
  <TitlesOfParts>
    <vt:vector size="26" baseType="lpstr">
      <vt:lpstr>Yu Gothic</vt:lpstr>
      <vt:lpstr>Arial</vt:lpstr>
      <vt:lpstr>Office Theme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lastModifiedBy/>
  <cp:revision>1</cp:revision>
  <dcterms:created xsi:type="dcterms:W3CDTF">2026-09-05T02:25:04Z</dcterms:created>
  <dcterms:modified xsi:type="dcterms:W3CDTF">2026-09-05T02:25:08Z</dcterms:modified>
</cp:coreProperties>
</file>