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66"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9955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1920240"/>
            <a:ext cx="10515600" cy="548640"/>
          </a:xfrm>
          <a:prstGeom prst="rect">
            <a:avLst/>
          </a:prstGeom>
          <a:noFill/>
          <a:ln/>
        </p:spPr>
        <p:txBody>
          <a:bodyPr wrap="square" rtlCol="0" anchor="ctr"/>
          <a:lstStyle/>
          <a:p>
            <a:pPr marL="0" indent="0">
              <a:buNone/>
            </a:pPr>
            <a:r>
              <a:rPr lang="en-US" sz="3200" dirty="0">
                <a:solidFill>
                  <a:srgbClr val="6B6B6B"/>
                </a:solidFill>
                <a:latin typeface="Yu Gothic" pitchFamily="34" charset="0"/>
                <a:ea typeface="Yu Gothic" pitchFamily="34" charset="-122"/>
                <a:cs typeface="Yu Gothic" pitchFamily="34" charset="-120"/>
              </a:rPr>
              <a:t>ライフステージ看護学</a:t>
            </a:r>
            <a:endParaRPr lang="en-US" sz="3200" dirty="0"/>
          </a:p>
        </p:txBody>
      </p:sp>
      <p:sp>
        <p:nvSpPr>
          <p:cNvPr id="3" name="Text 1"/>
          <p:cNvSpPr/>
          <p:nvPr/>
        </p:nvSpPr>
        <p:spPr>
          <a:xfrm>
            <a:off x="822960" y="2560320"/>
            <a:ext cx="10515600" cy="1554480"/>
          </a:xfrm>
          <a:prstGeom prst="rect">
            <a:avLst/>
          </a:prstGeom>
          <a:noFill/>
          <a:ln/>
        </p:spPr>
        <p:txBody>
          <a:bodyPr wrap="square" rtlCol="0" anchor="ctr"/>
          <a:lstStyle/>
          <a:p>
            <a:pPr marL="0" indent="0">
              <a:lnSpc>
                <a:spcPts val="4200"/>
              </a:lnSpc>
              <a:buNone/>
            </a:pPr>
            <a:r>
              <a:rPr lang="en-US" sz="4000" b="1" dirty="0">
                <a:solidFill>
                  <a:srgbClr val="1A1A1A"/>
                </a:solidFill>
                <a:latin typeface="Yu Gothic" pitchFamily="34" charset="0"/>
                <a:ea typeface="Yu Gothic" pitchFamily="34" charset="-122"/>
                <a:cs typeface="Yu Gothic" pitchFamily="34" charset="-120"/>
              </a:rPr>
              <a:t>第12回　高齢者の慢性疾患管理と看護</a:t>
            </a: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フレイルの評価基準（Friedの基準）</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1" name="Table 0"/>
          <p:cNvGraphicFramePr>
            <a:graphicFrameLocks noGrp="1"/>
          </p:cNvGraphicFramePr>
          <p:nvPr>
            <p:extLst>
              <p:ext uri="{D42A27DB-BD31-4B8C-83A1-F6EECF244321}">
                <p14:modId xmlns:p14="http://schemas.microsoft.com/office/powerpoint/2010/main" val="1588821142"/>
              </p:ext>
            </p:extLst>
          </p:nvPr>
        </p:nvGraphicFramePr>
        <p:xfrm>
          <a:off x="640080" y="1600200"/>
          <a:ext cx="10881360" cy="3950208"/>
        </p:xfrm>
        <a:graphic>
          <a:graphicData uri="http://schemas.openxmlformats.org/drawingml/2006/table">
            <a:tbl>
              <a:tblPr/>
              <a:tblGrid>
                <a:gridCol w="3108960">
                  <a:extLst>
                    <a:ext uri="{9D8B030D-6E8A-4147-A177-3AD203B41FA5}">
                      <a16:colId xmlns:a16="http://schemas.microsoft.com/office/drawing/2014/main" val="20000"/>
                    </a:ext>
                  </a:extLst>
                </a:gridCol>
                <a:gridCol w="7772400">
                  <a:extLst>
                    <a:ext uri="{9D8B030D-6E8A-4147-A177-3AD203B41FA5}">
                      <a16:colId xmlns:a16="http://schemas.microsoft.com/office/drawing/2014/main" val="20001"/>
                    </a:ext>
                  </a:extLst>
                </a:gridCol>
              </a:tblGrid>
              <a:tr h="658368">
                <a:tc>
                  <a:txBody>
                    <a:bodyPr/>
                    <a:lstStyle/>
                    <a:p>
                      <a:pPr marL="0" indent="0" algn="l">
                        <a:buNone/>
                      </a:pPr>
                      <a:r>
                        <a:rPr lang="en-US" sz="2400" b="1" dirty="0">
                          <a:solidFill>
                            <a:srgbClr val="1A1A1A"/>
                          </a:solidFill>
                        </a:rPr>
                        <a:t>評価項目</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基準</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658368">
                <a:tc>
                  <a:txBody>
                    <a:bodyPr/>
                    <a:lstStyle/>
                    <a:p>
                      <a:pPr marL="0" indent="0" algn="l">
                        <a:buNone/>
                      </a:pPr>
                      <a:r>
                        <a:rPr lang="en-US" sz="2400" b="1" dirty="0">
                          <a:solidFill>
                            <a:srgbClr val="1A1A1A"/>
                          </a:solidFill>
                        </a:rPr>
                        <a:t>体重減少</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意図しない年間4.5kgまたは5％以上の体重減少</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58368">
                <a:tc>
                  <a:txBody>
                    <a:bodyPr/>
                    <a:lstStyle/>
                    <a:p>
                      <a:pPr marL="0" indent="0" algn="l">
                        <a:buNone/>
                      </a:pPr>
                      <a:r>
                        <a:rPr lang="en-US" sz="2400" b="1" dirty="0">
                          <a:solidFill>
                            <a:srgbClr val="1A1A1A"/>
                          </a:solidFill>
                        </a:rPr>
                        <a:t>主観的疲労感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何をするのも面倒だと週3〜4日以上感じる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658368">
                <a:tc>
                  <a:txBody>
                    <a:bodyPr/>
                    <a:lstStyle/>
                    <a:p>
                      <a:pPr marL="0" indent="0" algn="l">
                        <a:buNone/>
                      </a:pPr>
                      <a:r>
                        <a:rPr lang="en-US" sz="2400" b="1" dirty="0">
                          <a:solidFill>
                            <a:srgbClr val="1A1A1A"/>
                          </a:solidFill>
                        </a:rPr>
                        <a:t>歩行速度の低下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通常歩行速度の低下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658368">
                <a:tc>
                  <a:txBody>
                    <a:bodyPr/>
                    <a:lstStyle/>
                    <a:p>
                      <a:pPr marL="0" indent="0" algn="l">
                        <a:buNone/>
                      </a:pPr>
                      <a:r>
                        <a:rPr lang="en-US" sz="2400" b="1" dirty="0">
                          <a:solidFill>
                            <a:srgbClr val="1A1A1A"/>
                          </a:solidFill>
                        </a:rPr>
                        <a:t>握力の低下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握力の低下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658368">
                <a:tc>
                  <a:txBody>
                    <a:bodyPr/>
                    <a:lstStyle/>
                    <a:p>
                      <a:pPr marL="0" indent="0" algn="l">
                        <a:buNone/>
                      </a:pPr>
                      <a:r>
                        <a:rPr lang="en-US" sz="2400" b="1" dirty="0">
                          <a:solidFill>
                            <a:srgbClr val="1A1A1A"/>
                          </a:solidFill>
                        </a:rPr>
                        <a:t>身体活動量の低下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身体活動量の低下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5" name="Text 2"/>
          <p:cNvSpPr/>
          <p:nvPr/>
        </p:nvSpPr>
        <p:spPr>
          <a:xfrm>
            <a:off x="640080" y="5760720"/>
            <a:ext cx="10881360" cy="548640"/>
          </a:xfrm>
          <a:prstGeom prst="rect">
            <a:avLst/>
          </a:prstGeom>
          <a:noFill/>
          <a:ln/>
        </p:spPr>
        <p:txBody>
          <a:bodyPr wrap="square" rtlCol="0" anchor="ctr"/>
          <a:lstStyle/>
          <a:p>
            <a:pPr marL="0" indent="0">
              <a:buNone/>
            </a:pPr>
            <a:r>
              <a:rPr lang="en-US" sz="2000" b="1" dirty="0">
                <a:solidFill>
                  <a:srgbClr val="C0392B"/>
                </a:solidFill>
                <a:latin typeface="Yu Gothic" pitchFamily="34" charset="0"/>
                <a:ea typeface="Yu Gothic" pitchFamily="34" charset="-122"/>
                <a:cs typeface="Yu Gothic" pitchFamily="34" charset="-120"/>
              </a:rPr>
              <a:t>5項目のうち3項目以上該当でフレイル。国試頻出：視力・聴力・腸蠕動運動は含まれない</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サルコペニアとは</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914400"/>
          </a:xfrm>
          <a:prstGeom prst="rect">
            <a:avLst/>
          </a:prstGeom>
          <a:noFill/>
          <a:ln/>
        </p:spPr>
        <p:txBody>
          <a:bodyPr wrap="square" rtlCol="0" anchor="t"/>
          <a:lstStyle/>
          <a:p>
            <a:pPr marL="0" indent="0">
              <a:buNone/>
            </a:pPr>
            <a:r>
              <a:rPr lang="en-US" sz="2800" b="1" dirty="0">
                <a:solidFill>
                  <a:srgbClr val="1A1A1A"/>
                </a:solidFill>
                <a:latin typeface="Yu Gothic" pitchFamily="34" charset="0"/>
                <a:ea typeface="Yu Gothic" pitchFamily="34" charset="-122"/>
                <a:cs typeface="Yu Gothic" pitchFamily="34" charset="-120"/>
              </a:rPr>
              <a:t>加齢による筋肉量の減少および筋力の低下</a:t>
            </a:r>
            <a:endParaRPr lang="en-US" sz="2800" dirty="0"/>
          </a:p>
        </p:txBody>
      </p:sp>
      <p:sp>
        <p:nvSpPr>
          <p:cNvPr id="5" name="Text 3"/>
          <p:cNvSpPr/>
          <p:nvPr/>
        </p:nvSpPr>
        <p:spPr>
          <a:xfrm>
            <a:off x="640080" y="2743200"/>
            <a:ext cx="10881360" cy="3657600"/>
          </a:xfrm>
          <a:prstGeom prst="rect">
            <a:avLst/>
          </a:prstGeom>
          <a:noFill/>
          <a:ln/>
        </p:spPr>
        <p:txBody>
          <a:bodyPr wrap="square" rtlCol="0" anchor="t"/>
          <a:lstStyle/>
          <a:p>
            <a:pPr>
              <a:spcAft>
                <a:spcPts val="1600"/>
              </a:spcAft>
              <a:buSzPct val="100000"/>
            </a:pPr>
            <a:r>
              <a:rPr lang="en-US" sz="2400" dirty="0">
                <a:solidFill>
                  <a:srgbClr val="1A1A1A"/>
                </a:solidFill>
                <a:latin typeface="Yu Gothic" pitchFamily="34" charset="0"/>
                <a:ea typeface="Yu Gothic" pitchFamily="34" charset="-122"/>
                <a:cs typeface="Yu Gothic" pitchFamily="34" charset="-120"/>
              </a:rPr>
              <a:t>フレイル、ロコモティブシンドロームと関連が深い</a:t>
            </a:r>
            <a:endParaRPr lang="en-US" sz="2400" dirty="0"/>
          </a:p>
          <a:p>
            <a:pPr>
              <a:spcAft>
                <a:spcPts val="1600"/>
              </a:spcAft>
              <a:buSzPct val="100000"/>
            </a:pPr>
            <a:r>
              <a:rPr lang="en-US" sz="2400" b="1" dirty="0">
                <a:solidFill>
                  <a:srgbClr val="C0392B"/>
                </a:solidFill>
                <a:latin typeface="Yu Gothic" pitchFamily="34" charset="0"/>
                <a:ea typeface="Yu Gothic" pitchFamily="34" charset="-122"/>
                <a:cs typeface="Yu Gothic" pitchFamily="34" charset="-120"/>
              </a:rPr>
              <a:t>予防：筋肉に負荷をかける運動（レジスタンス運動、歩行速度アップ、階段利用等）</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04</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老年症候群：転倒</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転倒のリスク要因</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4" name="Table 0"/>
          <p:cNvGraphicFramePr>
            <a:graphicFrameLocks noGrp="1"/>
          </p:cNvGraphicFramePr>
          <p:nvPr>
            <p:extLst>
              <p:ext uri="{D42A27DB-BD31-4B8C-83A1-F6EECF244321}">
                <p14:modId xmlns:p14="http://schemas.microsoft.com/office/powerpoint/2010/main" val="748905345"/>
              </p:ext>
            </p:extLst>
          </p:nvPr>
        </p:nvGraphicFramePr>
        <p:xfrm>
          <a:off x="640080" y="1600200"/>
          <a:ext cx="10881360" cy="3291840"/>
        </p:xfrm>
        <a:graphic>
          <a:graphicData uri="http://schemas.openxmlformats.org/drawingml/2006/table">
            <a:tbl>
              <a:tblPr/>
              <a:tblGrid>
                <a:gridCol w="2377440">
                  <a:extLst>
                    <a:ext uri="{9D8B030D-6E8A-4147-A177-3AD203B41FA5}">
                      <a16:colId xmlns:a16="http://schemas.microsoft.com/office/drawing/2014/main" val="20000"/>
                    </a:ext>
                  </a:extLst>
                </a:gridCol>
                <a:gridCol w="8503920">
                  <a:extLst>
                    <a:ext uri="{9D8B030D-6E8A-4147-A177-3AD203B41FA5}">
                      <a16:colId xmlns:a16="http://schemas.microsoft.com/office/drawing/2014/main" val="20001"/>
                    </a:ext>
                  </a:extLst>
                </a:gridCol>
              </a:tblGrid>
              <a:tr h="1097280">
                <a:tc>
                  <a:txBody>
                    <a:bodyPr/>
                    <a:lstStyle/>
                    <a:p>
                      <a:pPr marL="0" indent="0" algn="l">
                        <a:buNone/>
                      </a:pPr>
                      <a:r>
                        <a:rPr lang="en-US" sz="2400" b="1" dirty="0">
                          <a:solidFill>
                            <a:srgbClr val="1A1A1A"/>
                          </a:solidFill>
                        </a:rPr>
                        <a:t>要因の分類</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具体例</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097280">
                <a:tc>
                  <a:txBody>
                    <a:bodyPr/>
                    <a:lstStyle/>
                    <a:p>
                      <a:pPr marL="0" indent="0" algn="l">
                        <a:buNone/>
                      </a:pPr>
                      <a:r>
                        <a:rPr lang="en-US" sz="2400" b="1" dirty="0">
                          <a:solidFill>
                            <a:srgbClr val="1A1A1A"/>
                          </a:solidFill>
                        </a:rPr>
                        <a:t>内的要因</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筋力低下、バランス機能低下、視力低下、めまい、認知機能低下、薬剤の影響</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97280">
                <a:tc>
                  <a:txBody>
                    <a:bodyPr/>
                    <a:lstStyle/>
                    <a:p>
                      <a:pPr marL="0" indent="0" algn="l">
                        <a:buNone/>
                      </a:pPr>
                      <a:r>
                        <a:rPr lang="en-US" sz="2400" b="1" dirty="0">
                          <a:solidFill>
                            <a:srgbClr val="1A1A1A"/>
                          </a:solidFill>
                        </a:rPr>
                        <a:t>外的要因</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段差、照明不足、床の滑りやすさ、履物、手すりの不足</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5" name="Text 2"/>
          <p:cNvSpPr/>
          <p:nvPr/>
        </p:nvSpPr>
        <p:spPr>
          <a:xfrm>
            <a:off x="640080" y="5760720"/>
            <a:ext cx="10881360" cy="548640"/>
          </a:xfrm>
          <a:prstGeom prst="rect">
            <a:avLst/>
          </a:prstGeom>
          <a:noFill/>
          <a:ln/>
        </p:spPr>
        <p:txBody>
          <a:bodyPr wrap="square" rtlCol="0" anchor="ctr"/>
          <a:lstStyle/>
          <a:p>
            <a:pPr marL="0" indent="0">
              <a:buNone/>
            </a:pPr>
            <a:r>
              <a:rPr lang="en-US" sz="2400" b="1" dirty="0">
                <a:solidFill>
                  <a:srgbClr val="C0392B"/>
                </a:solidFill>
                <a:latin typeface="Yu Gothic" pitchFamily="34" charset="0"/>
                <a:ea typeface="Yu Gothic" pitchFamily="34" charset="-122"/>
                <a:cs typeface="Yu Gothic" pitchFamily="34" charset="-120"/>
              </a:rPr>
              <a:t>予防：環境整備、筋力・バランス訓練、転倒リスクを高める薬剤の見直し</a:t>
            </a: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05</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多剤併用（ポリファーマシー）</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ポリファーマシーとは</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1005840"/>
          </a:xfrm>
          <a:prstGeom prst="rect">
            <a:avLst/>
          </a:prstGeom>
          <a:noFill/>
          <a:ln/>
        </p:spPr>
        <p:txBody>
          <a:bodyPr wrap="square" rtlCol="0" anchor="t"/>
          <a:lstStyle/>
          <a:p>
            <a:pPr marL="0" indent="0">
              <a:buNone/>
            </a:pPr>
            <a:r>
              <a:rPr lang="en-US" sz="2800" b="1" dirty="0">
                <a:solidFill>
                  <a:srgbClr val="1A1A1A"/>
                </a:solidFill>
                <a:latin typeface="Yu Gothic" pitchFamily="34" charset="0"/>
                <a:ea typeface="Yu Gothic" pitchFamily="34" charset="-122"/>
                <a:cs typeface="Yu Gothic" pitchFamily="34" charset="-120"/>
              </a:rPr>
              <a:t>多剤併用により、薬物有害事象・服薬過誤・アドヒアランス低下等の問題が生じている状態</a:t>
            </a:r>
            <a:endParaRPr lang="en-US" sz="2800" dirty="0"/>
          </a:p>
        </p:txBody>
      </p:sp>
      <p:sp>
        <p:nvSpPr>
          <p:cNvPr id="5" name="Text 3"/>
          <p:cNvSpPr/>
          <p:nvPr/>
        </p:nvSpPr>
        <p:spPr>
          <a:xfrm>
            <a:off x="640080" y="2743200"/>
            <a:ext cx="10881360" cy="3657600"/>
          </a:xfrm>
          <a:prstGeom prst="rect">
            <a:avLst/>
          </a:prstGeom>
          <a:noFill/>
          <a:ln/>
        </p:spPr>
        <p:txBody>
          <a:bodyPr wrap="square" rtlCol="0" anchor="t"/>
          <a:lstStyle/>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単に薬剤数が多いことそのものを指す言葉ではない</a:t>
            </a:r>
            <a:endParaRPr lang="en-US" sz="2400" dirty="0"/>
          </a:p>
          <a:p>
            <a:pPr marL="342900" indent="-342900">
              <a:spcAft>
                <a:spcPts val="1600"/>
              </a:spcAft>
              <a:buSzPct val="100000"/>
              <a:buFont typeface="Arial" panose="020B0604020202020204" pitchFamily="34" charset="0"/>
              <a:buChar char="•"/>
            </a:pPr>
            <a:r>
              <a:rPr lang="en-US" sz="2400" b="1" dirty="0">
                <a:solidFill>
                  <a:srgbClr val="C0392B"/>
                </a:solidFill>
                <a:latin typeface="Yu Gothic" pitchFamily="34" charset="0"/>
                <a:ea typeface="Yu Gothic" pitchFamily="34" charset="-122"/>
                <a:cs typeface="Yu Gothic" pitchFamily="34" charset="-120"/>
              </a:rPr>
              <a:t>加齢による肝機能・腎機能の低下で薬の作用が強く出たり持続しやすい（第11回参照）</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ポリファーマシーへの対策</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お薬手帳の活用：複数の医療機関・診療科の処方内容を一元的に把握する</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服薬の一包化、服薬カレンダーの活用で飲み忘れ・誤薬を防ぐ</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医師・薬剤師と連携し、定期的に処方内容を見直し減薬を検討する</a:t>
            </a:r>
            <a:endParaRPr lang="en-US" sz="2800" dirty="0"/>
          </a:p>
          <a:p>
            <a:pPr marL="342900" indent="-342900">
              <a:spcAft>
                <a:spcPts val="22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認知機能低下時は家族や訪問看護師等による服薬管理支援を整える</a:t>
            </a:r>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06</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在宅療養を支える看護の役割</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在宅療養を支える看護の役割</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訪問看護・訪問診療・訪問介護・ケアマネジャー等の多職種連携</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生活の場に応じた個別性の高い看護（生活習慣・価値観・家屋環境を踏まえる）</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症状悪化の早期発見と、医療機関へ適切につなぐ調整的役割</a:t>
            </a:r>
            <a:endParaRPr lang="en-US" sz="2800" dirty="0"/>
          </a:p>
          <a:p>
            <a:pPr marL="342900" indent="-342900">
              <a:spcAft>
                <a:spcPts val="22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家族介護者への支援（介護負担の把握、レスパイトケアの情報提供）</a:t>
            </a:r>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本時のまとめ</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高齢者の慢性疾患は非定型的な症状に注意し普段との違いを観察する</a:t>
            </a:r>
            <a:endParaRPr lang="en-US" sz="2800" dirty="0"/>
          </a:p>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フレイル：5項目中3項目以上で該当、可逆性をもつ</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サルコペニア予防：筋肉に負荷をかける運動が有効</a:t>
            </a:r>
            <a:endParaRPr lang="en-US" sz="2800" dirty="0"/>
          </a:p>
          <a:p>
            <a:pPr marL="342900" indent="-342900">
              <a:spcAft>
                <a:spcPts val="22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ポリファーマシー：薬剤数ではなく有害事象が生じている状態を指す</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在宅療養は多職種連携と家族支援が鍵となる</a:t>
            </a: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本時の到達目標</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高齢者に多い慢性疾患（心不全、COPD、脳血管疾患等）の特徴と看護を理解する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老年症候群（フレイル、サルコペニア、転倒等）の概念と予防・看護を説明できる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多剤併用（ポリファーマシー）の問題点と薬物療法の注意点を理解する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在宅療養を支える看護の役割を理解する</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事例演習：慢性疾患をもつ高齢女性の在宅療養支援</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822960"/>
          </a:xfrm>
          <a:prstGeom prst="rect">
            <a:avLst/>
          </a:prstGeom>
          <a:noFill/>
          <a:ln/>
        </p:spPr>
        <p:txBody>
          <a:bodyPr wrap="square" rtlCol="0" anchor="t"/>
          <a:lstStyle/>
          <a:p>
            <a:pPr marL="0" indent="0">
              <a:buNone/>
            </a:pPr>
            <a:r>
              <a:rPr lang="en-US" sz="2400" b="1" dirty="0">
                <a:solidFill>
                  <a:srgbClr val="1A1A1A"/>
                </a:solidFill>
                <a:latin typeface="Yu Gothic" pitchFamily="34" charset="0"/>
                <a:ea typeface="Yu Gothic" pitchFamily="34" charset="-122"/>
                <a:cs typeface="Yu Gothic" pitchFamily="34" charset="-120"/>
              </a:rPr>
              <a:t>Aさん（82歳、女性）慢性心不全・高血圧症・変形性膝関節症で通院</a:t>
            </a:r>
            <a:endParaRPr lang="en-US" sz="2400" dirty="0"/>
          </a:p>
        </p:txBody>
      </p:sp>
      <p:sp>
        <p:nvSpPr>
          <p:cNvPr id="5" name="Text 3"/>
          <p:cNvSpPr/>
          <p:nvPr/>
        </p:nvSpPr>
        <p:spPr>
          <a:xfrm>
            <a:off x="640080" y="2468880"/>
            <a:ext cx="10881360" cy="3657600"/>
          </a:xfrm>
          <a:prstGeom prst="rect">
            <a:avLst/>
          </a:prstGeom>
          <a:noFill/>
          <a:ln/>
        </p:spPr>
        <p:txBody>
          <a:bodyPr wrap="square" rtlCol="0" anchor="t"/>
          <a:lstStyle/>
          <a:p>
            <a:pPr marL="342900" indent="-342900">
              <a:spcAft>
                <a:spcPts val="16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5種類の薬剤を内服、3か月で体重3kg減少、疲労感を訴える</a:t>
            </a:r>
            <a:endParaRPr lang="en-US" sz="2800" dirty="0"/>
          </a:p>
          <a:p>
            <a:pPr marL="342900" indent="-342900">
              <a:spcAft>
                <a:spcPts val="16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3日前、自宅の敷居につまずき転倒しそうになった</a:t>
            </a:r>
            <a:endParaRPr lang="en-US" sz="2800" dirty="0"/>
          </a:p>
          <a:p>
            <a:pPr marL="342900" indent="-342900">
              <a:spcAft>
                <a:spcPts val="16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複数診療科の処方を夫は十分把握していない</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本時の流れ</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822960" y="1737360"/>
            <a:ext cx="9601200" cy="4572000"/>
          </a:xfrm>
          <a:prstGeom prst="rect">
            <a:avLst/>
          </a:prstGeom>
          <a:noFill/>
          <a:ln/>
        </p:spPr>
        <p:txBody>
          <a:bodyPr wrap="square" rtlCol="0" anchor="t"/>
          <a:lstStyle/>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01　高齢者の慢性疾患の特徴（総論）</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02　高齢者に多い慢性疾患と看護</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03　老年症候群：フレイル・サルコペニア</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04　老年症候群：転倒</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05　多剤併用（ポリファーマシー）</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06　在宅療養を支える看護の役割</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01</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高齢者の慢性疾患の特徴（総論）</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高齢者の慢性疾患に共通する特徴</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複数の疾患を併せもつことが多い（multimorbidity）</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症状が非定型的（発熱を伴わない肺炎、痛みを伴わない心筋梗塞等）</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予備能力の低下により、軽微な負荷でも急変しやすい（第11回参照）</a:t>
            </a:r>
            <a:endParaRPr lang="en-US" sz="2800" dirty="0"/>
          </a:p>
          <a:p>
            <a:pPr marL="342900" indent="-342900">
              <a:spcAft>
                <a:spcPts val="22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個人差・生活背景により現れ方や経過が大きく異なる</a:t>
            </a:r>
            <a:endParaRPr 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02</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高齢者に多い慢性疾患と看護</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高齢者に多い慢性疾患の特徴と看護</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8" name="Table 0"/>
          <p:cNvGraphicFramePr>
            <a:graphicFrameLocks noGrp="1"/>
          </p:cNvGraphicFramePr>
          <p:nvPr>
            <p:extLst>
              <p:ext uri="{D42A27DB-BD31-4B8C-83A1-F6EECF244321}">
                <p14:modId xmlns:p14="http://schemas.microsoft.com/office/powerpoint/2010/main" val="3156564673"/>
              </p:ext>
            </p:extLst>
          </p:nvPr>
        </p:nvGraphicFramePr>
        <p:xfrm>
          <a:off x="640080" y="1600200"/>
          <a:ext cx="10881360" cy="4206240"/>
        </p:xfrm>
        <a:graphic>
          <a:graphicData uri="http://schemas.openxmlformats.org/drawingml/2006/table">
            <a:tbl>
              <a:tblPr/>
              <a:tblGrid>
                <a:gridCol w="18288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gridCol w="4480560">
                  <a:extLst>
                    <a:ext uri="{9D8B030D-6E8A-4147-A177-3AD203B41FA5}">
                      <a16:colId xmlns:a16="http://schemas.microsoft.com/office/drawing/2014/main" val="20002"/>
                    </a:ext>
                  </a:extLst>
                </a:gridCol>
              </a:tblGrid>
              <a:tr h="1051560">
                <a:tc>
                  <a:txBody>
                    <a:bodyPr/>
                    <a:lstStyle/>
                    <a:p>
                      <a:pPr marL="0" indent="0" algn="l">
                        <a:buNone/>
                      </a:pPr>
                      <a:r>
                        <a:rPr lang="en-US" sz="2400" b="1" dirty="0">
                          <a:solidFill>
                            <a:srgbClr val="1A1A1A"/>
                          </a:solidFill>
                        </a:rPr>
                        <a:t>疾患</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高齢者における特徴</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看護のポイント</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051560">
                <a:tc>
                  <a:txBody>
                    <a:bodyPr/>
                    <a:lstStyle/>
                    <a:p>
                      <a:pPr marL="0" indent="0" algn="l">
                        <a:buNone/>
                      </a:pPr>
                      <a:r>
                        <a:rPr lang="en-US" sz="2400" b="1" dirty="0">
                          <a:solidFill>
                            <a:srgbClr val="1A1A1A"/>
                          </a:solidFill>
                        </a:rPr>
                        <a:t>慢性心不全</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労作時息切れ、浮腫、体重増加、夜間の呼吸困難</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毎日の体重測定、塩分制限、感染予防</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51560">
                <a:tc>
                  <a:txBody>
                    <a:bodyPr/>
                    <a:lstStyle/>
                    <a:p>
                      <a:pPr marL="0" indent="0" algn="l">
                        <a:buNone/>
                      </a:pPr>
                      <a:r>
                        <a:rPr lang="en-US" sz="2400" b="1" dirty="0">
                          <a:solidFill>
                            <a:srgbClr val="1A1A1A"/>
                          </a:solidFill>
                        </a:rPr>
                        <a:t>COPD</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労作時呼吸困難、慢性的な咳嗽・喀痰</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呼吸リハビリ、禁煙支援、ワクチン接種</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051560">
                <a:tc>
                  <a:txBody>
                    <a:bodyPr/>
                    <a:lstStyle/>
                    <a:p>
                      <a:pPr marL="0" indent="0" algn="l">
                        <a:buNone/>
                      </a:pPr>
                      <a:r>
                        <a:rPr lang="en-US" sz="2400" b="1" dirty="0">
                          <a:solidFill>
                            <a:srgbClr val="1A1A1A"/>
                          </a:solidFill>
                        </a:rPr>
                        <a:t>脳血管疾患</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麻痺、嚥下障害、高次脳機能障害等の後遺症</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血圧管理、服薬管理、ADL評価とリハビリ</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Text 2"/>
          <p:cNvSpPr/>
          <p:nvPr/>
        </p:nvSpPr>
        <p:spPr>
          <a:xfrm>
            <a:off x="640080" y="6126480"/>
            <a:ext cx="10881360" cy="548640"/>
          </a:xfrm>
          <a:prstGeom prst="rect">
            <a:avLst/>
          </a:prstGeom>
          <a:noFill/>
          <a:ln/>
        </p:spPr>
        <p:txBody>
          <a:bodyPr wrap="square" rtlCol="0" anchor="ctr"/>
          <a:lstStyle/>
          <a:p>
            <a:pPr marL="0" indent="0">
              <a:buNone/>
            </a:pPr>
            <a:r>
              <a:rPr lang="en-US" sz="2400" b="1" dirty="0">
                <a:solidFill>
                  <a:srgbClr val="C0392B"/>
                </a:solidFill>
                <a:latin typeface="Yu Gothic" pitchFamily="34" charset="0"/>
                <a:ea typeface="Yu Gothic" pitchFamily="34" charset="-122"/>
                <a:cs typeface="Yu Gothic" pitchFamily="34" charset="-120"/>
              </a:rPr>
              <a:t>高齢者は症状の訴えが乏しいため、普段との違いに着目した観察が重要</a:t>
            </a: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03</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老年症候群：フレイル・サルコペニア</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フレイルとは</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914400"/>
          </a:xfrm>
          <a:prstGeom prst="rect">
            <a:avLst/>
          </a:prstGeom>
          <a:noFill/>
          <a:ln/>
        </p:spPr>
        <p:txBody>
          <a:bodyPr wrap="square" rtlCol="0" anchor="t"/>
          <a:lstStyle/>
          <a:p>
            <a:pPr marL="0" indent="0">
              <a:buNone/>
            </a:pPr>
            <a:r>
              <a:rPr lang="en-US" sz="2800" b="1" dirty="0">
                <a:solidFill>
                  <a:srgbClr val="1A1A1A"/>
                </a:solidFill>
                <a:latin typeface="Yu Gothic" pitchFamily="34" charset="0"/>
                <a:ea typeface="Yu Gothic" pitchFamily="34" charset="-122"/>
                <a:cs typeface="Yu Gothic" pitchFamily="34" charset="-120"/>
              </a:rPr>
              <a:t>加齢に伴い心身の予備能力が低下し、ストレスへの脆弱性が増加した状態</a:t>
            </a:r>
            <a:endParaRPr lang="en-US" sz="2800" dirty="0"/>
          </a:p>
        </p:txBody>
      </p:sp>
      <p:sp>
        <p:nvSpPr>
          <p:cNvPr id="5" name="Text 3"/>
          <p:cNvSpPr/>
          <p:nvPr/>
        </p:nvSpPr>
        <p:spPr>
          <a:xfrm>
            <a:off x="640080" y="2743200"/>
            <a:ext cx="10881360" cy="3657600"/>
          </a:xfrm>
          <a:prstGeom prst="rect">
            <a:avLst/>
          </a:prstGeom>
          <a:noFill/>
          <a:ln/>
        </p:spPr>
        <p:txBody>
          <a:bodyPr wrap="square" rtlCol="0" anchor="t"/>
          <a:lstStyle/>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健常な状態と要介護状態の中間に位置づけられる</a:t>
            </a:r>
            <a:endParaRPr lang="en-US" sz="2400" dirty="0"/>
          </a:p>
          <a:p>
            <a:pPr marL="342900" indent="-342900">
              <a:spcAft>
                <a:spcPts val="1600"/>
              </a:spcAft>
              <a:buSzPct val="100000"/>
              <a:buFont typeface="Arial" panose="020B0604020202020204" pitchFamily="34" charset="0"/>
              <a:buChar char="•"/>
            </a:pPr>
            <a:r>
              <a:rPr lang="en-US" sz="2400" b="1" dirty="0">
                <a:solidFill>
                  <a:srgbClr val="C0392B"/>
                </a:solidFill>
                <a:latin typeface="Yu Gothic" pitchFamily="34" charset="0"/>
                <a:ea typeface="Yu Gothic" pitchFamily="34" charset="-122"/>
                <a:cs typeface="Yu Gothic" pitchFamily="34" charset="-120"/>
              </a:rPr>
              <a:t>適切な介入により健常な状態に戻る「可逆性」をもつ</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367</Words>
  <Application>Microsoft Office PowerPoint</Application>
  <PresentationFormat>ワイド画面</PresentationFormat>
  <Paragraphs>120</Paragraphs>
  <Slides>20</Slides>
  <Notes>20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20</vt:i4>
      </vt:variant>
    </vt:vector>
  </HeadingPairs>
  <TitlesOfParts>
    <vt:vector size="23" baseType="lpstr">
      <vt:lpstr>Yu Gothic</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2026-09-04T01:51:01Z</dcterms:created>
  <dcterms:modified xsi:type="dcterms:W3CDTF">2026-09-04T01:51:05Z</dcterms:modified>
</cp:coreProperties>
</file>