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68B1F-A202-4FE4-9F63-AEBDD6399A0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E8F83-3F4C-4C89-8FFA-7B66B3C743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62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導入：「循環器は苦手」という前提で始める。図とイメージで理解することを伝える。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84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ステップを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つずつ。因果の順番を声に出して確認する。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397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正常と異常を左右で比較。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PDA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を例に「近道が残る」イメージをつくる。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889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右列と左列の対比だけ示す。「よゆうが少ない」がキーワード。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999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式を分解して、どちらを増やせるかで説明。バケツのたとえ。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61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定義はかみくだく。うっ血もここで説明。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2085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原因を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系統に整理。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への伏線。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211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代償を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つ。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RAAS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は深入りせず「水をためる」でよい。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136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代償→破綻の流れ。看護の役割は早期に気づくこと。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0431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体の図に症状を配置。哺乳・体重は毎日必ず見る。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060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因果を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本の縦の流れで示す。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86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ゴールの提示。最後の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行は本講義の背骨。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579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哺乳＝運動負荷というたとえで納得させる。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36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入る量と出る量の両方に注目させる。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2720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症状と見かたをセットで。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739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本柱で整理。以降の疾患でも同じ枠組みを使う。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525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ヘモグロビンの色で説明。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5g/dL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は目安でよい。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59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出る場所と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で見分ける。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013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左右比較。本講義最大の山場。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917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解剖図で確認。前スライドと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対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で対応させる。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64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検査の目的と看護をセットで。侵襲度の順。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285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軽い→重いの順。酸素の禁忌は「例外がある」ことだけ伝える。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10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全体像を示し、見通しをもたせる。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269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剤の役割を一言で。ジゴキシンの脈拍測定は必ず押さえる。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0131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正常との比較。圧の高い左から右へ流れることを確認。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9724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「上乗せ」の言葉で肺血流過多を説明する。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3702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解剖図で確認。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1251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列で整理。アイゼンメンジャーは軽く触れる。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632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①が出発点であることを強調する。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6710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5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ステップで因果を追う。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3059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解剖図で確認。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1173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行で言えるようにする。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7313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スクワッティングも圧の話で説明できる。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4144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部屋の名前と位置。左右が逆に見えることを最初に断っておく。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560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発作時対応は順番で覚える。家族指導が重要。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4954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血管の断面イメージ。先天性との違いを明確に。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8899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6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症状を体の部位順に。膜様落屑は特徴的。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7509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冠動脈瘤が最重要合併症。治療の目的につなげる。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6336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目的を最上段に。アスピリンは時期で目的が変わる。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54126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退院後の指導は冠動脈病変の有無で分岐。生ワクチンは頻出。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3813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定義はかみくだく。事故死との区別。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398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あおむけ寝は必ず覚えて帰らせる。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907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NG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例と望ましい対応を対比で示す。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624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情報を提示。次のスライドで整理する。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278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流れを一本道で追う。青→肺→赤の色の変化を強調。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3003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症状と根拠を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対</a:t>
            </a:r>
            <a:r>
              <a:rPr kumimoji="1" lang="en-US" altLang="ja-JP"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で結ぶ。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88033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家族支援はねぎらいから。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8625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答えを先に見せず、まず考えさせる。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1610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答えを先に見せず、まず考えさせる。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737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答えを先に見せず、まず考えさせる。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878815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答えを先に見せず、まず考えさせる。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74352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答えを先に見せず、まず考えさせる。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34651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まとめ。すべてが「圧」でつながる。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521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解剖図で確認。前スライドの模式図と対応させる。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754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棒の高さで圧の差を視覚化。次スライドへの伏線。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1279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BIZ UDPGothic" panose="020B0400000000000000" pitchFamily="50" charset="-128"/>
                <a:ea typeface="BIZ UDPGothic" panose="020B0400000000000000" pitchFamily="50" charset="-128"/>
              </a:rPr>
              <a:t>本講義の核。水そうのたとえで直感的に理解させる。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448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>
                <a:latin typeface="BIZ UDPGothic" panose="020B0400000000000000" pitchFamily="50" charset="-128"/>
                <a:ea typeface="BIZ UDPGothic" panose="020B0400000000000000" pitchFamily="50" charset="-128"/>
              </a:rPr>
              <a:t>胎児循環は「肺を使わないための近道」と割り切って教える。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FE8F83-3F4C-4C89-8FFA-7B66B3C743F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90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F82B18-0074-B251-7DCE-0B1AA9627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59102B2-6847-0D5E-F761-9B224C304E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F57EBC-C8F1-D280-9603-E1145172D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B5157B-9230-9686-83D8-0C19A044F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F94EBE-8637-B7DD-AA67-A71C930A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06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C44C9B-A65B-D08C-289B-650D9668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2311D59-D0C0-A1CD-9A6A-324B9B24D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99BEF7-46FA-0353-0809-333CA2DC9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D28B1F-4589-59F7-C887-327423C1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99027A-7F4A-1837-43BF-E3DD9003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85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4AE16EE-2B53-DC43-CA0D-7DB635C83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199FB28-6DD2-FD72-88B7-3F3641FA8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6590C5-EE85-9337-2C29-DE9444C3F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5A524D-3AF7-B8EE-16E0-2A65CF36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8028DB-F94D-AC59-F36E-CD800721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793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0367CF-7AFC-0DB7-2044-D4BF35A9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048C01-24B9-DA5D-7A95-E460A559A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0E66B5-B9E4-749C-C664-95EA4964D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99E464-9FD8-01B6-B9B9-3719AE97E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63A959-4B3C-CE1A-406D-CAB8D116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04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6F4E67-F08C-CD37-D441-7DD2AC70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047C18D-87C7-0EDA-4EC4-035A0DAF6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1373EA-7A61-F5F5-7120-CCB23E69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4AE443-5A0F-F678-4C52-513B06906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529EBE-1EBD-A8E4-79ED-1A6EFDC5B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7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2B6006-9EF2-D2A7-3470-7A6075101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D0BEE4-F611-BE95-20DA-FFB918018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31D6CA-A3B1-C212-E3E8-5D8AABDBC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1D88F8-17FA-80EF-6760-0A45CA04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AFBFD2-BA3A-B817-6373-A298309B6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AA871B-E3A9-4F04-461E-71171385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308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80F2D6-06E6-6513-5547-F0732035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DA3200-9BA0-5BD2-28A8-CCE35EEA0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833B6D-38B7-6A6E-F10D-1AC1949D4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E0AE1B8-4255-300B-A3D9-3FDE5C551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7FEDED-514E-9B2B-D36D-C0D1F84F2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E06853C-FCE6-F3E9-5290-D7A61970A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AD6B738-35F8-12A2-B485-A0EC74768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0E171E7-1E2C-3166-B0AA-0BE3448F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21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D38541-EE69-8714-1DDE-DCE68CADB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8C0CEF9-BE65-4C8B-7F28-D72091D3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FD10A3-D0AD-4FAA-2209-A0CB3163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45869E9-3AC5-DEFA-E159-B71D7A51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40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C803613-AC6D-92BC-883E-D8371E6D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88F5CB-B722-1903-6B9E-53B6083BD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6744B0-2201-AA91-FED2-5ED8A684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84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6A29A5-CAC5-166D-02EE-0E3B2D8B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E312CD-DA91-51E5-C1C4-D49EA4164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2D5922A-1598-C296-7DF6-0E0FDB620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5AC6722-000C-459D-39B0-C61769A06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756C0E-366F-C383-2E0F-037D08F58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5CF445-4DDC-F9E3-8CA3-2C54924E0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035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8C6960-2164-463D-919C-C5DECA3A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DC3826-EFD9-CF71-1A9C-D87F8A807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780881-FDB0-328E-09A0-D81DD8A3F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36F6EB-87EB-CAB5-8D9E-5B350D3B3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F45BBC-E505-065D-0267-82F6E70DE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A168987-8C3D-AAFF-1142-90D1D236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3266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645D312-D851-F1BE-A6B5-A9E694938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5EBCEC-9D19-17FF-4056-414333813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D926E2-D918-53DE-03B1-BD89A9CE1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3A4C74-2FCC-49B5-9CE0-FBD012DC254F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12E706-7FFA-0D1B-5626-4988F1D04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ACADB9-FC05-39F4-83B3-77A86C2299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1CC616-3588-424E-A982-203317D4E5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03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A32D0F-E785-30E3-E1EC-1923D140D3F5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731E76-8EA6-3F56-3D3F-85677F494089}"/>
              </a:ext>
            </a:extLst>
          </p:cNvPr>
          <p:cNvSpPr txBox="1"/>
          <p:nvPr/>
        </p:nvSpPr>
        <p:spPr>
          <a:xfrm>
            <a:off x="1143000" y="17780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zh-TW" altLang="en-US" sz="22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小児看護</a:t>
            </a:r>
            <a:r>
              <a:rPr kumimoji="1" lang="ja-JP" altLang="en-US" sz="22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DBB0D8-E9D6-2694-3C61-15BD51AF63A0}"/>
              </a:ext>
            </a:extLst>
          </p:cNvPr>
          <p:cNvSpPr txBox="1"/>
          <p:nvPr/>
        </p:nvSpPr>
        <p:spPr>
          <a:xfrm>
            <a:off x="1093721" y="2622034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6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循環器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C274B89-3C9B-C077-550E-5A5299E09143}"/>
              </a:ext>
            </a:extLst>
          </p:cNvPr>
          <p:cNvSpPr/>
          <p:nvPr/>
        </p:nvSpPr>
        <p:spPr>
          <a:xfrm>
            <a:off x="1193800" y="3556000"/>
            <a:ext cx="3048000" cy="508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9BDD50-3290-2912-2EBE-F1D0A853539D}"/>
              </a:ext>
            </a:extLst>
          </p:cNvPr>
          <p:cNvSpPr txBox="1"/>
          <p:nvPr/>
        </p:nvSpPr>
        <p:spPr>
          <a:xfrm>
            <a:off x="1143000" y="38354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 b="1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こどもの心臓のしくみと 心臓病の看護</a:t>
            </a:r>
          </a:p>
        </p:txBody>
      </p:sp>
    </p:spTree>
    <p:extLst>
      <p:ext uri="{BB962C8B-B14F-4D97-AF65-F5344CB8AC3E}">
        <p14:creationId xmlns:p14="http://schemas.microsoft.com/office/powerpoint/2010/main" val="1663850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899B4F-F4F9-9D2F-8111-1F530AD10747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生まれる前は、肺を使っていない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7A9DD8-5343-A6C2-A79E-6E1A22F5090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33A5242-0A6A-A492-B6C3-82BA4875D50C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753455-A5A3-FE1F-A270-D6AE517638C4}"/>
              </a:ext>
            </a:extLst>
          </p:cNvPr>
          <p:cNvSpPr txBox="1"/>
          <p:nvPr/>
        </p:nvSpPr>
        <p:spPr>
          <a:xfrm>
            <a:off x="558800" y="1509073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肺がまだ使えないので、肺を通らない「</a:t>
            </a:r>
            <a:r>
              <a:rPr kumimoji="1" lang="en-US" altLang="ja-JP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つの近道」がある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F029019-A37D-4A7A-F84F-6DC6D638D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918344"/>
              </p:ext>
            </p:extLst>
          </p:nvPr>
        </p:nvGraphicFramePr>
        <p:xfrm>
          <a:off x="558800" y="2320678"/>
          <a:ext cx="11074400" cy="2819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00">
                  <a:extLst>
                    <a:ext uri="{9D8B030D-6E8A-4147-A177-3AD203B41FA5}">
                      <a16:colId xmlns:a16="http://schemas.microsoft.com/office/drawing/2014/main" val="3128142806"/>
                    </a:ext>
                  </a:extLst>
                </a:gridCol>
                <a:gridCol w="3632200">
                  <a:extLst>
                    <a:ext uri="{9D8B030D-6E8A-4147-A177-3AD203B41FA5}">
                      <a16:colId xmlns:a16="http://schemas.microsoft.com/office/drawing/2014/main" val="166493861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80875281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近道の名前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どこからどこへ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はたらき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130757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① 卵円孔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右心房 → 左心房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肺をとばして左へ送る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97558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② 動脈管（ボタロー管）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zh-TW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肺動脈 → 大動脈</a:t>
                      </a:r>
                      <a:endParaRPr kumimoji="1" lang="ja-JP" altLang="en-US" sz="2400" b="0">
                        <a:solidFill>
                          <a:srgbClr val="262626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肺をとばして全身へ送る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0628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③ 静脈管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zh-TW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臍静脈 → 下大静脈</a:t>
                      </a:r>
                      <a:endParaRPr kumimoji="1" lang="ja-JP" altLang="en-US" sz="2400" b="0">
                        <a:solidFill>
                          <a:srgbClr val="262626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肝臓をとばして心臓へ送る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087981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A91C825-0B9A-ECE9-1485-DD5CB41E5D09}"/>
              </a:ext>
            </a:extLst>
          </p:cNvPr>
          <p:cNvSpPr txBox="1"/>
          <p:nvPr/>
        </p:nvSpPr>
        <p:spPr>
          <a:xfrm>
            <a:off x="558800" y="5537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「近道」があるのは異常ではなく、生まれる前は これが正常。生まれたら閉じるのがポイント。</a:t>
            </a:r>
          </a:p>
        </p:txBody>
      </p:sp>
    </p:spTree>
    <p:extLst>
      <p:ext uri="{BB962C8B-B14F-4D97-AF65-F5344CB8AC3E}">
        <p14:creationId xmlns:p14="http://schemas.microsoft.com/office/powerpoint/2010/main" val="868260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E671C5-48BB-3E4E-44EA-7F635F789FE1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生まれた瞬間に起こること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F37143-DF79-E0D5-6BD2-32A6A2FB6523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9FF1E8-D22A-8C66-B21E-53CEEA8DC912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6B9553-A681-A480-9A12-1F0F92191977}"/>
              </a:ext>
            </a:extLst>
          </p:cNvPr>
          <p:cNvSpPr txBox="1"/>
          <p:nvPr/>
        </p:nvSpPr>
        <p:spPr>
          <a:xfrm>
            <a:off x="558800" y="13208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C4FD66-8259-6305-7C91-E2919326DB7D}"/>
              </a:ext>
            </a:extLst>
          </p:cNvPr>
          <p:cNvSpPr txBox="1"/>
          <p:nvPr/>
        </p:nvSpPr>
        <p:spPr>
          <a:xfrm>
            <a:off x="731732" y="1359932"/>
            <a:ext cx="7802667" cy="35052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1.</a:t>
            </a: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へその緒を切る ＋ はじめての呼吸</a:t>
            </a:r>
            <a:endParaRPr kumimoji="1" lang="en-US" altLang="ja-JP" sz="24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肺がふくらむ → 肺の血管がひらく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肺に流れる血液がふえる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左心房の圧 ＞ 右心房の圧 になる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5.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卵円孔が閉じる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916E2E0-2AC0-F65F-AA09-B022254A36CA}"/>
              </a:ext>
            </a:extLst>
          </p:cNvPr>
          <p:cNvSpPr txBox="1"/>
          <p:nvPr/>
        </p:nvSpPr>
        <p:spPr>
          <a:xfrm>
            <a:off x="558800" y="20320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CA6F02-B8E5-45D1-99D7-216C648CD6BA}"/>
              </a:ext>
            </a:extLst>
          </p:cNvPr>
          <p:cNvSpPr txBox="1"/>
          <p:nvPr/>
        </p:nvSpPr>
        <p:spPr>
          <a:xfrm>
            <a:off x="558800" y="27432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1B35570-24AC-C9BE-AE8B-CFC0192142FD}"/>
              </a:ext>
            </a:extLst>
          </p:cNvPr>
          <p:cNvSpPr txBox="1"/>
          <p:nvPr/>
        </p:nvSpPr>
        <p:spPr>
          <a:xfrm>
            <a:off x="558800" y="34544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864C036-BA56-E767-32BD-FD8C5D4DB051}"/>
              </a:ext>
            </a:extLst>
          </p:cNvPr>
          <p:cNvSpPr txBox="1"/>
          <p:nvPr/>
        </p:nvSpPr>
        <p:spPr>
          <a:xfrm>
            <a:off x="558800" y="41656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859338-FD54-E2B8-54F8-70B934BCC93D}"/>
              </a:ext>
            </a:extLst>
          </p:cNvPr>
          <p:cNvSpPr txBox="1"/>
          <p:nvPr/>
        </p:nvSpPr>
        <p:spPr>
          <a:xfrm>
            <a:off x="1422400" y="4165600"/>
            <a:ext cx="711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97BFED-9EDA-A265-6610-DCA62E110115}"/>
              </a:ext>
            </a:extLst>
          </p:cNvPr>
          <p:cNvSpPr/>
          <p:nvPr/>
        </p:nvSpPr>
        <p:spPr>
          <a:xfrm>
            <a:off x="7641598" y="1576723"/>
            <a:ext cx="19050" cy="350520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8B6E2B1-19A2-B04D-5080-B0D291201978}"/>
              </a:ext>
            </a:extLst>
          </p:cNvPr>
          <p:cNvSpPr txBox="1"/>
          <p:nvPr/>
        </p:nvSpPr>
        <p:spPr>
          <a:xfrm>
            <a:off x="8039026" y="1505466"/>
            <a:ext cx="3867452" cy="35052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動脈管は</a:t>
            </a:r>
          </a:p>
          <a:p>
            <a:pPr>
              <a:lnSpc>
                <a:spcPct val="140000"/>
              </a:lnSpc>
            </a:pPr>
            <a:endParaRPr kumimoji="1" lang="ja-JP" altLang="en-US" sz="20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血液中の酸素がふえ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プロスタグランジン</a:t>
            </a:r>
            <a:r>
              <a:rPr kumimoji="1" lang="en-US" altLang="ja-JP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E₂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が減ることで</a:t>
            </a:r>
          </a:p>
          <a:p>
            <a:pPr>
              <a:lnSpc>
                <a:spcPct val="140000"/>
              </a:lnSpc>
            </a:pPr>
            <a:endParaRPr kumimoji="1" lang="ja-JP" altLang="en-US" sz="20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ぎゅっと縮んで閉じる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（生後 数日</a:t>
            </a:r>
            <a:r>
              <a:rPr kumimoji="1" lang="en-US" altLang="ja-JP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〜</a:t>
            </a: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数週間）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5FE890-A42A-4922-229F-443F327478A5}"/>
              </a:ext>
            </a:extLst>
          </p:cNvPr>
          <p:cNvSpPr txBox="1"/>
          <p:nvPr/>
        </p:nvSpPr>
        <p:spPr>
          <a:xfrm>
            <a:off x="558800" y="5584979"/>
            <a:ext cx="11074400" cy="89888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主役は「肺がひらく」こと。肺に血が流れる → 左心房の圧が上がる → 卵円孔が閉じる。</a:t>
            </a:r>
          </a:p>
        </p:txBody>
      </p:sp>
    </p:spTree>
    <p:extLst>
      <p:ext uri="{BB962C8B-B14F-4D97-AF65-F5344CB8AC3E}">
        <p14:creationId xmlns:p14="http://schemas.microsoft.com/office/powerpoint/2010/main" val="2257335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6E62BC-A7AC-923E-F522-59463327136E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もし「近道」が閉じなかったら？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BB9AAC-CA6B-1D11-2545-0CE2599EA8AE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E115C2-3C10-CDD8-1B51-E81380A1472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DE9D8E-FFB9-B203-F088-5E407524378F}"/>
              </a:ext>
            </a:extLst>
          </p:cNvPr>
          <p:cNvSpPr txBox="1"/>
          <p:nvPr/>
        </p:nvSpPr>
        <p:spPr>
          <a:xfrm>
            <a:off x="558800" y="17833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正常（閉じる）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84D56EB-3DB4-71F1-515F-B8A4176D2680}"/>
              </a:ext>
            </a:extLst>
          </p:cNvPr>
          <p:cNvSpPr txBox="1"/>
          <p:nvPr/>
        </p:nvSpPr>
        <p:spPr>
          <a:xfrm>
            <a:off x="6299200" y="17833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異常（開いたまま）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44E3DBF2-2F5E-3DF4-DFC6-7F456165C489}"/>
              </a:ext>
            </a:extLst>
          </p:cNvPr>
          <p:cNvSpPr/>
          <p:nvPr/>
        </p:nvSpPr>
        <p:spPr>
          <a:xfrm>
            <a:off x="889000" y="2418323"/>
            <a:ext cx="2159000" cy="838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7D7DAA2-F5B8-D347-AA27-8F2E4C35F9BA}"/>
              </a:ext>
            </a:extLst>
          </p:cNvPr>
          <p:cNvSpPr/>
          <p:nvPr/>
        </p:nvSpPr>
        <p:spPr>
          <a:xfrm>
            <a:off x="3708400" y="2418323"/>
            <a:ext cx="21590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17A5E36-ED5B-23CA-EF6A-E71753C0D0AC}"/>
              </a:ext>
            </a:extLst>
          </p:cNvPr>
          <p:cNvSpPr/>
          <p:nvPr/>
        </p:nvSpPr>
        <p:spPr>
          <a:xfrm>
            <a:off x="3175000" y="2748523"/>
            <a:ext cx="431800" cy="152400"/>
          </a:xfrm>
          <a:prstGeom prst="rect">
            <a:avLst/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90656E1-4601-CE65-B079-0160B57101F8}"/>
              </a:ext>
            </a:extLst>
          </p:cNvPr>
          <p:cNvSpPr txBox="1"/>
          <p:nvPr/>
        </p:nvSpPr>
        <p:spPr>
          <a:xfrm>
            <a:off x="558800" y="34343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血液は正しい道だけを通る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DE885F7-2F16-3E27-49D4-5D61948FE1C8}"/>
              </a:ext>
            </a:extLst>
          </p:cNvPr>
          <p:cNvSpPr/>
          <p:nvPr/>
        </p:nvSpPr>
        <p:spPr>
          <a:xfrm>
            <a:off x="6629400" y="2418323"/>
            <a:ext cx="2159000" cy="838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174DDA0-B7D4-3AA2-12FF-DB85AD5C1D18}"/>
              </a:ext>
            </a:extLst>
          </p:cNvPr>
          <p:cNvSpPr/>
          <p:nvPr/>
        </p:nvSpPr>
        <p:spPr>
          <a:xfrm>
            <a:off x="9448800" y="2418323"/>
            <a:ext cx="21590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</a:t>
            </a:r>
          </a:p>
        </p:txBody>
      </p:sp>
      <p:sp>
        <p:nvSpPr>
          <p:cNvPr id="13" name="矢印: 左 12">
            <a:extLst>
              <a:ext uri="{FF2B5EF4-FFF2-40B4-BE49-F238E27FC236}">
                <a16:creationId xmlns:a16="http://schemas.microsoft.com/office/drawing/2014/main" id="{3F7FDE8C-0760-1F4B-5074-6DC68F9060E2}"/>
              </a:ext>
            </a:extLst>
          </p:cNvPr>
          <p:cNvSpPr/>
          <p:nvPr/>
        </p:nvSpPr>
        <p:spPr>
          <a:xfrm>
            <a:off x="8839200" y="2646923"/>
            <a:ext cx="558800" cy="3810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195B321-1A01-88BA-61D9-2AB066910E46}"/>
              </a:ext>
            </a:extLst>
          </p:cNvPr>
          <p:cNvSpPr txBox="1"/>
          <p:nvPr/>
        </p:nvSpPr>
        <p:spPr>
          <a:xfrm>
            <a:off x="6299200" y="34343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大動脈から肺動脈へ流れ込む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F3E9F2E-FA59-6D5B-7214-510E0BD47630}"/>
              </a:ext>
            </a:extLst>
          </p:cNvPr>
          <p:cNvSpPr txBox="1"/>
          <p:nvPr/>
        </p:nvSpPr>
        <p:spPr>
          <a:xfrm>
            <a:off x="558800" y="43741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ふつうの赤ちゃんの循環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3D631AD-F04E-039C-22B8-AE115AAF93EB}"/>
              </a:ext>
            </a:extLst>
          </p:cNvPr>
          <p:cNvSpPr txBox="1"/>
          <p:nvPr/>
        </p:nvSpPr>
        <p:spPr>
          <a:xfrm>
            <a:off x="6299200" y="437412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zh-TW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 動脈管開存症（</a:t>
            </a:r>
            <a:r>
              <a:rPr kumimoji="1" lang="en-US" altLang="zh-TW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PDA</a:t>
            </a:r>
            <a:r>
              <a:rPr kumimoji="1" lang="zh-TW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endParaRPr kumimoji="1" lang="ja-JP" altLang="en-US" sz="2800" b="1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41C9D67-A591-7D68-209F-72674753319C}"/>
              </a:ext>
            </a:extLst>
          </p:cNvPr>
          <p:cNvSpPr txBox="1"/>
          <p:nvPr/>
        </p:nvSpPr>
        <p:spPr>
          <a:xfrm>
            <a:off x="558800" y="5631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「閉じるはずのものが開いたまま」「あるはずのない穴がある」＝ 先天性心疾患の出発点です。</a:t>
            </a:r>
          </a:p>
        </p:txBody>
      </p:sp>
    </p:spTree>
    <p:extLst>
      <p:ext uri="{BB962C8B-B14F-4D97-AF65-F5344CB8AC3E}">
        <p14:creationId xmlns:p14="http://schemas.microsoft.com/office/powerpoint/2010/main" val="1296908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76596C-32B5-DE1D-ED29-CD0E2F86A11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こどもの心臓は 大人とどうちがう？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F1B540-A9DB-63B9-7EED-F52710A590D7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3B2DF67-D982-101A-936B-4A2E14C66F42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B1EBE22-D55B-E966-9863-0D9D86A8E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019257"/>
              </p:ext>
            </p:extLst>
          </p:nvPr>
        </p:nvGraphicFramePr>
        <p:xfrm>
          <a:off x="558799" y="1320799"/>
          <a:ext cx="11164137" cy="3944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0582">
                  <a:extLst>
                    <a:ext uri="{9D8B030D-6E8A-4147-A177-3AD203B41FA5}">
                      <a16:colId xmlns:a16="http://schemas.microsoft.com/office/drawing/2014/main" val="679629026"/>
                    </a:ext>
                  </a:extLst>
                </a:gridCol>
                <a:gridCol w="4506624">
                  <a:extLst>
                    <a:ext uri="{9D8B030D-6E8A-4147-A177-3AD203B41FA5}">
                      <a16:colId xmlns:a16="http://schemas.microsoft.com/office/drawing/2014/main" val="2628903969"/>
                    </a:ext>
                  </a:extLst>
                </a:gridCol>
                <a:gridCol w="4096931">
                  <a:extLst>
                    <a:ext uri="{9D8B030D-6E8A-4147-A177-3AD203B41FA5}">
                      <a16:colId xmlns:a16="http://schemas.microsoft.com/office/drawing/2014/main" val="1677032474"/>
                    </a:ext>
                  </a:extLst>
                </a:gridCol>
              </a:tblGrid>
              <a:tr h="66006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kumimoji="1" lang="ja-JP" altLang="en-US" sz="2400" b="1">
                        <a:solidFill>
                          <a:srgbClr val="1F3864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こども（赤ちゃん）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大人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827027"/>
                  </a:ext>
                </a:extLst>
              </a:tr>
              <a:tr h="95996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心拍数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多い（新生児 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120〜160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回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/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分）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少ない（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60〜80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回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/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分）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857095"/>
                  </a:ext>
                </a:extLst>
              </a:tr>
              <a:tr h="774859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1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回に送る量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少ない（増やすのが苦手）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増やすことができる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802584"/>
                  </a:ext>
                </a:extLst>
              </a:tr>
              <a:tr h="774859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未熟で よゆうが少ない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成熟し よゆうがある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092545"/>
                  </a:ext>
                </a:extLst>
              </a:tr>
              <a:tr h="774859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こまった時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脈を速くしてしのぐ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en-US" altLang="ja-JP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1</a:t>
                      </a: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回の量を増やしてしのぐ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555942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7DDDDED-F828-CE59-D6EB-BF276F135AE7}"/>
              </a:ext>
            </a:extLst>
          </p:cNvPr>
          <p:cNvSpPr txBox="1"/>
          <p:nvPr/>
        </p:nvSpPr>
        <p:spPr>
          <a:xfrm>
            <a:off x="558800" y="5494005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血液が少し減る（脱水・出血）だけで循環がくずれやすい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0FE6CA1-D64A-AB19-4938-578D79D1CD9C}"/>
              </a:ext>
            </a:extLst>
          </p:cNvPr>
          <p:cNvSpPr txBox="1"/>
          <p:nvPr/>
        </p:nvSpPr>
        <p:spPr>
          <a:xfrm>
            <a:off x="558800" y="61584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こどもの心臓は「よゆうが少ない」。だから ちょっとした負担でも すぐに限界がきます。</a:t>
            </a:r>
          </a:p>
        </p:txBody>
      </p:sp>
    </p:spTree>
    <p:extLst>
      <p:ext uri="{BB962C8B-B14F-4D97-AF65-F5344CB8AC3E}">
        <p14:creationId xmlns:p14="http://schemas.microsoft.com/office/powerpoint/2010/main" val="3349949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D77952-D738-923F-8C34-B81884383EB8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 こどもは すぐ脈が速くなる？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597F36-7AD8-5DF1-509C-D427280F48BF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529B7E-3BEF-9880-459E-DBE02F5931F7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D97C67A4-0ED8-238D-6F21-F1EF351B50BC}"/>
              </a:ext>
            </a:extLst>
          </p:cNvPr>
          <p:cNvSpPr/>
          <p:nvPr/>
        </p:nvSpPr>
        <p:spPr>
          <a:xfrm>
            <a:off x="1905000" y="1499108"/>
            <a:ext cx="2540000" cy="8128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心拍出量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7BF184-8128-79B9-5F1E-3F29A3648CDF}"/>
              </a:ext>
            </a:extLst>
          </p:cNvPr>
          <p:cNvSpPr txBox="1"/>
          <p:nvPr/>
        </p:nvSpPr>
        <p:spPr>
          <a:xfrm>
            <a:off x="4521200" y="1651508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1D30DA76-B8AD-C195-E5B5-11FB62706A3B}"/>
              </a:ext>
            </a:extLst>
          </p:cNvPr>
          <p:cNvSpPr/>
          <p:nvPr/>
        </p:nvSpPr>
        <p:spPr>
          <a:xfrm>
            <a:off x="5080000" y="1499108"/>
            <a:ext cx="2540000" cy="8128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en-US" altLang="ja-JP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回拍出量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10B526-661A-7D15-51C3-AF2C81D8C203}"/>
              </a:ext>
            </a:extLst>
          </p:cNvPr>
          <p:cNvSpPr txBox="1"/>
          <p:nvPr/>
        </p:nvSpPr>
        <p:spPr>
          <a:xfrm>
            <a:off x="7696200" y="1651508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en-US" altLang="ja-JP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×</a:t>
            </a:r>
            <a:endParaRPr kumimoji="1" lang="ja-JP" altLang="en-US" sz="2800" b="1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A4CD1BF-0C39-4F62-D889-6385FC415E82}"/>
              </a:ext>
            </a:extLst>
          </p:cNvPr>
          <p:cNvSpPr/>
          <p:nvPr/>
        </p:nvSpPr>
        <p:spPr>
          <a:xfrm>
            <a:off x="8255000" y="1499108"/>
            <a:ext cx="2540000" cy="8128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心拍数</a:t>
            </a:r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C7ADFE98-4BF6-4255-D256-B183D06E0696}"/>
              </a:ext>
            </a:extLst>
          </p:cNvPr>
          <p:cNvSpPr/>
          <p:nvPr/>
        </p:nvSpPr>
        <p:spPr>
          <a:xfrm>
            <a:off x="6146800" y="2388108"/>
            <a:ext cx="406400" cy="4318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下 10">
            <a:extLst>
              <a:ext uri="{FF2B5EF4-FFF2-40B4-BE49-F238E27FC236}">
                <a16:creationId xmlns:a16="http://schemas.microsoft.com/office/drawing/2014/main" id="{3F934CDB-66A0-348C-6AC6-09D030385E03}"/>
              </a:ext>
            </a:extLst>
          </p:cNvPr>
          <p:cNvSpPr/>
          <p:nvPr/>
        </p:nvSpPr>
        <p:spPr>
          <a:xfrm>
            <a:off x="9321800" y="2388108"/>
            <a:ext cx="406400" cy="4318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521F52-11CD-AE47-C31E-1B8043D5B032}"/>
              </a:ext>
            </a:extLst>
          </p:cNvPr>
          <p:cNvSpPr txBox="1"/>
          <p:nvPr/>
        </p:nvSpPr>
        <p:spPr>
          <a:xfrm>
            <a:off x="4826000" y="2896108"/>
            <a:ext cx="304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心筋が未熟で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増やせない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190FED-8BC1-6CBB-72BC-4514E172FDF7}"/>
              </a:ext>
            </a:extLst>
          </p:cNvPr>
          <p:cNvSpPr txBox="1"/>
          <p:nvPr/>
        </p:nvSpPr>
        <p:spPr>
          <a:xfrm>
            <a:off x="8001000" y="2896108"/>
            <a:ext cx="304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だから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回数を増やす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6F296D6-444F-9576-BC55-9C27581CBB98}"/>
              </a:ext>
            </a:extLst>
          </p:cNvPr>
          <p:cNvSpPr txBox="1"/>
          <p:nvPr/>
        </p:nvSpPr>
        <p:spPr>
          <a:xfrm>
            <a:off x="8001000" y="3912108"/>
            <a:ext cx="304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 頻脈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74CE5F6-8240-35FE-9B55-C24D3F98EC57}"/>
              </a:ext>
            </a:extLst>
          </p:cNvPr>
          <p:cNvSpPr/>
          <p:nvPr/>
        </p:nvSpPr>
        <p:spPr>
          <a:xfrm>
            <a:off x="4318000" y="2896108"/>
            <a:ext cx="19050" cy="165100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6D6E38-ECCA-F5E1-4139-591FD409B633}"/>
              </a:ext>
            </a:extLst>
          </p:cNvPr>
          <p:cNvSpPr txBox="1"/>
          <p:nvPr/>
        </p:nvSpPr>
        <p:spPr>
          <a:xfrm>
            <a:off x="558800" y="2896108"/>
            <a:ext cx="3717526" cy="174952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イメージ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大きなバケツで運べない子は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小さなバケツで何回も往復する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D1B0BB8-F75B-43FB-B2D6-D14090DD317C}"/>
              </a:ext>
            </a:extLst>
          </p:cNvPr>
          <p:cNvSpPr txBox="1"/>
          <p:nvPr/>
        </p:nvSpPr>
        <p:spPr>
          <a:xfrm>
            <a:off x="609600" y="5077936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頻脈は こどもががんばっているサイン。安静時なのに脈が速い＝体の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SOS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です。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E0E72E7-F1C5-77ED-5F71-D8CF87B54A31}"/>
              </a:ext>
            </a:extLst>
          </p:cNvPr>
          <p:cNvSpPr txBox="1"/>
          <p:nvPr/>
        </p:nvSpPr>
        <p:spPr>
          <a:xfrm>
            <a:off x="609600" y="62161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乳児の心不全では 安静時でも</a:t>
            </a:r>
            <a:r>
              <a:rPr kumimoji="1" lang="en-US" altLang="ja-JP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150〜200</a:t>
            </a: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</a:t>
            </a:r>
            <a:r>
              <a:rPr kumimoji="1" lang="en-US" altLang="ja-JP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/</a:t>
            </a: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 になることがあります。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752086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2504A7-DBF6-4978-3844-AA7D46313D4F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A035BC-2958-484E-1EE1-82475FB75E2F}"/>
              </a:ext>
            </a:extLst>
          </p:cNvPr>
          <p:cNvSpPr txBox="1"/>
          <p:nvPr/>
        </p:nvSpPr>
        <p:spPr>
          <a:xfrm>
            <a:off x="1143000" y="1766332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4C1E4B-9284-0777-64AB-B6E65DA115E2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F3DFA5C-E5D9-DE63-BA32-18E381F3D082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F84B42-3D0B-B6B8-6971-5C10ADE61C69}"/>
              </a:ext>
            </a:extLst>
          </p:cNvPr>
          <p:cNvSpPr txBox="1"/>
          <p:nvPr/>
        </p:nvSpPr>
        <p:spPr>
          <a:xfrm>
            <a:off x="1193799" y="3708400"/>
            <a:ext cx="10189659" cy="237482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心不全ってどんな状態？</a:t>
            </a:r>
            <a:endParaRPr kumimoji="1" lang="en-US" altLang="ja-JP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体はどうやって がんばる？（代償）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なぜ「脈が速い・飲めない・太らない」が起こる？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観察のポイントと看護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A73D488-F170-0D4B-F8B1-3333680FCA31}"/>
              </a:ext>
            </a:extLst>
          </p:cNvPr>
          <p:cNvSpPr txBox="1"/>
          <p:nvPr/>
        </p:nvSpPr>
        <p:spPr>
          <a:xfrm>
            <a:off x="1193800" y="4724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F0EBEB-20F6-941D-EA24-A3BD286C516A}"/>
              </a:ext>
            </a:extLst>
          </p:cNvPr>
          <p:cNvSpPr txBox="1"/>
          <p:nvPr/>
        </p:nvSpPr>
        <p:spPr>
          <a:xfrm>
            <a:off x="1193800" y="5232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0532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EDA076-2F89-DA8F-7913-E7955EF9A75A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心不全ってなに？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234364-57A8-7724-76D9-037ADBC4BD39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87F2437-CD11-4AEF-A5FC-D8B52A4BD849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3C968B-58D2-B2EF-0685-F93914562B1D}"/>
              </a:ext>
            </a:extLst>
          </p:cNvPr>
          <p:cNvSpPr txBox="1"/>
          <p:nvPr/>
        </p:nvSpPr>
        <p:spPr>
          <a:xfrm>
            <a:off x="558800" y="1256268"/>
            <a:ext cx="11074400" cy="109426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40000"/>
              </a:lnSpc>
            </a:pPr>
            <a:r>
              <a:rPr kumimoji="1"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心臓のポンプの力が落ちて</a:t>
            </a:r>
          </a:p>
          <a:p>
            <a:pPr algn="ctr">
              <a:lnSpc>
                <a:spcPct val="140000"/>
              </a:lnSpc>
            </a:pPr>
            <a:r>
              <a:rPr kumimoji="1"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体が必要とするだけの血液を</a:t>
            </a:r>
            <a:r>
              <a:rPr kumimoji="1" lang="ja-JP" altLang="en-US" sz="28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送り出せなくなった状態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7BAEFDA-343E-B845-435A-98CBB85F5612}"/>
              </a:ext>
            </a:extLst>
          </p:cNvPr>
          <p:cNvSpPr/>
          <p:nvPr/>
        </p:nvSpPr>
        <p:spPr>
          <a:xfrm>
            <a:off x="1219200" y="3048000"/>
            <a:ext cx="2794000" cy="1219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正常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必要な量を送れる</a:t>
            </a: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87A8CBD3-E071-19B4-93AA-CBDBAC491FA0}"/>
              </a:ext>
            </a:extLst>
          </p:cNvPr>
          <p:cNvSpPr/>
          <p:nvPr/>
        </p:nvSpPr>
        <p:spPr>
          <a:xfrm>
            <a:off x="4267200" y="3454400"/>
            <a:ext cx="558800" cy="4064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4892ECE-8284-AEF4-62A7-86B0356CAF2A}"/>
              </a:ext>
            </a:extLst>
          </p:cNvPr>
          <p:cNvSpPr/>
          <p:nvPr/>
        </p:nvSpPr>
        <p:spPr>
          <a:xfrm>
            <a:off x="5080000" y="3048000"/>
            <a:ext cx="2794000" cy="1219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送る量が足りない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C8FAE3-BBFD-B317-40D5-AC3532CAA0A5}"/>
              </a:ext>
            </a:extLst>
          </p:cNvPr>
          <p:cNvSpPr txBox="1"/>
          <p:nvPr/>
        </p:nvSpPr>
        <p:spPr>
          <a:xfrm>
            <a:off x="8687561" y="3429000"/>
            <a:ext cx="3429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1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・酸素が足りない</a:t>
            </a:r>
          </a:p>
          <a:p>
            <a:pPr>
              <a:lnSpc>
                <a:spcPct val="140000"/>
              </a:lnSpc>
            </a:pPr>
            <a:r>
              <a:rPr kumimoji="1" lang="ja-JP" altLang="en-US" sz="21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・血液が手前で渋滞する</a:t>
            </a:r>
          </a:p>
          <a:p>
            <a:pPr>
              <a:lnSpc>
                <a:spcPct val="140000"/>
              </a:lnSpc>
            </a:pPr>
            <a:r>
              <a:rPr kumimoji="1" lang="ja-JP" altLang="en-US" sz="21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（うっ血）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AE66E9-8B0D-C62F-FEB4-396D5A296F1C}"/>
              </a:ext>
            </a:extLst>
          </p:cNvPr>
          <p:cNvSpPr txBox="1"/>
          <p:nvPr/>
        </p:nvSpPr>
        <p:spPr>
          <a:xfrm>
            <a:off x="558800" y="465591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心不全＝「心臓が止まること」ではありません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347AC9-D7B4-CDF0-A01C-0A59C289968E}"/>
              </a:ext>
            </a:extLst>
          </p:cNvPr>
          <p:cNvSpPr txBox="1"/>
          <p:nvPr/>
        </p:nvSpPr>
        <p:spPr>
          <a:xfrm>
            <a:off x="558800" y="5431646"/>
            <a:ext cx="11131284" cy="109615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うっ血</a:t>
            </a:r>
            <a:r>
              <a:rPr kumimoji="1" lang="en-US" altLang="ja-JP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…</a:t>
            </a: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送り出せない血液が手前にたまること。肺なら「肺うっ血」、体ならむくみ・肝腫大。</a:t>
            </a:r>
          </a:p>
        </p:txBody>
      </p:sp>
    </p:spTree>
    <p:extLst>
      <p:ext uri="{BB962C8B-B14F-4D97-AF65-F5344CB8AC3E}">
        <p14:creationId xmlns:p14="http://schemas.microsoft.com/office/powerpoint/2010/main" val="3175861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9A1F461-1E96-60A5-549F-BE19BDADC17E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こどもの心不全は なにが原因？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710E68-2569-8747-4367-C2B56C3BAB3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9001309-4977-1735-6812-79F4DBAF021A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09E439-9ADD-EEFD-B374-0142F0D505B1}"/>
              </a:ext>
            </a:extLst>
          </p:cNvPr>
          <p:cNvSpPr txBox="1"/>
          <p:nvPr/>
        </p:nvSpPr>
        <p:spPr>
          <a:xfrm>
            <a:off x="558800" y="132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こどもの心不全の多くは 先天性心疾患が原因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D9FDDA9-FB27-5BD4-3026-65FB16AE235F}"/>
              </a:ext>
            </a:extLst>
          </p:cNvPr>
          <p:cNvSpPr txBox="1"/>
          <p:nvPr/>
        </p:nvSpPr>
        <p:spPr>
          <a:xfrm>
            <a:off x="800329" y="2194807"/>
            <a:ext cx="5151486" cy="180142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血液が多すぎる</a:t>
            </a:r>
            <a:endParaRPr kumimoji="1" lang="en-US" altLang="ja-JP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左右シャント（近道）で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肺に流れる血液が増えすぎる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肺うっ血・呼吸が速くなる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A87197-689D-DB2F-C32F-9BD7A21B633C}"/>
              </a:ext>
            </a:extLst>
          </p:cNvPr>
          <p:cNvSpPr txBox="1"/>
          <p:nvPr/>
        </p:nvSpPr>
        <p:spPr>
          <a:xfrm>
            <a:off x="6388329" y="2215513"/>
            <a:ext cx="5151486" cy="184761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圧が高すぎる</a:t>
            </a:r>
            <a:endParaRPr kumimoji="1" lang="en-US" altLang="ja-JP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弁が狭い・もれることで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心臓に負担がかかる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心臓が疲れる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A56B56-83A9-2AEA-A6FC-44ECCBEA4F33}"/>
              </a:ext>
            </a:extLst>
          </p:cNvPr>
          <p:cNvSpPr txBox="1"/>
          <p:nvPr/>
        </p:nvSpPr>
        <p:spPr>
          <a:xfrm>
            <a:off x="558800" y="4780153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そのほか：心筋症・不整脈・重い貧血・重症感染（敗血症）でも起こる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85ABB10-926F-D8CA-C9FA-FE0457FB8726}"/>
              </a:ext>
            </a:extLst>
          </p:cNvPr>
          <p:cNvSpPr txBox="1"/>
          <p:nvPr/>
        </p:nvSpPr>
        <p:spPr>
          <a:xfrm>
            <a:off x="558800" y="5537200"/>
            <a:ext cx="10981015" cy="110725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「血液が多すぎる」か「圧が高すぎる」か。どちらも心臓の“はたらきすぎ”を招きます。</a:t>
            </a:r>
          </a:p>
        </p:txBody>
      </p:sp>
    </p:spTree>
    <p:extLst>
      <p:ext uri="{BB962C8B-B14F-4D97-AF65-F5344CB8AC3E}">
        <p14:creationId xmlns:p14="http://schemas.microsoft.com/office/powerpoint/2010/main" val="1301129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6E5C80-9ACB-6619-17C4-31F40774CA2D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体は こうして代償</a:t>
            </a:r>
            <a:r>
              <a:rPr lang="ja-JP" altLang="en-US" sz="3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する</a:t>
            </a:r>
            <a:endParaRPr kumimoji="1" lang="ja-JP" altLang="en-US" sz="32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BAD5B7-CEE1-E30E-53AB-57ECDEACF4F5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82F2A34-0DE3-64EA-1CA8-88F1EF87713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57979F-1DE8-4AD8-2F83-DE0F1699BD7D}"/>
              </a:ext>
            </a:extLst>
          </p:cNvPr>
          <p:cNvSpPr txBox="1"/>
          <p:nvPr/>
        </p:nvSpPr>
        <p:spPr>
          <a:xfrm>
            <a:off x="558800" y="132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心臓の力が落ちると、体は</a:t>
            </a:r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つの方法でカバーしようとする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2B91A32-1640-75A4-1FD4-8C8A820E56DB}"/>
              </a:ext>
            </a:extLst>
          </p:cNvPr>
          <p:cNvSpPr/>
          <p:nvPr/>
        </p:nvSpPr>
        <p:spPr>
          <a:xfrm>
            <a:off x="558800" y="2080736"/>
            <a:ext cx="5334000" cy="7874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脈を速くする（頻脈）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BE206A8D-6319-26A5-0039-52602099FDCB}"/>
              </a:ext>
            </a:extLst>
          </p:cNvPr>
          <p:cNvSpPr/>
          <p:nvPr/>
        </p:nvSpPr>
        <p:spPr>
          <a:xfrm>
            <a:off x="6146800" y="2080736"/>
            <a:ext cx="5334000" cy="7874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心筋を厚くする（肥大）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E9A7B1D-00BA-378E-7F7C-B172E54F675B}"/>
              </a:ext>
            </a:extLst>
          </p:cNvPr>
          <p:cNvSpPr/>
          <p:nvPr/>
        </p:nvSpPr>
        <p:spPr>
          <a:xfrm>
            <a:off x="558800" y="3071336"/>
            <a:ext cx="5334000" cy="7874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③ 交感神経が興奮する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A9C3975E-8958-AEE8-3D90-EA00C97310B1}"/>
              </a:ext>
            </a:extLst>
          </p:cNvPr>
          <p:cNvSpPr/>
          <p:nvPr/>
        </p:nvSpPr>
        <p:spPr>
          <a:xfrm>
            <a:off x="6146800" y="3071336"/>
            <a:ext cx="5334000" cy="7874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 水分・塩分をためる</a:t>
            </a:r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77E8CEAB-5744-570D-9020-910EA1C7E9EF}"/>
              </a:ext>
            </a:extLst>
          </p:cNvPr>
          <p:cNvSpPr/>
          <p:nvPr/>
        </p:nvSpPr>
        <p:spPr>
          <a:xfrm>
            <a:off x="5892800" y="4089400"/>
            <a:ext cx="406400" cy="4318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3E545F-740A-90DF-4EC6-49EAB089D835}"/>
              </a:ext>
            </a:extLst>
          </p:cNvPr>
          <p:cNvSpPr txBox="1"/>
          <p:nvPr/>
        </p:nvSpPr>
        <p:spPr>
          <a:xfrm>
            <a:off x="558800" y="4849336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がんばりには限界がある → 限界をこえると </a:t>
            </a:r>
            <a:r>
              <a:rPr kumimoji="1" lang="ja-JP" altLang="en-US" sz="26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症状が出る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5C7823-4C1E-832D-1438-D180B0B62D20}"/>
              </a:ext>
            </a:extLst>
          </p:cNvPr>
          <p:cNvSpPr txBox="1"/>
          <p:nvPr/>
        </p:nvSpPr>
        <p:spPr>
          <a:xfrm>
            <a:off x="558800" y="57012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</a:t>
            </a:r>
            <a:r>
              <a:rPr kumimoji="1" lang="en-US" altLang="ja-JP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RAAS…</a:t>
            </a: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体が「血が足りない」と勘違いして 水と塩分をためこむしくみ。結果としてむくみが出ます。</a:t>
            </a:r>
          </a:p>
        </p:txBody>
      </p:sp>
    </p:spTree>
    <p:extLst>
      <p:ext uri="{BB962C8B-B14F-4D97-AF65-F5344CB8AC3E}">
        <p14:creationId xmlns:p14="http://schemas.microsoft.com/office/powerpoint/2010/main" val="2013205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46DFD9-C82B-E6FD-3357-8E7D5B604290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lang="ja-JP" altLang="en-US" sz="3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代償</a:t>
            </a:r>
            <a:r>
              <a:rPr kumimoji="1" lang="ja-JP" altLang="en-US" sz="3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の限界 ＝ 症状が出る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39D522-2744-92CA-8CB1-0CA53682CB28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326E61F-00F9-506D-AB57-98C9367130C6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154E32-AC53-B582-905F-C3ACF6BBA357}"/>
              </a:ext>
            </a:extLst>
          </p:cNvPr>
          <p:cNvSpPr txBox="1"/>
          <p:nvPr/>
        </p:nvSpPr>
        <p:spPr>
          <a:xfrm>
            <a:off x="558800" y="1505086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3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代償が破綻すると、こんな症状としてあらわれる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E0A7DD9-7F25-2353-516E-9D33749A2D60}"/>
              </a:ext>
            </a:extLst>
          </p:cNvPr>
          <p:cNvSpPr/>
          <p:nvPr/>
        </p:nvSpPr>
        <p:spPr>
          <a:xfrm>
            <a:off x="558800" y="21908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脈が速い（頻脈）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675A8A85-424A-3B72-3C00-4F8C43FA9B27}"/>
              </a:ext>
            </a:extLst>
          </p:cNvPr>
          <p:cNvSpPr/>
          <p:nvPr/>
        </p:nvSpPr>
        <p:spPr>
          <a:xfrm>
            <a:off x="4267200" y="21908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呼吸が速い（多呼吸）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7A1E02B-9141-B024-18D1-890E946F3409}"/>
              </a:ext>
            </a:extLst>
          </p:cNvPr>
          <p:cNvSpPr/>
          <p:nvPr/>
        </p:nvSpPr>
        <p:spPr>
          <a:xfrm>
            <a:off x="7975600" y="21908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汗をたくさんかく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F7D9210-26F5-B61F-60A3-68F0FB283D0C}"/>
              </a:ext>
            </a:extLst>
          </p:cNvPr>
          <p:cNvSpPr/>
          <p:nvPr/>
        </p:nvSpPr>
        <p:spPr>
          <a:xfrm>
            <a:off x="558800" y="32322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母乳・ミルクが飲めない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E5CBAA-6E26-F20B-48E8-F7F19DB25233}"/>
              </a:ext>
            </a:extLst>
          </p:cNvPr>
          <p:cNvSpPr/>
          <p:nvPr/>
        </p:nvSpPr>
        <p:spPr>
          <a:xfrm>
            <a:off x="4267200" y="32322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体重が増えない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CE2845F3-F1C8-CC17-97E8-DE4ED03B325A}"/>
              </a:ext>
            </a:extLst>
          </p:cNvPr>
          <p:cNvSpPr/>
          <p:nvPr/>
        </p:nvSpPr>
        <p:spPr>
          <a:xfrm>
            <a:off x="7975600" y="3232286"/>
            <a:ext cx="35052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むくみ・肝臓がふれる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A096ADB-E05D-0A40-F7AE-F10616764BED}"/>
              </a:ext>
            </a:extLst>
          </p:cNvPr>
          <p:cNvSpPr txBox="1"/>
          <p:nvPr/>
        </p:nvSpPr>
        <p:spPr>
          <a:xfrm>
            <a:off x="558800" y="44704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大切なのは「がんばっているサイン（頻脈・多呼吸・多汗）」を、悪化する前に見つけること。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2662ABD-432B-FD01-9CEF-DF2497FC8B45}"/>
              </a:ext>
            </a:extLst>
          </p:cNvPr>
          <p:cNvSpPr txBox="1"/>
          <p:nvPr/>
        </p:nvSpPr>
        <p:spPr>
          <a:xfrm>
            <a:off x="558800" y="586664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赤ちゃんは「しんどい」と言えません。哺乳・体重・呼吸・脈 が手がかりです。</a:t>
            </a:r>
          </a:p>
        </p:txBody>
      </p:sp>
    </p:spTree>
    <p:extLst>
      <p:ext uri="{BB962C8B-B14F-4D97-AF65-F5344CB8AC3E}">
        <p14:creationId xmlns:p14="http://schemas.microsoft.com/office/powerpoint/2010/main" val="80269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C959C8-8B8B-D93C-5982-FD368ED51E18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授業目標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260057-CCD9-AC9D-8367-9ED82B532AA9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54F838-9CD0-1112-DF6C-A9A790C60AC3}"/>
              </a:ext>
            </a:extLst>
          </p:cNvPr>
          <p:cNvSpPr txBox="1"/>
          <p:nvPr/>
        </p:nvSpPr>
        <p:spPr>
          <a:xfrm>
            <a:off x="558800" y="1387842"/>
            <a:ext cx="11213416" cy="2958345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marL="514350" indent="-514350">
              <a:lnSpc>
                <a:spcPct val="170000"/>
              </a:lnSpc>
              <a:buFont typeface="+mj-ea"/>
              <a:buAutoNum type="circleNumDbPlain"/>
            </a:pPr>
            <a:r>
              <a:rPr kumimoji="1"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心臓のしくみと 血液の流れがわかる</a:t>
            </a:r>
          </a:p>
          <a:p>
            <a:pPr marL="514350" indent="-514350">
              <a:lnSpc>
                <a:spcPct val="170000"/>
              </a:lnSpc>
              <a:buFont typeface="+mj-ea"/>
              <a:buAutoNum type="circleNumDbPlain"/>
            </a:pPr>
            <a:r>
              <a:rPr kumimoji="1"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「心不全」「チアノーゼ」が なぜ起こるかがわかる</a:t>
            </a:r>
          </a:p>
          <a:p>
            <a:pPr marL="514350" indent="-514350">
              <a:lnSpc>
                <a:spcPct val="170000"/>
              </a:lnSpc>
              <a:buFont typeface="+mj-ea"/>
              <a:buAutoNum type="circleNumDbPlain"/>
            </a:pPr>
            <a:r>
              <a:rPr kumimoji="1"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こどもに多い心臓の病気のちがいがわかる</a:t>
            </a:r>
          </a:p>
          <a:p>
            <a:pPr marL="514350" indent="-514350">
              <a:lnSpc>
                <a:spcPct val="170000"/>
              </a:lnSpc>
              <a:buFont typeface="+mj-ea"/>
              <a:buAutoNum type="circleNumDbPlain"/>
            </a:pPr>
            <a:r>
              <a:rPr kumimoji="1"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こどもと家族への 看護のポイントがわかる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22692-01ED-5477-A35F-A605E6445B32}"/>
              </a:ext>
            </a:extLst>
          </p:cNvPr>
          <p:cNvSpPr txBox="1"/>
          <p:nvPr/>
        </p:nvSpPr>
        <p:spPr>
          <a:xfrm>
            <a:off x="558800" y="4346188"/>
            <a:ext cx="11074400" cy="213780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この授業でいちばん大切な考え方</a:t>
            </a:r>
            <a:endParaRPr kumimoji="1" lang="en-US" altLang="ja-JP" sz="2400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血液は「</a:t>
            </a:r>
            <a:r>
              <a:rPr lang="ja-JP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圧の高いほう</a:t>
            </a: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」から「</a:t>
            </a:r>
            <a:r>
              <a:rPr lang="ja-JP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圧の低いほう</a:t>
            </a: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」へ流れる</a:t>
            </a:r>
            <a:endParaRPr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ぜんぶ暗記しなくて大丈夫。まずは「なぜそうなるの？」をつかみましょう。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4542B0-F175-926A-F140-77EFC89FF90C}"/>
              </a:ext>
            </a:extLst>
          </p:cNvPr>
          <p:cNvSpPr txBox="1"/>
          <p:nvPr/>
        </p:nvSpPr>
        <p:spPr>
          <a:xfrm>
            <a:off x="558800" y="599755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endParaRPr kumimoji="1" lang="ja-JP" altLang="en-US" sz="2400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699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D28070A0-F86A-713E-65D1-4B4FA47BE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12" y="0"/>
            <a:ext cx="10548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30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21C01D-B80B-2AF7-363B-5C20EF893BC9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なぜ？① 脈が速くなる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964C4A-4E58-4475-B608-8FC0EB6070D3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3A9669B-AF79-1902-596E-7EE8BD2D6669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C2A7DD-13BD-499E-FB04-59855C9EE541}"/>
              </a:ext>
            </a:extLst>
          </p:cNvPr>
          <p:cNvSpPr txBox="1"/>
          <p:nvPr/>
        </p:nvSpPr>
        <p:spPr>
          <a:xfrm>
            <a:off x="558800" y="1524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心不全で </a:t>
            </a:r>
            <a:r>
              <a:rPr kumimoji="1" lang="en-US" altLang="ja-JP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回に送れる量が減っている</a:t>
            </a:r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4DF63A9C-AD75-D778-BE79-8E3F58EAF5A2}"/>
              </a:ext>
            </a:extLst>
          </p:cNvPr>
          <p:cNvSpPr/>
          <p:nvPr/>
        </p:nvSpPr>
        <p:spPr>
          <a:xfrm>
            <a:off x="5892800" y="21082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96DD5E6-25DE-8849-B2E4-9003EBA0AE29}"/>
              </a:ext>
            </a:extLst>
          </p:cNvPr>
          <p:cNvSpPr txBox="1"/>
          <p:nvPr/>
        </p:nvSpPr>
        <p:spPr>
          <a:xfrm>
            <a:off x="558800" y="259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心筋が未熟なので </a:t>
            </a:r>
            <a:r>
              <a:rPr kumimoji="1" lang="en-US" altLang="ja-JP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回の量は増やせない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C073DF9A-CFDF-C502-F487-C37B095802C8}"/>
              </a:ext>
            </a:extLst>
          </p:cNvPr>
          <p:cNvSpPr/>
          <p:nvPr/>
        </p:nvSpPr>
        <p:spPr>
          <a:xfrm>
            <a:off x="5892800" y="31750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0D0E8B8-8A77-6A72-920E-035C8FB4F096}"/>
              </a:ext>
            </a:extLst>
          </p:cNvPr>
          <p:cNvSpPr txBox="1"/>
          <p:nvPr/>
        </p:nvSpPr>
        <p:spPr>
          <a:xfrm>
            <a:off x="558800" y="36576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6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交感神経ががんばって 心拍数を上げる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7F88F7-145D-F8AA-9301-5CB3D5334269}"/>
              </a:ext>
            </a:extLst>
          </p:cNvPr>
          <p:cNvSpPr txBox="1"/>
          <p:nvPr/>
        </p:nvSpPr>
        <p:spPr>
          <a:xfrm>
            <a:off x="558800" y="44196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3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 頻 脈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53CEDAC-DFDC-F716-1A31-16B2DDEA0895}"/>
              </a:ext>
            </a:extLst>
          </p:cNvPr>
          <p:cNvSpPr/>
          <p:nvPr/>
        </p:nvSpPr>
        <p:spPr>
          <a:xfrm>
            <a:off x="558800" y="5334000"/>
            <a:ext cx="11074400" cy="1905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F312BC-2991-7E10-01DE-90F6828ED90E}"/>
              </a:ext>
            </a:extLst>
          </p:cNvPr>
          <p:cNvSpPr txBox="1"/>
          <p:nvPr/>
        </p:nvSpPr>
        <p:spPr>
          <a:xfrm>
            <a:off x="558800" y="54356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頻脈は「悪い症状」ではなく「がんばっている証拠」。だから 安静や保温が効きます。</a:t>
            </a:r>
          </a:p>
        </p:txBody>
      </p:sp>
    </p:spTree>
    <p:extLst>
      <p:ext uri="{BB962C8B-B14F-4D97-AF65-F5344CB8AC3E}">
        <p14:creationId xmlns:p14="http://schemas.microsoft.com/office/powerpoint/2010/main" val="3112301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EFB38C-C07D-5D05-61BD-759E54F8DC5A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なぜ？② 母乳・ミルクが飲めない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DB06D6-70B1-4758-0C75-19634D41320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BAA223-FEF1-23F0-B9E3-5A602EF08FA6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6CA1BD-3FC7-80EF-3004-08F0735741B4}"/>
              </a:ext>
            </a:extLst>
          </p:cNvPr>
          <p:cNvSpPr txBox="1"/>
          <p:nvPr/>
        </p:nvSpPr>
        <p:spPr>
          <a:xfrm>
            <a:off x="558800" y="1346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赤ちゃんにとって「飲むこと」は </a:t>
            </a: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マラソンなみの運動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D011482D-F451-5B10-9122-EE04E6BF8ABF}"/>
              </a:ext>
            </a:extLst>
          </p:cNvPr>
          <p:cNvSpPr/>
          <p:nvPr/>
        </p:nvSpPr>
        <p:spPr>
          <a:xfrm>
            <a:off x="558800" y="2159000"/>
            <a:ext cx="2057400" cy="965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飲みはじめる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87B54247-0874-6354-3D00-316DD6C7F5DB}"/>
              </a:ext>
            </a:extLst>
          </p:cNvPr>
          <p:cNvSpPr/>
          <p:nvPr/>
        </p:nvSpPr>
        <p:spPr>
          <a:xfrm>
            <a:off x="2641600" y="2463800"/>
            <a:ext cx="152400" cy="3556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ABB543D-C742-881F-E835-101207C80736}"/>
              </a:ext>
            </a:extLst>
          </p:cNvPr>
          <p:cNvSpPr/>
          <p:nvPr/>
        </p:nvSpPr>
        <p:spPr>
          <a:xfrm>
            <a:off x="2819400" y="2159000"/>
            <a:ext cx="2057400" cy="965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酸素をたくさん使う</a:t>
            </a: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B137AA84-B459-1983-D8D4-CA4A8B468313}"/>
              </a:ext>
            </a:extLst>
          </p:cNvPr>
          <p:cNvSpPr/>
          <p:nvPr/>
        </p:nvSpPr>
        <p:spPr>
          <a:xfrm>
            <a:off x="4902200" y="2463800"/>
            <a:ext cx="152400" cy="3556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035D82A-2ABC-D1BB-8FED-1DC2748286C5}"/>
              </a:ext>
            </a:extLst>
          </p:cNvPr>
          <p:cNvSpPr/>
          <p:nvPr/>
        </p:nvSpPr>
        <p:spPr>
          <a:xfrm>
            <a:off x="5080000" y="2159000"/>
            <a:ext cx="2057400" cy="965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息が上がる・汗をかく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1E09A9A4-2A8A-01BA-C4E2-2A7E4627EC10}"/>
              </a:ext>
            </a:extLst>
          </p:cNvPr>
          <p:cNvSpPr/>
          <p:nvPr/>
        </p:nvSpPr>
        <p:spPr>
          <a:xfrm>
            <a:off x="7162800" y="2463800"/>
            <a:ext cx="152400" cy="3556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EB5AC638-D556-5BDD-C33E-9613BE463662}"/>
              </a:ext>
            </a:extLst>
          </p:cNvPr>
          <p:cNvSpPr/>
          <p:nvPr/>
        </p:nvSpPr>
        <p:spPr>
          <a:xfrm>
            <a:off x="7340600" y="2159000"/>
            <a:ext cx="2057400" cy="965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疲れて途中でやめる</a:t>
            </a: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E92FA38B-E3CF-99E6-4608-0C4F7016A555}"/>
              </a:ext>
            </a:extLst>
          </p:cNvPr>
          <p:cNvSpPr/>
          <p:nvPr/>
        </p:nvSpPr>
        <p:spPr>
          <a:xfrm>
            <a:off x="9423400" y="2463800"/>
            <a:ext cx="152400" cy="3556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285B5FBD-FE77-B4A4-C74A-0774C891B438}"/>
              </a:ext>
            </a:extLst>
          </p:cNvPr>
          <p:cNvSpPr/>
          <p:nvPr/>
        </p:nvSpPr>
        <p:spPr>
          <a:xfrm>
            <a:off x="9601200" y="2159000"/>
            <a:ext cx="2057400" cy="9652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en-US" altLang="ja-JP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0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回に飲む量が減る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A7B1BBC-1E4A-74CD-94A0-84C92A4208FF}"/>
              </a:ext>
            </a:extLst>
          </p:cNvPr>
          <p:cNvSpPr txBox="1"/>
          <p:nvPr/>
        </p:nvSpPr>
        <p:spPr>
          <a:xfrm>
            <a:off x="533400" y="3429000"/>
            <a:ext cx="11099800" cy="113554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こんなサイン：呼吸が速い／顔色が悪い／冷や汗／チアノーゼ</a:t>
            </a:r>
            <a:endParaRPr kumimoji="1" lang="en-US" altLang="ja-JP" sz="2400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結果：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回の量が減る・時間が延びる（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40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分以上など）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2C29B8D-0E8B-4E60-9E0F-F60B54FEE3DC}"/>
              </a:ext>
            </a:extLst>
          </p:cNvPr>
          <p:cNvSpPr txBox="1"/>
          <p:nvPr/>
        </p:nvSpPr>
        <p:spPr>
          <a:xfrm>
            <a:off x="558800" y="5631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「哺乳に何分かかったか」「途中でやめたか」は、心不全の重さを知る大切な情報です。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B706D08-3D01-AD4C-2282-C439E8E1D002}"/>
              </a:ext>
            </a:extLst>
          </p:cNvPr>
          <p:cNvSpPr txBox="1"/>
          <p:nvPr/>
        </p:nvSpPr>
        <p:spPr>
          <a:xfrm>
            <a:off x="584200" y="4938679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回数を増やしても、</a:t>
            </a:r>
            <a:r>
              <a:rPr kumimoji="1" lang="en-US" altLang="ja-JP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回量が少なければ </a:t>
            </a:r>
            <a:r>
              <a:rPr kumimoji="1" lang="en-US" altLang="ja-JP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日の総量は不足します。</a:t>
            </a:r>
          </a:p>
        </p:txBody>
      </p:sp>
    </p:spTree>
    <p:extLst>
      <p:ext uri="{BB962C8B-B14F-4D97-AF65-F5344CB8AC3E}">
        <p14:creationId xmlns:p14="http://schemas.microsoft.com/office/powerpoint/2010/main" val="672497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945EB0-673B-2145-49E0-47C1EE3535CF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なぜ？③ 体重が増えない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E53B17-660A-9559-219D-575521253C72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FA44EAC-C84B-A304-552E-4FC1EB197B3A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43FE72-D6C3-5102-569B-C38C82C11380}"/>
              </a:ext>
            </a:extLst>
          </p:cNvPr>
          <p:cNvSpPr txBox="1"/>
          <p:nvPr/>
        </p:nvSpPr>
        <p:spPr>
          <a:xfrm>
            <a:off x="762000" y="1599804"/>
            <a:ext cx="4757253" cy="199572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入ってくるエネルギー</a:t>
            </a:r>
            <a:endParaRPr kumimoji="1" lang="en-US" altLang="ja-JP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少ない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・飲む量が減る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・途中で疲れてやめる</a:t>
            </a:r>
            <a:endParaRPr kumimoji="1" lang="ja-JP" altLang="en-US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1E589C8-8096-92A3-EBC2-5C8FE593C7CC}"/>
              </a:ext>
            </a:extLst>
          </p:cNvPr>
          <p:cNvSpPr txBox="1"/>
          <p:nvPr/>
        </p:nvSpPr>
        <p:spPr>
          <a:xfrm>
            <a:off x="6604000" y="1599804"/>
            <a:ext cx="4757253" cy="199572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出ていくエネルギー</a:t>
            </a:r>
            <a:endParaRPr kumimoji="1" lang="en-US" altLang="ja-JP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多い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・脈が速い・呼吸が速い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・それだけで体力を使う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6C4A498-BC82-51E7-EB5E-9956CB955A78}"/>
              </a:ext>
            </a:extLst>
          </p:cNvPr>
          <p:cNvSpPr txBox="1"/>
          <p:nvPr/>
        </p:nvSpPr>
        <p:spPr>
          <a:xfrm>
            <a:off x="762000" y="20320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40000"/>
              </a:lnSpc>
            </a:pPr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40000"/>
              </a:lnSpc>
            </a:pPr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E73923-BC28-4273-6193-BECDC4C4480D}"/>
              </a:ext>
            </a:extLst>
          </p:cNvPr>
          <p:cNvSpPr txBox="1"/>
          <p:nvPr/>
        </p:nvSpPr>
        <p:spPr>
          <a:xfrm>
            <a:off x="6604000" y="20320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40000"/>
              </a:lnSpc>
            </a:pPr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4E18EB-7927-5CBA-933E-E000ED14AFED}"/>
              </a:ext>
            </a:extLst>
          </p:cNvPr>
          <p:cNvSpPr txBox="1"/>
          <p:nvPr/>
        </p:nvSpPr>
        <p:spPr>
          <a:xfrm>
            <a:off x="5715000" y="2556471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3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ＶＳ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719D969-526F-CA3D-5AA9-FBFB3E7942E7}"/>
              </a:ext>
            </a:extLst>
          </p:cNvPr>
          <p:cNvSpPr txBox="1"/>
          <p:nvPr/>
        </p:nvSpPr>
        <p:spPr>
          <a:xfrm>
            <a:off x="410962" y="4075669"/>
            <a:ext cx="11074400" cy="103851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摂取不足 ＋ 消費過多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 </a:t>
            </a:r>
            <a:r>
              <a:rPr kumimoji="1" lang="ja-JP" altLang="en-US" sz="26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体重が増えない</a:t>
            </a: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（成長曲線を下回る）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2C4F18F-D44A-4734-7E2A-D06639CDB8F4}"/>
              </a:ext>
            </a:extLst>
          </p:cNvPr>
          <p:cNvSpPr txBox="1"/>
          <p:nvPr/>
        </p:nvSpPr>
        <p:spPr>
          <a:xfrm>
            <a:off x="509217" y="5541121"/>
            <a:ext cx="11123983" cy="1038509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体重は「心不全の通信簿」。毎日 同じ時間・同じ条件で測り、成長曲線に記入します。</a:t>
            </a:r>
          </a:p>
        </p:txBody>
      </p:sp>
    </p:spTree>
    <p:extLst>
      <p:ext uri="{BB962C8B-B14F-4D97-AF65-F5344CB8AC3E}">
        <p14:creationId xmlns:p14="http://schemas.microsoft.com/office/powerpoint/2010/main" val="1556518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10F0E9-B30C-6538-EAE2-EFDFC1A8D863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心不全の観察ポイント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6AAB9FA-1B01-B4CB-B47C-766E24C74115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5934B2-0481-EFCA-42DA-DDC9DFAEDDB0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D093764-33F4-6C02-F396-DD39270F1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696304"/>
              </p:ext>
            </p:extLst>
          </p:nvPr>
        </p:nvGraphicFramePr>
        <p:xfrm>
          <a:off x="558800" y="1270000"/>
          <a:ext cx="11074400" cy="4038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40613607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424925259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サイン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どう見る？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6813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脈が速い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安静時に測る。乳児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150〜200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回</a:t>
                      </a: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/</a:t>
                      </a: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分のことも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60368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呼吸が速い・陥没呼吸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鼻翼呼吸、肋間・肋骨下のへこみ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055261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飲めない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哺乳量・時間・途中で中断していないか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3534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体重が増えない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毎日同じ条件で測り 成長曲線に記入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274002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汗が多い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とくに授乳中の頭の汗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23356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むくみ・肝臓がふれる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まぶたのむくみ、肋骨の下で肝臓をさわる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956774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EBCB59A-71EA-427A-94AB-20AA5DDDCA2B}"/>
              </a:ext>
            </a:extLst>
          </p:cNvPr>
          <p:cNvSpPr txBox="1"/>
          <p:nvPr/>
        </p:nvSpPr>
        <p:spPr>
          <a:xfrm>
            <a:off x="558800" y="597538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「なぜ起こるか」が分かれば、観察項目は暗記しなくても思い出せます。</a:t>
            </a:r>
          </a:p>
        </p:txBody>
      </p:sp>
    </p:spTree>
    <p:extLst>
      <p:ext uri="{BB962C8B-B14F-4D97-AF65-F5344CB8AC3E}">
        <p14:creationId xmlns:p14="http://schemas.microsoft.com/office/powerpoint/2010/main" val="2229753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11F38A-8EB6-B417-F957-2A1C0BE8F8D5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心不全の看護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59E0FB-34A7-079A-21D9-2E5A1B76344B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16CC1B6-125F-42A9-1BD7-A51B8426DF3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65AF10-EAE9-CC4E-D5D2-CF52A5EE70B2}"/>
              </a:ext>
            </a:extLst>
          </p:cNvPr>
          <p:cNvSpPr txBox="1"/>
          <p:nvPr/>
        </p:nvSpPr>
        <p:spPr>
          <a:xfrm>
            <a:off x="558800" y="150149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観 察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10EC65-B51E-CCFE-A8C9-17F93976E2AC}"/>
              </a:ext>
            </a:extLst>
          </p:cNvPr>
          <p:cNvSpPr/>
          <p:nvPr/>
        </p:nvSpPr>
        <p:spPr>
          <a:xfrm>
            <a:off x="558800" y="193329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3FD299-08A7-2D0F-FE0D-74CF68FCF1B5}"/>
              </a:ext>
            </a:extLst>
          </p:cNvPr>
          <p:cNvSpPr txBox="1"/>
          <p:nvPr/>
        </p:nvSpPr>
        <p:spPr>
          <a:xfrm>
            <a:off x="558800" y="2060290"/>
            <a:ext cx="3651820" cy="211200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・脈拍・呼吸数・</a:t>
            </a:r>
            <a:r>
              <a:rPr kumimoji="1" lang="en-US" altLang="ja-JP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・哺乳量／時間／中断の有無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・体重・水分の出入り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・むくみ・肝臓がふれるか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・薬の効果と副作用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D0ED70-31CF-96CD-1CC8-FEE66A5217C2}"/>
              </a:ext>
            </a:extLst>
          </p:cNvPr>
          <p:cNvSpPr txBox="1"/>
          <p:nvPr/>
        </p:nvSpPr>
        <p:spPr>
          <a:xfrm>
            <a:off x="4305300" y="150149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援 助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806B72A-434A-1019-1377-9D811E4B06CE}"/>
              </a:ext>
            </a:extLst>
          </p:cNvPr>
          <p:cNvSpPr/>
          <p:nvPr/>
        </p:nvSpPr>
        <p:spPr>
          <a:xfrm>
            <a:off x="4305300" y="193329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6F94FA9-53E6-3F6A-2546-5F359261B278}"/>
              </a:ext>
            </a:extLst>
          </p:cNvPr>
          <p:cNvSpPr txBox="1"/>
          <p:nvPr/>
        </p:nvSpPr>
        <p:spPr>
          <a:xfrm>
            <a:off x="4305300" y="2060290"/>
            <a:ext cx="3651820" cy="21706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・安静を保つ（泣かせすぎない）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・頭を少し高くする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・授乳は短時間・回数を分ける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・必要なら経管栄養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・水分・塩分の管理、酸素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4305486-BDDD-76C0-5565-557D5F97B52C}"/>
              </a:ext>
            </a:extLst>
          </p:cNvPr>
          <p:cNvSpPr txBox="1"/>
          <p:nvPr/>
        </p:nvSpPr>
        <p:spPr>
          <a:xfrm>
            <a:off x="8051800" y="150149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3E0D023-9B60-AE88-258C-BF14855D9BA5}"/>
              </a:ext>
            </a:extLst>
          </p:cNvPr>
          <p:cNvSpPr/>
          <p:nvPr/>
        </p:nvSpPr>
        <p:spPr>
          <a:xfrm>
            <a:off x="8051800" y="193329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CF68CA7-2EF9-CF7A-2A57-A04D346218A3}"/>
              </a:ext>
            </a:extLst>
          </p:cNvPr>
          <p:cNvSpPr txBox="1"/>
          <p:nvPr/>
        </p:nvSpPr>
        <p:spPr>
          <a:xfrm>
            <a:off x="8051799" y="2060290"/>
            <a:ext cx="3824449" cy="221056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・分かりにくい症状を説明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・家族の気づきをねぎらう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・家で見る点を具体的に伝える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・受診の目安を決める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・育児不安・自責感を受けとめる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A76C2A3-3AF0-303F-8CC3-D22054CD588A}"/>
              </a:ext>
            </a:extLst>
          </p:cNvPr>
          <p:cNvSpPr txBox="1"/>
          <p:nvPr/>
        </p:nvSpPr>
        <p:spPr>
          <a:xfrm>
            <a:off x="558800" y="5003800"/>
            <a:ext cx="11074400" cy="1397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看護の目標は 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①心臓の負担を減らす 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②成長に必要な栄養を確保する の</a:t>
            </a:r>
            <a:r>
              <a:rPr kumimoji="1" lang="en-US" altLang="ja-JP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つです。</a:t>
            </a:r>
          </a:p>
        </p:txBody>
      </p:sp>
    </p:spTree>
    <p:extLst>
      <p:ext uri="{BB962C8B-B14F-4D97-AF65-F5344CB8AC3E}">
        <p14:creationId xmlns:p14="http://schemas.microsoft.com/office/powerpoint/2010/main" val="3366786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A3C73C-EC53-8A26-381D-A4DE14A3F7D0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C42B2C-BA09-CCF3-E2C2-8B1F742FF985}"/>
              </a:ext>
            </a:extLst>
          </p:cNvPr>
          <p:cNvSpPr txBox="1"/>
          <p:nvPr/>
        </p:nvSpPr>
        <p:spPr>
          <a:xfrm>
            <a:off x="1143000" y="1649968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8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3</a:t>
            </a:r>
            <a:endParaRPr kumimoji="1" lang="ja-JP" altLang="en-US" sz="28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D51B13-FDD8-A5B3-535B-3477BDDA18A0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0EC58DF-F909-0329-9F80-D82F5FA0EBB3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1379EC-5669-679F-DE98-CB763C93137C}"/>
              </a:ext>
            </a:extLst>
          </p:cNvPr>
          <p:cNvSpPr txBox="1"/>
          <p:nvPr/>
        </p:nvSpPr>
        <p:spPr>
          <a:xfrm>
            <a:off x="1193799" y="3708400"/>
            <a:ext cx="10151331" cy="155898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どうして青紫色になる？</a:t>
            </a:r>
            <a:endParaRPr kumimoji="1"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中心性と末梢性のちがい</a:t>
            </a:r>
            <a:endParaRPr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シャントの向きで「出る・出ない」が決まる</a:t>
            </a:r>
          </a:p>
        </p:txBody>
      </p:sp>
    </p:spTree>
    <p:extLst>
      <p:ext uri="{BB962C8B-B14F-4D97-AF65-F5344CB8AC3E}">
        <p14:creationId xmlns:p14="http://schemas.microsoft.com/office/powerpoint/2010/main" val="1735715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B8A6FD-8E04-BFBD-EBBB-6AA4F56E9CD9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チアノーゼってなに？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A6B6AB-3F12-BEDB-420C-1AF12F45D12C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3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355B9D0-C58E-4F50-0F57-929CCDD2D4B2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273567-73FC-016B-E91A-F7EACE9B7AA2}"/>
              </a:ext>
            </a:extLst>
          </p:cNvPr>
          <p:cNvSpPr txBox="1"/>
          <p:nvPr/>
        </p:nvSpPr>
        <p:spPr>
          <a:xfrm>
            <a:off x="558800" y="1404545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くちびるや皮膚・粘膜が </a:t>
            </a: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青紫色</a:t>
            </a: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に見える状態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21795E2-DC06-4010-3D39-A7D21C7C6B00}"/>
              </a:ext>
            </a:extLst>
          </p:cNvPr>
          <p:cNvSpPr txBox="1"/>
          <p:nvPr/>
        </p:nvSpPr>
        <p:spPr>
          <a:xfrm>
            <a:off x="558800" y="2235200"/>
            <a:ext cx="381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なぜ青紫に見える？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48745172-80DA-AA86-D988-036848A07D81}"/>
              </a:ext>
            </a:extLst>
          </p:cNvPr>
          <p:cNvSpPr/>
          <p:nvPr/>
        </p:nvSpPr>
        <p:spPr>
          <a:xfrm>
            <a:off x="762000" y="2743200"/>
            <a:ext cx="38100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酸素とくっついた</a:t>
            </a:r>
            <a:r>
              <a:rPr kumimoji="1" lang="en-US" altLang="ja-JP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Hb → </a:t>
            </a: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赤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05CF0C8F-AB9D-9797-30C6-3FFAB1D55084}"/>
              </a:ext>
            </a:extLst>
          </p:cNvPr>
          <p:cNvSpPr/>
          <p:nvPr/>
        </p:nvSpPr>
        <p:spPr>
          <a:xfrm>
            <a:off x="762000" y="3708400"/>
            <a:ext cx="3810000" cy="838200"/>
          </a:xfrm>
          <a:prstGeom prst="roundRect">
            <a:avLst>
              <a:gd name="adj" fmla="val 8000"/>
            </a:avLst>
          </a:prstGeom>
          <a:solidFill>
            <a:srgbClr val="C7CEDB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酸素と離れた</a:t>
            </a:r>
            <a:r>
              <a:rPr kumimoji="1" lang="en-US" altLang="ja-JP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Hb → </a:t>
            </a: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暗い色</a:t>
            </a: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BB467AB7-94A5-471A-004F-A84618A36616}"/>
              </a:ext>
            </a:extLst>
          </p:cNvPr>
          <p:cNvSpPr/>
          <p:nvPr/>
        </p:nvSpPr>
        <p:spPr>
          <a:xfrm>
            <a:off x="4724400" y="3530600"/>
            <a:ext cx="508000" cy="3810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E27DA4-9ACD-45E8-54E3-44F8E72A64DF}"/>
              </a:ext>
            </a:extLst>
          </p:cNvPr>
          <p:cNvSpPr txBox="1"/>
          <p:nvPr/>
        </p:nvSpPr>
        <p:spPr>
          <a:xfrm>
            <a:off x="5558189" y="2303176"/>
            <a:ext cx="3890611" cy="2554411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酸素と離れた</a:t>
            </a:r>
            <a:r>
              <a:rPr kumimoji="1"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Hb</a:t>
            </a: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</a:t>
            </a:r>
          </a:p>
          <a:p>
            <a:pPr>
              <a:lnSpc>
                <a:spcPct val="140000"/>
              </a:lnSpc>
            </a:pP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およそ </a:t>
            </a:r>
            <a:r>
              <a:rPr kumimoji="1"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5g/dL</a:t>
            </a: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以上</a:t>
            </a:r>
          </a:p>
          <a:p>
            <a:pPr>
              <a:lnSpc>
                <a:spcPct val="140000"/>
              </a:lnSpc>
            </a:pP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にふえると皮膚から透けて</a:t>
            </a:r>
          </a:p>
          <a:p>
            <a:pPr>
              <a:lnSpc>
                <a:spcPct val="140000"/>
              </a:lnSpc>
            </a:pP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青紫に見える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D93DF0A-1E5D-AECB-C9CE-E448BFFB8FB0}"/>
              </a:ext>
            </a:extLst>
          </p:cNvPr>
          <p:cNvSpPr txBox="1"/>
          <p:nvPr/>
        </p:nvSpPr>
        <p:spPr>
          <a:xfrm>
            <a:off x="9262938" y="2600431"/>
            <a:ext cx="2586238" cy="2036866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4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貧血</a:t>
            </a:r>
          </a:p>
          <a:p>
            <a:pPr>
              <a:lnSpc>
                <a:spcPct val="140000"/>
              </a:lnSpc>
            </a:pPr>
            <a:r>
              <a:rPr kumimoji="1" lang="ja-JP" altLang="en-US" sz="24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目立ちにくい</a:t>
            </a:r>
          </a:p>
          <a:p>
            <a:pPr>
              <a:lnSpc>
                <a:spcPct val="140000"/>
              </a:lnSpc>
            </a:pPr>
            <a:endParaRPr kumimoji="1" lang="ja-JP" altLang="en-US" sz="2400" b="1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40000"/>
              </a:lnSpc>
            </a:pPr>
            <a:r>
              <a:rPr kumimoji="1" lang="ja-JP" altLang="en-US" sz="24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多血</a:t>
            </a:r>
          </a:p>
          <a:p>
            <a:pPr>
              <a:lnSpc>
                <a:spcPct val="140000"/>
              </a:lnSpc>
            </a:pPr>
            <a:r>
              <a:rPr kumimoji="1" lang="ja-JP" altLang="en-US" sz="24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目立ちやすい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E7F256A-0130-596A-95F5-A9912776C76C}"/>
              </a:ext>
            </a:extLst>
          </p:cNvPr>
          <p:cNvSpPr txBox="1"/>
          <p:nvPr/>
        </p:nvSpPr>
        <p:spPr>
          <a:xfrm>
            <a:off x="558800" y="5445231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チアノーゼは「見た目」の情報。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の数値と 必ずセットで観察します。</a:t>
            </a:r>
          </a:p>
        </p:txBody>
      </p:sp>
    </p:spTree>
    <p:extLst>
      <p:ext uri="{BB962C8B-B14F-4D97-AF65-F5344CB8AC3E}">
        <p14:creationId xmlns:p14="http://schemas.microsoft.com/office/powerpoint/2010/main" val="1339437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09FA4C-6D74-91AC-871C-0831BD52523D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中心性チアノーゼ と 末梢性チアノーゼ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448987-DF2A-8577-1C41-4C9588923E16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3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98A3970-BE58-8803-64E0-6C0FDF615F7F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664E057-BA51-5660-7EBA-A323330BE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958028"/>
              </p:ext>
            </p:extLst>
          </p:nvPr>
        </p:nvGraphicFramePr>
        <p:xfrm>
          <a:off x="558800" y="1346200"/>
          <a:ext cx="11074400" cy="3415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395169957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1673942643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34712228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kumimoji="1" lang="ja-JP" altLang="en-US" sz="2400" b="1">
                        <a:solidFill>
                          <a:srgbClr val="1F3864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中心性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末梢性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26955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原因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動脈血の酸素飽和度そのものが低い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手足の血のめぐりが悪い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37357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出る場所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くちびる・舌・口の中など全身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手足の先など末梢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77191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en-US" altLang="ja-JP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SpO₂</a:t>
                      </a:r>
                      <a:endParaRPr kumimoji="1" lang="ja-JP" altLang="en-US" sz="2400" b="0">
                        <a:solidFill>
                          <a:srgbClr val="262626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下がる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正常のことが多い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07223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代表例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ファロー四徴症など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手足の冷え、アクロシアノーゼ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990424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3044A7B-33F1-058C-4DC0-20088284A0A9}"/>
              </a:ext>
            </a:extLst>
          </p:cNvPr>
          <p:cNvSpPr txBox="1"/>
          <p:nvPr/>
        </p:nvSpPr>
        <p:spPr>
          <a:xfrm>
            <a:off x="558800" y="513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見分けかたのコツ：くちびる・舌が青ければ「中心性」。手足だけなら「末梢性」。</a:t>
            </a:r>
          </a:p>
        </p:txBody>
      </p:sp>
    </p:spTree>
    <p:extLst>
      <p:ext uri="{BB962C8B-B14F-4D97-AF65-F5344CB8AC3E}">
        <p14:creationId xmlns:p14="http://schemas.microsoft.com/office/powerpoint/2010/main" val="3590018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16EAD9-9904-0F06-5999-2A4BC906F70E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シャントの向きで チアノーゼが決まる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10C8120-61AD-E79E-565D-2B73F5251C9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 b="1" dirty="0">
                <a:solidFill>
                  <a:srgbClr val="FF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★大事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6166B7E-A9DB-BA8F-4A8A-665570C32143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9BA963-DBBD-0145-070C-FA0C708CA6AA}"/>
              </a:ext>
            </a:extLst>
          </p:cNvPr>
          <p:cNvSpPr txBox="1"/>
          <p:nvPr/>
        </p:nvSpPr>
        <p:spPr>
          <a:xfrm>
            <a:off x="558800" y="12700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7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 → 右 シャント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BFB3FB-5BF5-6656-8B5F-057CA32FCF20}"/>
              </a:ext>
            </a:extLst>
          </p:cNvPr>
          <p:cNvSpPr txBox="1"/>
          <p:nvPr/>
        </p:nvSpPr>
        <p:spPr>
          <a:xfrm>
            <a:off x="6299200" y="12700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7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 → 左 シャント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8CF0E167-3BA0-DFE8-D7FD-F044DC0A0997}"/>
              </a:ext>
            </a:extLst>
          </p:cNvPr>
          <p:cNvSpPr/>
          <p:nvPr/>
        </p:nvSpPr>
        <p:spPr>
          <a:xfrm>
            <a:off x="762000" y="1905000"/>
            <a:ext cx="20320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左心系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高い圧</a:t>
            </a: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445AEC16-151C-8F71-A66C-0F5476E68D00}"/>
              </a:ext>
            </a:extLst>
          </p:cNvPr>
          <p:cNvSpPr/>
          <p:nvPr/>
        </p:nvSpPr>
        <p:spPr>
          <a:xfrm>
            <a:off x="2895600" y="2133600"/>
            <a:ext cx="533400" cy="3810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9F045EC8-6FCB-E833-4AD8-91E90A7712DF}"/>
              </a:ext>
            </a:extLst>
          </p:cNvPr>
          <p:cNvSpPr/>
          <p:nvPr/>
        </p:nvSpPr>
        <p:spPr>
          <a:xfrm>
            <a:off x="3556000" y="1905000"/>
            <a:ext cx="2032000" cy="838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右心系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低い圧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BECEB637-9620-50B6-B026-36E93EDEC939}"/>
              </a:ext>
            </a:extLst>
          </p:cNvPr>
          <p:cNvSpPr/>
          <p:nvPr/>
        </p:nvSpPr>
        <p:spPr>
          <a:xfrm>
            <a:off x="6502400" y="1905000"/>
            <a:ext cx="2032000" cy="838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右心系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圧が上がる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E752533D-8634-527B-C97C-FDC7F01B2530}"/>
              </a:ext>
            </a:extLst>
          </p:cNvPr>
          <p:cNvSpPr/>
          <p:nvPr/>
        </p:nvSpPr>
        <p:spPr>
          <a:xfrm>
            <a:off x="8636000" y="2133600"/>
            <a:ext cx="533400" cy="3810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81F8B77C-D72A-2520-B92D-99A3C88115F1}"/>
              </a:ext>
            </a:extLst>
          </p:cNvPr>
          <p:cNvSpPr/>
          <p:nvPr/>
        </p:nvSpPr>
        <p:spPr>
          <a:xfrm>
            <a:off x="9296400" y="1905000"/>
            <a:ext cx="2032000" cy="838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左心系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体循環へ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AED725A-5FF2-D0D3-C56C-C469A6C10669}"/>
              </a:ext>
            </a:extLst>
          </p:cNvPr>
          <p:cNvSpPr txBox="1"/>
          <p:nvPr/>
        </p:nvSpPr>
        <p:spPr>
          <a:xfrm>
            <a:off x="547089" y="2958068"/>
            <a:ext cx="5334000" cy="13144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赤い血が右へ流れる</a:t>
            </a:r>
          </a:p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肺に行く血液がふえる</a:t>
            </a:r>
          </a:p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全身には赤い血が届く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77C512E-9CD8-BE14-1408-B52591FF70CC}"/>
              </a:ext>
            </a:extLst>
          </p:cNvPr>
          <p:cNvSpPr txBox="1"/>
          <p:nvPr/>
        </p:nvSpPr>
        <p:spPr>
          <a:xfrm>
            <a:off x="6287489" y="2958068"/>
            <a:ext cx="5334000" cy="13144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青い血が左へ混ざる</a:t>
            </a:r>
          </a:p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そのまま全身へ送られる</a:t>
            </a:r>
          </a:p>
          <a:p>
            <a:pPr algn="ctr">
              <a:lnSpc>
                <a:spcPct val="140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体をめぐる血液の酸素が減る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1097389-79F8-58DD-F991-415C9012AF35}"/>
              </a:ext>
            </a:extLst>
          </p:cNvPr>
          <p:cNvSpPr txBox="1"/>
          <p:nvPr/>
        </p:nvSpPr>
        <p:spPr>
          <a:xfrm>
            <a:off x="547089" y="459105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5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チアノーゼ：なし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2840CB-7ADE-9883-94F7-35D08E63F149}"/>
              </a:ext>
            </a:extLst>
          </p:cNvPr>
          <p:cNvSpPr txBox="1"/>
          <p:nvPr/>
        </p:nvSpPr>
        <p:spPr>
          <a:xfrm>
            <a:off x="6287489" y="459105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5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チアノーゼ：あり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EDD6210-6052-D1AE-AF4A-1FCF00D3212A}"/>
              </a:ext>
            </a:extLst>
          </p:cNvPr>
          <p:cNvSpPr txBox="1"/>
          <p:nvPr/>
        </p:nvSpPr>
        <p:spPr>
          <a:xfrm>
            <a:off x="547089" y="517525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代表：</a:t>
            </a:r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</a:t>
            </a:r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ASD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</a:t>
            </a:r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PDA</a:t>
            </a:r>
            <a:endParaRPr kumimoji="1" lang="ja-JP" altLang="en-US" sz="24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5607732-96F3-30E3-0D63-8004FAB9AA36}"/>
              </a:ext>
            </a:extLst>
          </p:cNvPr>
          <p:cNvSpPr txBox="1"/>
          <p:nvPr/>
        </p:nvSpPr>
        <p:spPr>
          <a:xfrm>
            <a:off x="6287489" y="517525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代表：ファロー四徴症・大血管転位症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FFD9F0D-0AE8-9B8C-8061-4871BF1E9AC8}"/>
              </a:ext>
            </a:extLst>
          </p:cNvPr>
          <p:cNvSpPr txBox="1"/>
          <p:nvPr/>
        </p:nvSpPr>
        <p:spPr>
          <a:xfrm>
            <a:off x="547089" y="58166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ふつうは左の圧が高いので 左→右。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右の圧が上がるときだけ 右→左になります。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170852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D8D42D-BB23-E174-4571-10AD505690DD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今日の流れ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80670E-A3A0-804B-85CE-D9ACFD8E5CD1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FCE230-951E-AC98-D04A-BE8EED7ECBF6}"/>
              </a:ext>
            </a:extLst>
          </p:cNvPr>
          <p:cNvSpPr txBox="1"/>
          <p:nvPr/>
        </p:nvSpPr>
        <p:spPr>
          <a:xfrm>
            <a:off x="762000" y="14224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心臓のきほん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DD1CCCD-B694-B3B9-BDA9-A77FB5493809}"/>
              </a:ext>
            </a:extLst>
          </p:cNvPr>
          <p:cNvSpPr txBox="1"/>
          <p:nvPr/>
        </p:nvSpPr>
        <p:spPr>
          <a:xfrm>
            <a:off x="6350000" y="14224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こどもの心臓病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F34B76-09C4-213A-483D-843401D187ED}"/>
              </a:ext>
            </a:extLst>
          </p:cNvPr>
          <p:cNvSpPr txBox="1"/>
          <p:nvPr/>
        </p:nvSpPr>
        <p:spPr>
          <a:xfrm>
            <a:off x="762000" y="20828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2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心不全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6D14BA-E20B-B0B7-2579-57C874B7B1BB}"/>
              </a:ext>
            </a:extLst>
          </p:cNvPr>
          <p:cNvSpPr txBox="1"/>
          <p:nvPr/>
        </p:nvSpPr>
        <p:spPr>
          <a:xfrm>
            <a:off x="6350000" y="20828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川崎病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78BAB89-5C95-FEF8-F54B-838E4DC89E0B}"/>
              </a:ext>
            </a:extLst>
          </p:cNvPr>
          <p:cNvSpPr txBox="1"/>
          <p:nvPr/>
        </p:nvSpPr>
        <p:spPr>
          <a:xfrm>
            <a:off x="762000" y="27432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3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チアノーゼ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516677-7C4C-93CA-843D-E719083003F4}"/>
              </a:ext>
            </a:extLst>
          </p:cNvPr>
          <p:cNvSpPr txBox="1"/>
          <p:nvPr/>
        </p:nvSpPr>
        <p:spPr>
          <a:xfrm>
            <a:off x="6350000" y="27432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7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突然死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06B5AD9-E79C-7329-F62E-0708AB2FB729}"/>
              </a:ext>
            </a:extLst>
          </p:cNvPr>
          <p:cNvSpPr txBox="1"/>
          <p:nvPr/>
        </p:nvSpPr>
        <p:spPr>
          <a:xfrm>
            <a:off x="762000" y="34036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4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検査と治療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ABCBCD5-C75A-9A8F-3B67-E32E2DBEC82C}"/>
              </a:ext>
            </a:extLst>
          </p:cNvPr>
          <p:cNvSpPr txBox="1"/>
          <p:nvPr/>
        </p:nvSpPr>
        <p:spPr>
          <a:xfrm>
            <a:off x="6350000" y="34036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8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事例で考える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D8D7B8-76D8-17F6-28D2-D5535605B1C3}"/>
              </a:ext>
            </a:extLst>
          </p:cNvPr>
          <p:cNvSpPr/>
          <p:nvPr/>
        </p:nvSpPr>
        <p:spPr>
          <a:xfrm>
            <a:off x="558800" y="4191000"/>
            <a:ext cx="11074400" cy="1905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3A7186-5824-C719-E32D-5E01A50C5A85}"/>
              </a:ext>
            </a:extLst>
          </p:cNvPr>
          <p:cNvSpPr txBox="1"/>
          <p:nvPr/>
        </p:nvSpPr>
        <p:spPr>
          <a:xfrm>
            <a:off x="558800" y="4419600"/>
            <a:ext cx="11074400" cy="1866216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en-US" altLang="ja-JP" sz="26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1〜3 </a:t>
            </a:r>
            <a:r>
              <a:rPr kumimoji="1" lang="ja-JP" altLang="en-US" sz="26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が土台です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ここが分かると、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 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以降の病気の話がグッとラクになります</a:t>
            </a:r>
          </a:p>
        </p:txBody>
      </p:sp>
    </p:spTree>
    <p:extLst>
      <p:ext uri="{BB962C8B-B14F-4D97-AF65-F5344CB8AC3E}">
        <p14:creationId xmlns:p14="http://schemas.microsoft.com/office/powerpoint/2010/main" val="1300227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E6EEAE-1374-2519-5DC1-10B0433FD131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イラストで確認しよう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A377CEF-1202-C7C2-1DFF-DAC64ADFB4FD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D5A0951-EA7E-5488-0BAF-4FC87D74A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0"/>
          <a:stretch>
            <a:fillRect/>
          </a:stretch>
        </p:blipFill>
        <p:spPr>
          <a:xfrm>
            <a:off x="1418285" y="1078417"/>
            <a:ext cx="9680449" cy="544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09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CE37667-91F2-2FAA-59F0-CCB94454A7CB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27A718-537C-7AEF-0972-4A51D005838A}"/>
              </a:ext>
            </a:extLst>
          </p:cNvPr>
          <p:cNvSpPr txBox="1"/>
          <p:nvPr/>
        </p:nvSpPr>
        <p:spPr>
          <a:xfrm>
            <a:off x="1143000" y="1649969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4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3E9229-C1A7-5D3C-C156-987AC2343A34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検査と治療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B35B63-BF43-D9A9-BB39-F2BDD3393E47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9EF233-0B51-8AAE-6B31-09C03873CDAD}"/>
              </a:ext>
            </a:extLst>
          </p:cNvPr>
          <p:cNvSpPr txBox="1"/>
          <p:nvPr/>
        </p:nvSpPr>
        <p:spPr>
          <a:xfrm>
            <a:off x="1193799" y="3708399"/>
            <a:ext cx="10206085" cy="2150331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どんな検査をする？　看護で気をつけることは？</a:t>
            </a:r>
            <a:endParaRPr kumimoji="1" lang="en-US" altLang="ja-JP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治療は「軽いもの」から「重いもの」まで段階がある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よく使う</a:t>
            </a:r>
            <a:r>
              <a:rPr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つの薬をおさえる</a:t>
            </a:r>
          </a:p>
        </p:txBody>
      </p:sp>
    </p:spTree>
    <p:extLst>
      <p:ext uri="{BB962C8B-B14F-4D97-AF65-F5344CB8AC3E}">
        <p14:creationId xmlns:p14="http://schemas.microsoft.com/office/powerpoint/2010/main" val="2366523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26A414-4F65-7252-B324-6B70DE389AA8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どんな検査をするの？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C7A010-E33A-BE83-0E1D-0FDE33BCC227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4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60D027-96A0-D447-BD62-772091C59E48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70CF0D0-10F7-ECFD-9247-1A37AAC8C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910455"/>
              </p:ext>
            </p:extLst>
          </p:nvPr>
        </p:nvGraphicFramePr>
        <p:xfrm>
          <a:off x="558800" y="1320800"/>
          <a:ext cx="11074400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840579676"/>
                    </a:ext>
                  </a:extLst>
                </a:gridCol>
                <a:gridCol w="4318000">
                  <a:extLst>
                    <a:ext uri="{9D8B030D-6E8A-4147-A177-3AD203B41FA5}">
                      <a16:colId xmlns:a16="http://schemas.microsoft.com/office/drawing/2014/main" val="654936312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852133878"/>
                    </a:ext>
                  </a:extLst>
                </a:gridCol>
              </a:tblGrid>
              <a:tr h="5588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検査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なにが分かる？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看護で気をつけること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38777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心エコー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心臓の形・穴・血液の流れ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眠っている時や授乳後に行う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59771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胸部</a:t>
                      </a:r>
                      <a:r>
                        <a:rPr kumimoji="1" lang="en-US" altLang="ja-JP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X</a:t>
                      </a: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線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心臓の大きさ・肺の血液量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被ばくを減らす（防護する）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8465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心電図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不整脈・心臓の肥大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電極をはる時に泣かせない工夫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69492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en-US" altLang="ja-JP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SpO₂</a:t>
                      </a: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測定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血液に入っている酸素の割合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冷感・体動でエラー。温める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53902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心臓カテーテル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圧や造影で血行動態を直接みる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穿刺部の出血・足の血のめぐり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127183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C343240-C663-D684-90C3-E38F1763DC34}"/>
              </a:ext>
            </a:extLst>
          </p:cNvPr>
          <p:cNvSpPr txBox="1"/>
          <p:nvPr/>
        </p:nvSpPr>
        <p:spPr>
          <a:xfrm>
            <a:off x="558800" y="5537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こどもの検査は「泣かせない・動かさない」が成功のカギ。遊びや授乳の工夫も看護のうちです。</a:t>
            </a:r>
          </a:p>
        </p:txBody>
      </p:sp>
    </p:spTree>
    <p:extLst>
      <p:ext uri="{BB962C8B-B14F-4D97-AF65-F5344CB8AC3E}">
        <p14:creationId xmlns:p14="http://schemas.microsoft.com/office/powerpoint/2010/main" val="16999527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0A7681-9198-A074-E3F0-0B42C73F328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治療は 段階で考える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F78ADC-4C8B-1733-77B1-CE78F8E869BC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4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EDA62C-F457-8CDB-28A3-5EEA2C95C106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510C70-EEE5-9045-005C-D4A2BAD34A5F}"/>
              </a:ext>
            </a:extLst>
          </p:cNvPr>
          <p:cNvSpPr txBox="1"/>
          <p:nvPr/>
        </p:nvSpPr>
        <p:spPr>
          <a:xfrm>
            <a:off x="483816" y="1098550"/>
            <a:ext cx="11326727" cy="44894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保存療法：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安静・水分や塩分の管理・感染予防・栄養管理</a:t>
            </a:r>
            <a:endParaRPr lang="en-US" altLang="ja-JP" sz="28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酸素療法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：酸素を補い、心臓の負担を減らす</a:t>
            </a:r>
          </a:p>
          <a:p>
            <a:pPr>
              <a:lnSpc>
                <a:spcPct val="20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③ 薬物療法：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利尿薬・強心薬・</a:t>
            </a:r>
            <a:r>
              <a:rPr lang="en-US" altLang="ja-JP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ACE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阻害薬で症状を落ち着かせる</a:t>
            </a:r>
          </a:p>
          <a:p>
            <a:pPr>
              <a:lnSpc>
                <a:spcPct val="20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 カテーテル治療：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管を通して 穴をふさぐ・せまい所を広げる</a:t>
            </a:r>
          </a:p>
          <a:p>
            <a:pPr>
              <a:lnSpc>
                <a:spcPct val="20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⑤ 外科的治療：</a:t>
            </a:r>
            <a:r>
              <a:rPr lang="en-US" altLang="ja-JP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【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手術</a:t>
            </a:r>
            <a:r>
              <a:rPr lang="en-US" altLang="ja-JP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】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穴を閉じる・狭窄をとる／血流を調整する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1AA1A9-5ED5-2416-DAF0-263BEE2F00B6}"/>
              </a:ext>
            </a:extLst>
          </p:cNvPr>
          <p:cNvSpPr txBox="1"/>
          <p:nvPr/>
        </p:nvSpPr>
        <p:spPr>
          <a:xfrm>
            <a:off x="558800" y="2082800"/>
            <a:ext cx="317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DD5C6E-73AA-1010-DA19-2E2BC1D746F9}"/>
              </a:ext>
            </a:extLst>
          </p:cNvPr>
          <p:cNvSpPr txBox="1"/>
          <p:nvPr/>
        </p:nvSpPr>
        <p:spPr>
          <a:xfrm>
            <a:off x="3810000" y="2082800"/>
            <a:ext cx="782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DA1D32-5E94-8A35-4F73-443DE56950AE}"/>
              </a:ext>
            </a:extLst>
          </p:cNvPr>
          <p:cNvSpPr txBox="1"/>
          <p:nvPr/>
        </p:nvSpPr>
        <p:spPr>
          <a:xfrm>
            <a:off x="558800" y="2844800"/>
            <a:ext cx="317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BBAA51-5888-5FD2-451B-EDED62188BBD}"/>
              </a:ext>
            </a:extLst>
          </p:cNvPr>
          <p:cNvSpPr txBox="1"/>
          <p:nvPr/>
        </p:nvSpPr>
        <p:spPr>
          <a:xfrm>
            <a:off x="3810000" y="2844800"/>
            <a:ext cx="782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DC1718-F350-45E3-9B75-18B2675E34EA}"/>
              </a:ext>
            </a:extLst>
          </p:cNvPr>
          <p:cNvSpPr txBox="1"/>
          <p:nvPr/>
        </p:nvSpPr>
        <p:spPr>
          <a:xfrm>
            <a:off x="3810000" y="3606800"/>
            <a:ext cx="782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FAF9264-8F39-3A98-F897-94564285691B}"/>
              </a:ext>
            </a:extLst>
          </p:cNvPr>
          <p:cNvSpPr txBox="1"/>
          <p:nvPr/>
        </p:nvSpPr>
        <p:spPr>
          <a:xfrm>
            <a:off x="558800" y="4368800"/>
            <a:ext cx="317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9C61CBC-6266-DE4D-BEC7-BA82CE27D5C2}"/>
              </a:ext>
            </a:extLst>
          </p:cNvPr>
          <p:cNvSpPr txBox="1"/>
          <p:nvPr/>
        </p:nvSpPr>
        <p:spPr>
          <a:xfrm>
            <a:off x="3810000" y="4368800"/>
            <a:ext cx="782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D5A6524-D5CD-4496-CE92-05F4B48AC06C}"/>
              </a:ext>
            </a:extLst>
          </p:cNvPr>
          <p:cNvSpPr txBox="1"/>
          <p:nvPr/>
        </p:nvSpPr>
        <p:spPr>
          <a:xfrm>
            <a:off x="483816" y="584835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注意　動脈管に頼って生きている心疾患では、酸素投与が禁忌になることがあります。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4275620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73CDF2-C246-E838-5B67-0FA04A091626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よく使う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C42D57-DB02-7397-9CDB-D86CF2E089BA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4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9FBEB24-B701-D9EB-AAEE-BE64104BFB5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0B9CF50E-3330-E4C4-202F-CEBC5EC54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407736"/>
              </p:ext>
            </p:extLst>
          </p:nvPr>
        </p:nvGraphicFramePr>
        <p:xfrm>
          <a:off x="558800" y="1320800"/>
          <a:ext cx="11074400" cy="302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168394732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59455707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43111293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68193623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薬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なにをする薬？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おもな副作用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0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看護のポイント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422118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利尿薬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尿を増やし 余分な水分を出す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脱水、低カリウム血症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尿量・体重、脱水のサイン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68323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強心薬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心臓の収縮する力を強くする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不整脈、吐き気、徐脈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投与前に必ず脈拍を測る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750315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en-US" altLang="ja-JP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ACE</a:t>
                      </a: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阻害薬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血管をひろげ 心臓の負担を減らす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低血圧、腎機能の低下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0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血圧の変動、腎機能データ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468205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810C75-F0CA-F1E9-28CD-1BE9B97DDB2D}"/>
              </a:ext>
            </a:extLst>
          </p:cNvPr>
          <p:cNvSpPr txBox="1"/>
          <p:nvPr/>
        </p:nvSpPr>
        <p:spPr>
          <a:xfrm>
            <a:off x="558800" y="4980225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7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ジゴキシン（強心薬）は </a:t>
            </a:r>
            <a:r>
              <a:rPr kumimoji="1" lang="ja-JP" altLang="en-US" sz="27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投与前に脈拍測定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1035456-0CFA-347A-9732-75C00C71BC7E}"/>
              </a:ext>
            </a:extLst>
          </p:cNvPr>
          <p:cNvSpPr txBox="1"/>
          <p:nvPr/>
        </p:nvSpPr>
        <p:spPr>
          <a:xfrm>
            <a:off x="558800" y="5716825"/>
            <a:ext cx="11328400" cy="888544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つとも「心臓の負担を減らす」薬。水を減らす・力を強くする・血管をひろげる、で覚えます。</a:t>
            </a:r>
          </a:p>
        </p:txBody>
      </p:sp>
    </p:spTree>
    <p:extLst>
      <p:ext uri="{BB962C8B-B14F-4D97-AF65-F5344CB8AC3E}">
        <p14:creationId xmlns:p14="http://schemas.microsoft.com/office/powerpoint/2010/main" val="31680944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858FAE8-4B25-12BB-5224-B970A37D8F5E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424A62-2B03-5B5D-2E04-EB60A25561C3}"/>
              </a:ext>
            </a:extLst>
          </p:cNvPr>
          <p:cNvSpPr txBox="1"/>
          <p:nvPr/>
        </p:nvSpPr>
        <p:spPr>
          <a:xfrm>
            <a:off x="1143000" y="16891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A7D8E59-BC8A-BAD6-E3BD-5EF664D1AFE1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こどもに多い心臓の病気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893ADFB-F68D-8099-1293-F166567A58B9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7636B35-4172-17AB-5BE0-676AF841D833}"/>
              </a:ext>
            </a:extLst>
          </p:cNvPr>
          <p:cNvSpPr txBox="1"/>
          <p:nvPr/>
        </p:nvSpPr>
        <p:spPr>
          <a:xfrm>
            <a:off x="1193800" y="3708400"/>
            <a:ext cx="10134904" cy="245148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心室中隔欠損症（</a:t>
            </a:r>
            <a:r>
              <a:rPr kumimoji="1"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r>
              <a:rPr kumimoji="1"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… </a:t>
            </a: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いちばん多い</a:t>
            </a:r>
            <a:endParaRPr kumimoji="1" lang="en-US" altLang="ja-JP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ファロー四徴症（</a:t>
            </a:r>
            <a:r>
              <a:rPr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r>
              <a:rPr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… </a:t>
            </a: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チアノーゼの代表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つを見くらべて ちがいをつかむ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無酸素発作への対応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95CD2BC-CDD0-ADF1-1ED7-9D400361AFF4}"/>
              </a:ext>
            </a:extLst>
          </p:cNvPr>
          <p:cNvSpPr txBox="1"/>
          <p:nvPr/>
        </p:nvSpPr>
        <p:spPr>
          <a:xfrm>
            <a:off x="1193800" y="4216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A0D997F-1E8E-FEFD-666D-4CFEC1DD5643}"/>
              </a:ext>
            </a:extLst>
          </p:cNvPr>
          <p:cNvSpPr txBox="1"/>
          <p:nvPr/>
        </p:nvSpPr>
        <p:spPr>
          <a:xfrm>
            <a:off x="1193800" y="4724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C78D61-9F19-936B-B7A5-CF805C4753B3}"/>
              </a:ext>
            </a:extLst>
          </p:cNvPr>
          <p:cNvSpPr txBox="1"/>
          <p:nvPr/>
        </p:nvSpPr>
        <p:spPr>
          <a:xfrm>
            <a:off x="1193800" y="5232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1235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971A58-E27B-8DB2-A577-B9FF43E0EC9E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zh-TW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心室中隔欠損症（</a:t>
            </a:r>
            <a:r>
              <a:rPr kumimoji="1" lang="en-US" altLang="zh-TW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zh-TW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endParaRPr kumimoji="1" lang="ja-JP" altLang="en-US" sz="3200" b="1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508008-A1DF-4C00-BA0E-803F9E59F31E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4680198-DE23-DB37-BF43-484DF609BE17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1F32AA-BE2E-AB42-C87E-1E8B8F954F5E}"/>
              </a:ext>
            </a:extLst>
          </p:cNvPr>
          <p:cNvSpPr txBox="1"/>
          <p:nvPr/>
        </p:nvSpPr>
        <p:spPr>
          <a:xfrm>
            <a:off x="558800" y="132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左右の心室を分ける壁に </a:t>
            </a: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穴</a:t>
            </a: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があいている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954187-D839-DF67-DE15-F95B776DA8F8}"/>
              </a:ext>
            </a:extLst>
          </p:cNvPr>
          <p:cNvSpPr txBox="1"/>
          <p:nvPr/>
        </p:nvSpPr>
        <p:spPr>
          <a:xfrm>
            <a:off x="558800" y="2121584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 常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5BF4A2-EE1E-83BC-DCA5-3F96CAC06442}"/>
              </a:ext>
            </a:extLst>
          </p:cNvPr>
          <p:cNvSpPr txBox="1"/>
          <p:nvPr/>
        </p:nvSpPr>
        <p:spPr>
          <a:xfrm>
            <a:off x="6299200" y="2121584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en-US" altLang="ja-JP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endParaRPr kumimoji="1" lang="ja-JP" altLang="en-US" sz="2400" b="1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C90922E6-7B18-8342-5745-DFCAFAC42458}"/>
              </a:ext>
            </a:extLst>
          </p:cNvPr>
          <p:cNvSpPr/>
          <p:nvPr/>
        </p:nvSpPr>
        <p:spPr>
          <a:xfrm>
            <a:off x="762000" y="2705784"/>
            <a:ext cx="2286000" cy="1219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低い圧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AB72E585-10C0-F60C-CCF9-B5A7DEE5440D}"/>
              </a:ext>
            </a:extLst>
          </p:cNvPr>
          <p:cNvSpPr/>
          <p:nvPr/>
        </p:nvSpPr>
        <p:spPr>
          <a:xfrm>
            <a:off x="3403600" y="2705784"/>
            <a:ext cx="2286000" cy="1219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高い圧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F59C5BC-0CEF-54FF-95DB-A381F9509CA9}"/>
              </a:ext>
            </a:extLst>
          </p:cNvPr>
          <p:cNvSpPr/>
          <p:nvPr/>
        </p:nvSpPr>
        <p:spPr>
          <a:xfrm>
            <a:off x="3149600" y="2705784"/>
            <a:ext cx="152400" cy="1219200"/>
          </a:xfrm>
          <a:prstGeom prst="rect">
            <a:avLst/>
          </a:prstGeom>
          <a:solidFill>
            <a:srgbClr val="B0896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0A5FF62-E401-A38E-78D0-BD59D0C36167}"/>
              </a:ext>
            </a:extLst>
          </p:cNvPr>
          <p:cNvSpPr txBox="1"/>
          <p:nvPr/>
        </p:nvSpPr>
        <p:spPr>
          <a:xfrm>
            <a:off x="558800" y="4139852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壁で分かれ、血液は混ざらない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439B238-0941-5970-89A7-2FC9CF7206FC}"/>
              </a:ext>
            </a:extLst>
          </p:cNvPr>
          <p:cNvSpPr/>
          <p:nvPr/>
        </p:nvSpPr>
        <p:spPr>
          <a:xfrm>
            <a:off x="6502400" y="2705784"/>
            <a:ext cx="2286000" cy="1219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低い圧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BE908B5-8943-4ADF-9EBD-9E14825C3F75}"/>
              </a:ext>
            </a:extLst>
          </p:cNvPr>
          <p:cNvSpPr/>
          <p:nvPr/>
        </p:nvSpPr>
        <p:spPr>
          <a:xfrm>
            <a:off x="9144000" y="2705784"/>
            <a:ext cx="2286000" cy="1219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高い圧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7E08F0C-EC64-0332-4D06-8F23A3966EE8}"/>
              </a:ext>
            </a:extLst>
          </p:cNvPr>
          <p:cNvSpPr/>
          <p:nvPr/>
        </p:nvSpPr>
        <p:spPr>
          <a:xfrm>
            <a:off x="8890000" y="2705784"/>
            <a:ext cx="152400" cy="381000"/>
          </a:xfrm>
          <a:prstGeom prst="rect">
            <a:avLst/>
          </a:prstGeom>
          <a:solidFill>
            <a:srgbClr val="B0896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2F1C588-2FCE-8818-5C6E-9FDB6F708C75}"/>
              </a:ext>
            </a:extLst>
          </p:cNvPr>
          <p:cNvSpPr/>
          <p:nvPr/>
        </p:nvSpPr>
        <p:spPr>
          <a:xfrm>
            <a:off x="8890000" y="3543984"/>
            <a:ext cx="152400" cy="381000"/>
          </a:xfrm>
          <a:prstGeom prst="rect">
            <a:avLst/>
          </a:prstGeom>
          <a:solidFill>
            <a:srgbClr val="B0896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左 15">
            <a:extLst>
              <a:ext uri="{FF2B5EF4-FFF2-40B4-BE49-F238E27FC236}">
                <a16:creationId xmlns:a16="http://schemas.microsoft.com/office/drawing/2014/main" id="{AA97706C-881A-919E-6AF1-48029C0C85A7}"/>
              </a:ext>
            </a:extLst>
          </p:cNvPr>
          <p:cNvSpPr/>
          <p:nvPr/>
        </p:nvSpPr>
        <p:spPr>
          <a:xfrm>
            <a:off x="8686800" y="3086784"/>
            <a:ext cx="558800" cy="4064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DED6E4E-D23B-C17B-3F02-0B0EECB2D7A1}"/>
              </a:ext>
            </a:extLst>
          </p:cNvPr>
          <p:cNvSpPr txBox="1"/>
          <p:nvPr/>
        </p:nvSpPr>
        <p:spPr>
          <a:xfrm>
            <a:off x="6299200" y="4139852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圧の高い左から右へ流れ込む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93A24B1-887D-839A-1225-B03F28A88975}"/>
              </a:ext>
            </a:extLst>
          </p:cNvPr>
          <p:cNvSpPr txBox="1"/>
          <p:nvPr/>
        </p:nvSpPr>
        <p:spPr>
          <a:xfrm>
            <a:off x="558800" y="4737784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先天性心疾患で いちばん多い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ED00DD-C6EE-580F-32FC-B60B4F114318}"/>
              </a:ext>
            </a:extLst>
          </p:cNvPr>
          <p:cNvSpPr txBox="1"/>
          <p:nvPr/>
        </p:nvSpPr>
        <p:spPr>
          <a:xfrm>
            <a:off x="6299200" y="4737784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2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左→右シャント ＝ チアノーゼは出にくい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D8AC1B0-0E1C-851F-E80C-6AAF1958A11D}"/>
              </a:ext>
            </a:extLst>
          </p:cNvPr>
          <p:cNvSpPr txBox="1"/>
          <p:nvPr/>
        </p:nvSpPr>
        <p:spPr>
          <a:xfrm>
            <a:off x="558800" y="567380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穴があっても「青い血が全身へ行く」わけではないので、チアノーゼは基本的に出ません。</a:t>
            </a:r>
          </a:p>
        </p:txBody>
      </p:sp>
    </p:spTree>
    <p:extLst>
      <p:ext uri="{BB962C8B-B14F-4D97-AF65-F5344CB8AC3E}">
        <p14:creationId xmlns:p14="http://schemas.microsoft.com/office/powerpoint/2010/main" val="1749630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B90F03-C66C-73E1-657B-6D5D1C81B5F0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 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だと 肺の血液がふえるの？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F4CFAB-2680-0134-7D63-42DBA7805442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39DC40-CB2E-935D-5D09-2DDDE6FAE4B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563542-29D9-7E10-1D43-D03BFAF81551}"/>
              </a:ext>
            </a:extLst>
          </p:cNvPr>
          <p:cNvSpPr txBox="1"/>
          <p:nvPr/>
        </p:nvSpPr>
        <p:spPr>
          <a:xfrm>
            <a:off x="558800" y="1483543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正常なら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B0FCE85A-7E36-6F4A-03DA-E0EAA8EF0F32}"/>
              </a:ext>
            </a:extLst>
          </p:cNvPr>
          <p:cNvSpPr/>
          <p:nvPr/>
        </p:nvSpPr>
        <p:spPr>
          <a:xfrm>
            <a:off x="558800" y="19407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D4A83C04-E1D9-2CB4-39F3-CADB017393C0}"/>
              </a:ext>
            </a:extLst>
          </p:cNvPr>
          <p:cNvSpPr/>
          <p:nvPr/>
        </p:nvSpPr>
        <p:spPr>
          <a:xfrm>
            <a:off x="3175000" y="2143943"/>
            <a:ext cx="4318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EB6CE68-7222-6693-1143-712740F3D7BB}"/>
              </a:ext>
            </a:extLst>
          </p:cNvPr>
          <p:cNvSpPr/>
          <p:nvPr/>
        </p:nvSpPr>
        <p:spPr>
          <a:xfrm>
            <a:off x="3708400" y="19407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</a:t>
            </a: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8657F72D-EE13-75AE-8153-DEBCDF999009}"/>
              </a:ext>
            </a:extLst>
          </p:cNvPr>
          <p:cNvSpPr/>
          <p:nvPr/>
        </p:nvSpPr>
        <p:spPr>
          <a:xfrm>
            <a:off x="6324600" y="2143943"/>
            <a:ext cx="4318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BABB75E0-2EEE-5B24-7523-DC99F061F5E7}"/>
              </a:ext>
            </a:extLst>
          </p:cNvPr>
          <p:cNvSpPr/>
          <p:nvPr/>
        </p:nvSpPr>
        <p:spPr>
          <a:xfrm>
            <a:off x="6858000" y="19407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全身へ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945540B-2B97-3B57-6E4E-6F5000EAFB4A}"/>
              </a:ext>
            </a:extLst>
          </p:cNvPr>
          <p:cNvSpPr txBox="1"/>
          <p:nvPr/>
        </p:nvSpPr>
        <p:spPr>
          <a:xfrm>
            <a:off x="558800" y="2982143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があると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57ED630-1022-CC05-77A3-1735711CBDEF}"/>
              </a:ext>
            </a:extLst>
          </p:cNvPr>
          <p:cNvSpPr/>
          <p:nvPr/>
        </p:nvSpPr>
        <p:spPr>
          <a:xfrm>
            <a:off x="558800" y="34393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C50EB005-F1E1-BDBD-5BCE-D09362EDD62D}"/>
              </a:ext>
            </a:extLst>
          </p:cNvPr>
          <p:cNvSpPr/>
          <p:nvPr/>
        </p:nvSpPr>
        <p:spPr>
          <a:xfrm>
            <a:off x="3175000" y="3642543"/>
            <a:ext cx="4318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C891464-9C52-34E6-532F-CC43118F45F5}"/>
              </a:ext>
            </a:extLst>
          </p:cNvPr>
          <p:cNvSpPr/>
          <p:nvPr/>
        </p:nvSpPr>
        <p:spPr>
          <a:xfrm>
            <a:off x="3708400" y="34393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FFF6E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7A5A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穴を通って右心室へ</a:t>
            </a: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1192EFCF-BEB3-7F0F-3080-9BEDE4BE3854}"/>
              </a:ext>
            </a:extLst>
          </p:cNvPr>
          <p:cNvSpPr/>
          <p:nvPr/>
        </p:nvSpPr>
        <p:spPr>
          <a:xfrm>
            <a:off x="6324600" y="3642543"/>
            <a:ext cx="4318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1DE8019-64DE-D273-70D5-8CEE0282A16D}"/>
              </a:ext>
            </a:extLst>
          </p:cNvPr>
          <p:cNvSpPr/>
          <p:nvPr/>
        </p:nvSpPr>
        <p:spPr>
          <a:xfrm>
            <a:off x="6858000" y="3439343"/>
            <a:ext cx="2540000" cy="7366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 → 肺へ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6726FF-64AE-EE81-68EF-3529887000FE}"/>
              </a:ext>
            </a:extLst>
          </p:cNvPr>
          <p:cNvSpPr txBox="1"/>
          <p:nvPr/>
        </p:nvSpPr>
        <p:spPr>
          <a:xfrm>
            <a:off x="9601200" y="3617143"/>
            <a:ext cx="203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上乗せ！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F5DD855-9A7A-E2FD-7F5F-B4D79BCFFCAE}"/>
              </a:ext>
            </a:extLst>
          </p:cNvPr>
          <p:cNvSpPr txBox="1"/>
          <p:nvPr/>
        </p:nvSpPr>
        <p:spPr>
          <a:xfrm>
            <a:off x="558800" y="4582343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7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肺の血液量 ＞ 全身の血液量 → 肺うっ血 → </a:t>
            </a:r>
            <a:r>
              <a:rPr kumimoji="1" lang="ja-JP" altLang="en-US" sz="27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D9397AB-DE16-5768-A06B-6126DA183A51}"/>
              </a:ext>
            </a:extLst>
          </p:cNvPr>
          <p:cNvSpPr txBox="1"/>
          <p:nvPr/>
        </p:nvSpPr>
        <p:spPr>
          <a:xfrm>
            <a:off x="558800" y="55996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穴が小さければ症状は出にくく、大きいほど 肺に流れる血がふえて 心不全症状が出やすくなります。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2444816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0DAEC3-93B5-40B4-0B31-78724811A19B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イラストで確認しよう（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C36A4A-FC92-C5DE-92B3-2ACEC6375916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図解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6B250D6-FD40-7F75-EC1A-577F6DFB6496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8C7EC7-D46E-962F-3C93-F0F0A1525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/>
          <a:stretch>
            <a:fillRect/>
          </a:stretch>
        </p:blipFill>
        <p:spPr>
          <a:xfrm>
            <a:off x="507212" y="1244600"/>
            <a:ext cx="11177576" cy="532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893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6A70CE-D9DD-A91C-7C7E-009A6A912566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：症状・治療・看護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0D9809-08B9-829B-961A-099520417356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1046E2-BFD7-4053-84AC-1861DA5610D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F1B59C-33BC-CADD-31F3-98CDC09C70A9}"/>
              </a:ext>
            </a:extLst>
          </p:cNvPr>
          <p:cNvSpPr txBox="1"/>
          <p:nvPr/>
        </p:nvSpPr>
        <p:spPr>
          <a:xfrm>
            <a:off x="558800" y="13208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症 状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144862-FF6E-3D6E-DCFA-508E8073A725}"/>
              </a:ext>
            </a:extLst>
          </p:cNvPr>
          <p:cNvSpPr/>
          <p:nvPr/>
        </p:nvSpPr>
        <p:spPr>
          <a:xfrm>
            <a:off x="558800" y="17526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88655D2-D98E-F36C-E8B4-1085396BECFC}"/>
              </a:ext>
            </a:extLst>
          </p:cNvPr>
          <p:cNvSpPr txBox="1"/>
          <p:nvPr/>
        </p:nvSpPr>
        <p:spPr>
          <a:xfrm>
            <a:off x="558800" y="1879600"/>
            <a:ext cx="3581400" cy="245848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・小さい穴：症状がないことも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・大きい穴：多呼吸・哺乳不良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・体重が増えない・多汗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・心雑音（収縮期雑音）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F104C23-2ED9-5AE6-3D0B-28DB25A6D9E5}"/>
              </a:ext>
            </a:extLst>
          </p:cNvPr>
          <p:cNvSpPr txBox="1"/>
          <p:nvPr/>
        </p:nvSpPr>
        <p:spPr>
          <a:xfrm>
            <a:off x="4305300" y="13208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治 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6121779-0469-75DC-40D9-538BDCA8C0D6}"/>
              </a:ext>
            </a:extLst>
          </p:cNvPr>
          <p:cNvSpPr/>
          <p:nvPr/>
        </p:nvSpPr>
        <p:spPr>
          <a:xfrm>
            <a:off x="4305300" y="17526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1F7137-F8A6-2042-02F8-33FD40892D21}"/>
              </a:ext>
            </a:extLst>
          </p:cNvPr>
          <p:cNvSpPr txBox="1"/>
          <p:nvPr/>
        </p:nvSpPr>
        <p:spPr>
          <a:xfrm>
            <a:off x="4305300" y="1879600"/>
            <a:ext cx="3581400" cy="245848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・小さい穴は自然に閉じるのを待つ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・症状があれば薬で調整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・閉じない・重い場合は手術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・カテーテル治療もある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9070FD5-5418-05EB-7D3C-546A7DC4B7C9}"/>
              </a:ext>
            </a:extLst>
          </p:cNvPr>
          <p:cNvSpPr txBox="1"/>
          <p:nvPr/>
        </p:nvSpPr>
        <p:spPr>
          <a:xfrm>
            <a:off x="8051800" y="13208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看 護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A73F518-CBF8-4E39-6EED-BB461D6AD1A6}"/>
              </a:ext>
            </a:extLst>
          </p:cNvPr>
          <p:cNvSpPr/>
          <p:nvPr/>
        </p:nvSpPr>
        <p:spPr>
          <a:xfrm>
            <a:off x="8051800" y="17526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A6ABF32-BF18-9EB3-909D-C8F8FF49CA04}"/>
              </a:ext>
            </a:extLst>
          </p:cNvPr>
          <p:cNvSpPr txBox="1"/>
          <p:nvPr/>
        </p:nvSpPr>
        <p:spPr>
          <a:xfrm>
            <a:off x="8051800" y="1879600"/>
            <a:ext cx="3581400" cy="245848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・哺乳・体重・呼吸の観察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・感染性心内膜炎の予防（口腔ケア）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・栄養管理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・家族への説明と支援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2935952-974C-DAAA-C1C5-53B9EE456511}"/>
              </a:ext>
            </a:extLst>
          </p:cNvPr>
          <p:cNvSpPr txBox="1"/>
          <p:nvPr/>
        </p:nvSpPr>
        <p:spPr>
          <a:xfrm>
            <a:off x="558800" y="5080001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おさえる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つ：① いちばん多い　② 左→右シャントでチアノーゼは出にくい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9248B7B-F964-CECD-8FBD-CF5D963BD2AB}"/>
              </a:ext>
            </a:extLst>
          </p:cNvPr>
          <p:cNvSpPr txBox="1"/>
          <p:nvPr/>
        </p:nvSpPr>
        <p:spPr>
          <a:xfrm>
            <a:off x="558800" y="6084333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長い年月そのままだと シャントが逆転することがある（アイゼンメンジャー症候群）</a:t>
            </a:r>
          </a:p>
        </p:txBody>
      </p:sp>
    </p:spTree>
    <p:extLst>
      <p:ext uri="{BB962C8B-B14F-4D97-AF65-F5344CB8AC3E}">
        <p14:creationId xmlns:p14="http://schemas.microsoft.com/office/powerpoint/2010/main" val="395625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056894-6C25-097A-D210-815FAB865DDF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A125D3-6C72-873E-C13C-2A5B0F56B329}"/>
              </a:ext>
            </a:extLst>
          </p:cNvPr>
          <p:cNvSpPr txBox="1"/>
          <p:nvPr/>
        </p:nvSpPr>
        <p:spPr>
          <a:xfrm>
            <a:off x="1143000" y="1766332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C84439-BBCB-C4C0-9BCB-33D1154EE917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心臓の基本</a:t>
            </a:r>
            <a:endParaRPr kumimoji="1" lang="ja-JP" altLang="en-US" sz="4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F23F62-14D8-C9E7-94D8-28D7A4E52B2B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3619318-6952-1791-FEF2-AE3DA62B9729}"/>
              </a:ext>
            </a:extLst>
          </p:cNvPr>
          <p:cNvSpPr txBox="1"/>
          <p:nvPr/>
        </p:nvSpPr>
        <p:spPr>
          <a:xfrm>
            <a:off x="1193799" y="3708399"/>
            <a:ext cx="10107527" cy="2604793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心臓は「</a:t>
            </a:r>
            <a:r>
              <a:rPr kumimoji="1" lang="en-US" altLang="ja-JP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つの部屋」でできている</a:t>
            </a:r>
            <a:endParaRPr kumimoji="1"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血液はどこを、どんな順番で流れる？</a:t>
            </a:r>
            <a:endParaRPr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圧の高いほう → 低いほう へ流れる</a:t>
            </a:r>
            <a:endParaRPr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生まれる前と後で、流れ方が変わる</a:t>
            </a:r>
            <a:endParaRPr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こどもの心臓は大人とどうちがう？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C545BE2-4A33-58BB-ABB0-2E83DAB66989}"/>
              </a:ext>
            </a:extLst>
          </p:cNvPr>
          <p:cNvSpPr txBox="1"/>
          <p:nvPr/>
        </p:nvSpPr>
        <p:spPr>
          <a:xfrm>
            <a:off x="1193800" y="5740400"/>
            <a:ext cx="1003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0059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8F6FDB-5FA8-CE25-C9EF-7FCC1E38BDB1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ファロー四徴症（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）：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つの特徴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AD69D6-6A59-A5D0-B2C6-E0C60AE5FEC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7C5FAC-4C1A-D6C3-DD84-A0DBC2FAF1A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B26110-F392-34BF-D39B-D9B3EFE82ABD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チアノーゼが出る心臓病の 代表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6C1A5D-92D7-EF2D-3D0A-C12FEEB36E75}"/>
              </a:ext>
            </a:extLst>
          </p:cNvPr>
          <p:cNvSpPr txBox="1"/>
          <p:nvPr/>
        </p:nvSpPr>
        <p:spPr>
          <a:xfrm>
            <a:off x="558800" y="1839224"/>
            <a:ext cx="11074400" cy="269570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肺動脈狭窄：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肺への出口がせまい</a:t>
            </a: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心室中隔欠損</a:t>
            </a: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左右の心室に穴</a:t>
            </a: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③ 大動脈騎乗：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大動脈が中隔にまたがる</a:t>
            </a: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 右室肥大：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右心室の壁が厚くなる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DB1951-BDDE-5790-ADF1-9F8B9F115C96}"/>
              </a:ext>
            </a:extLst>
          </p:cNvPr>
          <p:cNvSpPr txBox="1"/>
          <p:nvPr/>
        </p:nvSpPr>
        <p:spPr>
          <a:xfrm>
            <a:off x="558800" y="2692400"/>
            <a:ext cx="381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5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3D74176-32A5-439C-8753-D877F00D0A10}"/>
              </a:ext>
            </a:extLst>
          </p:cNvPr>
          <p:cNvSpPr txBox="1"/>
          <p:nvPr/>
        </p:nvSpPr>
        <p:spPr>
          <a:xfrm>
            <a:off x="4445000" y="2692400"/>
            <a:ext cx="7188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9F6AB69-4049-9DB4-C18B-C88125C9E832}"/>
              </a:ext>
            </a:extLst>
          </p:cNvPr>
          <p:cNvSpPr txBox="1"/>
          <p:nvPr/>
        </p:nvSpPr>
        <p:spPr>
          <a:xfrm>
            <a:off x="558800" y="3429000"/>
            <a:ext cx="381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5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0F29E6-BDD3-0A99-709E-5EEB3CBE5584}"/>
              </a:ext>
            </a:extLst>
          </p:cNvPr>
          <p:cNvSpPr txBox="1"/>
          <p:nvPr/>
        </p:nvSpPr>
        <p:spPr>
          <a:xfrm>
            <a:off x="4445000" y="3429000"/>
            <a:ext cx="7188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FE18B1F-7D8A-2A6A-1B12-DC501C34F672}"/>
              </a:ext>
            </a:extLst>
          </p:cNvPr>
          <p:cNvSpPr txBox="1"/>
          <p:nvPr/>
        </p:nvSpPr>
        <p:spPr>
          <a:xfrm>
            <a:off x="558800" y="4165600"/>
            <a:ext cx="381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5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C0CA08-B86B-8F8F-51EB-0204393237D0}"/>
              </a:ext>
            </a:extLst>
          </p:cNvPr>
          <p:cNvSpPr txBox="1"/>
          <p:nvPr/>
        </p:nvSpPr>
        <p:spPr>
          <a:xfrm>
            <a:off x="4445000" y="4165600"/>
            <a:ext cx="7188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D432285-08C3-C57C-4932-452CF881E698}"/>
              </a:ext>
            </a:extLst>
          </p:cNvPr>
          <p:cNvSpPr txBox="1"/>
          <p:nvPr/>
        </p:nvSpPr>
        <p:spPr>
          <a:xfrm>
            <a:off x="659486" y="4812267"/>
            <a:ext cx="11175087" cy="1887205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</a:t>
            </a:r>
            <a:r>
              <a:rPr kumimoji="1" lang="en-US" altLang="ja-JP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つはバラバラではありません。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①肺動脈狭窄が原因で 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④右室肥大が起こり、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②の穴を通って血液が逆向きに流れます。</a:t>
            </a:r>
          </a:p>
        </p:txBody>
      </p:sp>
    </p:spTree>
    <p:extLst>
      <p:ext uri="{BB962C8B-B14F-4D97-AF65-F5344CB8AC3E}">
        <p14:creationId xmlns:p14="http://schemas.microsoft.com/office/powerpoint/2010/main" val="42054302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FC189F-1569-FF08-3385-FE97347F5FD8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 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では チアノーゼが出るの？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02D582-5782-C1EE-DDE5-B691FB5224F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4E31BF1-F594-C691-96FC-B889B468DC9A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E8693A-FE46-3F1F-407A-22EF4F6F23F4}"/>
              </a:ext>
            </a:extLst>
          </p:cNvPr>
          <p:cNvSpPr txBox="1"/>
          <p:nvPr/>
        </p:nvSpPr>
        <p:spPr>
          <a:xfrm>
            <a:off x="558799" y="1346200"/>
            <a:ext cx="7024698" cy="3036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肺動脈がせまい → 肺へ行ける血液が減る</a:t>
            </a:r>
            <a:endParaRPr lang="en-US" altLang="ja-JP" sz="24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出口がせまいので 右心室の圧が上がる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右心室の圧が 左心室の圧を追いこす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血液は圧の低い左心室側へ（右→左シャント）</a:t>
            </a:r>
          </a:p>
          <a:p>
            <a:pPr>
              <a:lnSpc>
                <a:spcPct val="200000"/>
              </a:lnSpc>
            </a:pPr>
            <a:r>
              <a:rPr lang="en-US" altLang="ja-JP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5.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酸素の少ない血が そのまま全身へ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DB48F2-5E8C-2637-C631-23A353381203}"/>
              </a:ext>
            </a:extLst>
          </p:cNvPr>
          <p:cNvSpPr txBox="1"/>
          <p:nvPr/>
        </p:nvSpPr>
        <p:spPr>
          <a:xfrm>
            <a:off x="558800" y="20066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3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93DF95-667F-C00D-281A-1B978DB0BCFA}"/>
              </a:ext>
            </a:extLst>
          </p:cNvPr>
          <p:cNvSpPr txBox="1"/>
          <p:nvPr/>
        </p:nvSpPr>
        <p:spPr>
          <a:xfrm>
            <a:off x="1422400" y="2006600"/>
            <a:ext cx="711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C9004A4-07B2-9B6F-B5CB-6678DF870209}"/>
              </a:ext>
            </a:extLst>
          </p:cNvPr>
          <p:cNvSpPr txBox="1"/>
          <p:nvPr/>
        </p:nvSpPr>
        <p:spPr>
          <a:xfrm>
            <a:off x="558800" y="26670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3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5F08CB-C104-A6F5-E653-21B8475E06BF}"/>
              </a:ext>
            </a:extLst>
          </p:cNvPr>
          <p:cNvSpPr txBox="1"/>
          <p:nvPr/>
        </p:nvSpPr>
        <p:spPr>
          <a:xfrm>
            <a:off x="558800" y="33274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3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02BA9ED-607B-DC48-40C3-BB66B54CCA03}"/>
              </a:ext>
            </a:extLst>
          </p:cNvPr>
          <p:cNvSpPr txBox="1"/>
          <p:nvPr/>
        </p:nvSpPr>
        <p:spPr>
          <a:xfrm>
            <a:off x="1422400" y="3327400"/>
            <a:ext cx="711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AF0288A-4C84-BF75-A35F-287864D7BD1E}"/>
              </a:ext>
            </a:extLst>
          </p:cNvPr>
          <p:cNvSpPr txBox="1"/>
          <p:nvPr/>
        </p:nvSpPr>
        <p:spPr>
          <a:xfrm>
            <a:off x="558800" y="3987800"/>
            <a:ext cx="76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endParaRPr kumimoji="1" lang="ja-JP" altLang="en-US" sz="23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32F7D69-8A19-0B18-3651-3C43B412B0CC}"/>
              </a:ext>
            </a:extLst>
          </p:cNvPr>
          <p:cNvSpPr txBox="1"/>
          <p:nvPr/>
        </p:nvSpPr>
        <p:spPr>
          <a:xfrm>
            <a:off x="1422400" y="3987800"/>
            <a:ext cx="711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7FC41E1-7894-2575-7E0A-98024E557A57}"/>
              </a:ext>
            </a:extLst>
          </p:cNvPr>
          <p:cNvSpPr/>
          <p:nvPr/>
        </p:nvSpPr>
        <p:spPr>
          <a:xfrm>
            <a:off x="7789434" y="1533267"/>
            <a:ext cx="19050" cy="322580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C213D31-584D-5F4D-F4B5-E7A3D4FD6361}"/>
              </a:ext>
            </a:extLst>
          </p:cNvPr>
          <p:cNvSpPr txBox="1"/>
          <p:nvPr/>
        </p:nvSpPr>
        <p:spPr>
          <a:xfrm>
            <a:off x="8278650" y="1533267"/>
            <a:ext cx="3548319" cy="3175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5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思い出そう</a:t>
            </a:r>
          </a:p>
          <a:p>
            <a:pPr>
              <a:lnSpc>
                <a:spcPct val="145000"/>
              </a:lnSpc>
            </a:pPr>
            <a:endParaRPr kumimoji="1" lang="ja-JP" altLang="en-US" sz="20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45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 圧の高いほうから</a:t>
            </a:r>
          </a:p>
          <a:p>
            <a:pPr>
              <a:lnSpc>
                <a:spcPct val="145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低いほうへ</a:t>
            </a:r>
          </a:p>
          <a:p>
            <a:pPr>
              <a:lnSpc>
                <a:spcPct val="145000"/>
              </a:lnSpc>
            </a:pPr>
            <a:endParaRPr kumimoji="1" lang="ja-JP" altLang="en-US" sz="20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45000"/>
              </a:lnSpc>
            </a:pPr>
            <a:r>
              <a:rPr kumimoji="1" lang="en-US" altLang="ja-JP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とのちがいは</a:t>
            </a:r>
          </a:p>
          <a:p>
            <a:pPr>
              <a:lnSpc>
                <a:spcPct val="145000"/>
              </a:lnSpc>
            </a:pPr>
            <a:r>
              <a:rPr kumimoji="1" lang="ja-JP" altLang="en-US" sz="20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肺動脈がせまいかどうか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BB32A2E-07BD-BEA1-6DC5-BF82D0790BC9}"/>
              </a:ext>
            </a:extLst>
          </p:cNvPr>
          <p:cNvSpPr txBox="1"/>
          <p:nvPr/>
        </p:nvSpPr>
        <p:spPr>
          <a:xfrm>
            <a:off x="498570" y="5631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 体をめぐる血液の酸素が減り </a:t>
            </a:r>
            <a:r>
              <a:rPr kumimoji="1" lang="ja-JP" altLang="en-US" sz="3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チアノーゼが出る</a:t>
            </a:r>
          </a:p>
        </p:txBody>
      </p:sp>
    </p:spTree>
    <p:extLst>
      <p:ext uri="{BB962C8B-B14F-4D97-AF65-F5344CB8AC3E}">
        <p14:creationId xmlns:p14="http://schemas.microsoft.com/office/powerpoint/2010/main" val="2903964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B737D8-EFEE-4BE7-8868-2B5389E4180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イラストで確認しよう（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E9F900-A6ED-C408-AE4C-E63A0A7CDFF0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図解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B849E9-368A-12BF-4A6E-D2670F339D25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247DCC7-C095-2C6A-1344-590641DE5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7"/>
          <a:stretch>
            <a:fillRect/>
          </a:stretch>
        </p:blipFill>
        <p:spPr>
          <a:xfrm>
            <a:off x="669044" y="1270000"/>
            <a:ext cx="11125107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20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C0AB75-24AD-3B3F-4F3E-504EDEAC7CAA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 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と 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 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を見くらべよう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EACA5F-303C-B2B0-75AA-9BD64F669120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 b="1" dirty="0">
                <a:solidFill>
                  <a:srgbClr val="FF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★大事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905A697-7FCB-4D81-3920-1E2CD5574A12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CA044183-E3ED-1495-ED67-63A5E7BC6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22298"/>
              </p:ext>
            </p:extLst>
          </p:nvPr>
        </p:nvGraphicFramePr>
        <p:xfrm>
          <a:off x="558801" y="1270000"/>
          <a:ext cx="11074400" cy="4186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3216454552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111385669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289304901"/>
                    </a:ext>
                  </a:extLst>
                </a:gridCol>
              </a:tblGrid>
              <a:tr h="56193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kumimoji="1" lang="ja-JP" altLang="en-US" sz="2400" b="1">
                        <a:solidFill>
                          <a:srgbClr val="1F3864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en-US" altLang="ja-JP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VSD</a:t>
                      </a:r>
                      <a:endParaRPr kumimoji="1" lang="ja-JP" altLang="en-US" sz="2400" b="1">
                        <a:solidFill>
                          <a:srgbClr val="1F3864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en-US" altLang="ja-JP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TOF</a:t>
                      </a:r>
                      <a:endParaRPr kumimoji="1" lang="ja-JP" altLang="en-US" sz="2400" b="1">
                        <a:solidFill>
                          <a:srgbClr val="1F3864"/>
                        </a:solidFill>
                        <a:latin typeface="BIZ UDPGothic" panose="020B0400000000000000" pitchFamily="50" charset="-128"/>
                        <a:ea typeface="BIZ UDPGothic" panose="020B0400000000000000" pitchFamily="50" charset="-128"/>
                      </a:endParaRP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445182"/>
                  </a:ext>
                </a:extLst>
              </a:tr>
              <a:tr h="5351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心室の穴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ある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ある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419900"/>
                  </a:ext>
                </a:extLst>
              </a:tr>
              <a:tr h="588691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肺動脈のせまさ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なし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あり（決定的なちがい）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16518"/>
                  </a:ext>
                </a:extLst>
              </a:tr>
              <a:tr h="5351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シャントの向き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左 → 右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右 → 左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568209"/>
                  </a:ext>
                </a:extLst>
              </a:tr>
              <a:tr h="5351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肺に行く血液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ふえる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へる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800305"/>
                  </a:ext>
                </a:extLst>
              </a:tr>
              <a:tr h="53517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チアノーゼ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出にくい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出る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20455"/>
                  </a:ext>
                </a:extLst>
              </a:tr>
              <a:tr h="89507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おもな症状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多呼吸・哺乳不良・体重増加不良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チアノーゼ・無酸素発作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663909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1983E8-7663-C446-E237-145C45A00528}"/>
              </a:ext>
            </a:extLst>
          </p:cNvPr>
          <p:cNvSpPr txBox="1"/>
          <p:nvPr/>
        </p:nvSpPr>
        <p:spPr>
          <a:xfrm>
            <a:off x="558800" y="5631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「肺動脈がせまいかどうか」だけで 症状は</a:t>
            </a:r>
            <a:r>
              <a:rPr kumimoji="1" lang="ja-JP" altLang="en-US" sz="3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正反対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になる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57EF72-CB3C-CD60-64AF-F1019FDC572E}"/>
              </a:ext>
            </a:extLst>
          </p:cNvPr>
          <p:cNvSpPr txBox="1"/>
          <p:nvPr/>
        </p:nvSpPr>
        <p:spPr>
          <a:xfrm>
            <a:off x="558800" y="62161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en-US" altLang="ja-JP" sz="28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8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＝肺が水びたし／</a:t>
            </a:r>
            <a:r>
              <a:rPr kumimoji="1" lang="en-US" altLang="ja-JP" sz="28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28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＝肺に届かない</a:t>
            </a:r>
          </a:p>
        </p:txBody>
      </p:sp>
    </p:spTree>
    <p:extLst>
      <p:ext uri="{BB962C8B-B14F-4D97-AF65-F5344CB8AC3E}">
        <p14:creationId xmlns:p14="http://schemas.microsoft.com/office/powerpoint/2010/main" val="8090472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C82838-0E93-DF55-11DE-E6632BB23987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無酸素発作 と しゃがみこみ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F65E08-9A6D-6FD4-2934-35F6946FAC75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E764029-94F1-1027-9328-D6092BE496F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CF6A52-69CA-B41B-020A-B3FF6AC5279F}"/>
              </a:ext>
            </a:extLst>
          </p:cNvPr>
          <p:cNvSpPr txBox="1"/>
          <p:nvPr/>
        </p:nvSpPr>
        <p:spPr>
          <a:xfrm>
            <a:off x="558800" y="12700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無酸素発作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32175AE-1794-88C3-BF92-30F1D18FBA06}"/>
              </a:ext>
            </a:extLst>
          </p:cNvPr>
          <p:cNvSpPr txBox="1"/>
          <p:nvPr/>
        </p:nvSpPr>
        <p:spPr>
          <a:xfrm>
            <a:off x="6299200" y="12700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しゃがみこみ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7F5600-BB8A-BDD7-A2A8-409F6739BE2D}"/>
              </a:ext>
            </a:extLst>
          </p:cNvPr>
          <p:cNvSpPr txBox="1"/>
          <p:nvPr/>
        </p:nvSpPr>
        <p:spPr>
          <a:xfrm>
            <a:off x="558800" y="18796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きっかけ：泣く・授乳・排便・入浴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2B05D6D0-9253-253A-F8E0-BD7DE34D5586}"/>
              </a:ext>
            </a:extLst>
          </p:cNvPr>
          <p:cNvSpPr/>
          <p:nvPr/>
        </p:nvSpPr>
        <p:spPr>
          <a:xfrm>
            <a:off x="3022600" y="24384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A3ED50-C3FA-BF77-EEBA-378DCD802E98}"/>
              </a:ext>
            </a:extLst>
          </p:cNvPr>
          <p:cNvSpPr txBox="1"/>
          <p:nvPr/>
        </p:nvSpPr>
        <p:spPr>
          <a:xfrm>
            <a:off x="558800" y="28956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肺への出口がぎゅっと縮む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肺への血流が急に減る</a:t>
            </a:r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920E608F-EDD9-DEAC-F487-3CBA6FB80F5C}"/>
              </a:ext>
            </a:extLst>
          </p:cNvPr>
          <p:cNvSpPr/>
          <p:nvPr/>
        </p:nvSpPr>
        <p:spPr>
          <a:xfrm>
            <a:off x="3022600" y="38862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966B34-B497-66AE-F8E5-C1A9BD093803}"/>
              </a:ext>
            </a:extLst>
          </p:cNvPr>
          <p:cNvSpPr txBox="1"/>
          <p:nvPr/>
        </p:nvSpPr>
        <p:spPr>
          <a:xfrm>
            <a:off x="558800" y="43434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強いチアノーゼ・呼吸困難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（生後</a:t>
            </a:r>
            <a:r>
              <a:rPr kumimoji="1" lang="en-US" altLang="ja-JP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2〜3</a:t>
            </a: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か月ごろから）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63C362C-9103-29A7-BAE7-616EF9B4894E}"/>
              </a:ext>
            </a:extLst>
          </p:cNvPr>
          <p:cNvSpPr txBox="1"/>
          <p:nvPr/>
        </p:nvSpPr>
        <p:spPr>
          <a:xfrm>
            <a:off x="6299200" y="18796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しゃがむと足の血管がしめつけられる</a:t>
            </a:r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121134F0-8567-A903-FF53-0ECBE78EA956}"/>
              </a:ext>
            </a:extLst>
          </p:cNvPr>
          <p:cNvSpPr/>
          <p:nvPr/>
        </p:nvSpPr>
        <p:spPr>
          <a:xfrm>
            <a:off x="8763000" y="24384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6F96EB-726B-0529-C281-7991E762CF5C}"/>
              </a:ext>
            </a:extLst>
          </p:cNvPr>
          <p:cNvSpPr txBox="1"/>
          <p:nvPr/>
        </p:nvSpPr>
        <p:spPr>
          <a:xfrm>
            <a:off x="6299200" y="28956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体の血管の抵抗が上がる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左心系の圧が上がる</a:t>
            </a:r>
          </a:p>
        </p:txBody>
      </p:sp>
      <p:sp>
        <p:nvSpPr>
          <p:cNvPr id="15" name="矢印: 下 14">
            <a:extLst>
              <a:ext uri="{FF2B5EF4-FFF2-40B4-BE49-F238E27FC236}">
                <a16:creationId xmlns:a16="http://schemas.microsoft.com/office/drawing/2014/main" id="{2BA497BC-D00B-0C02-EF7A-F1DD3D1354C1}"/>
              </a:ext>
            </a:extLst>
          </p:cNvPr>
          <p:cNvSpPr/>
          <p:nvPr/>
        </p:nvSpPr>
        <p:spPr>
          <a:xfrm>
            <a:off x="8763000" y="3886200"/>
            <a:ext cx="406400" cy="3810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898041-4AE1-1575-498B-6EE7C573ADEF}"/>
              </a:ext>
            </a:extLst>
          </p:cNvPr>
          <p:cNvSpPr txBox="1"/>
          <p:nvPr/>
        </p:nvSpPr>
        <p:spPr>
          <a:xfrm>
            <a:off x="6299200" y="43434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右→左シャントが減る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肺に行く血液がふえて楽になる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7048737-E9D5-51B7-7F9F-961144AE484F}"/>
              </a:ext>
            </a:extLst>
          </p:cNvPr>
          <p:cNvSpPr txBox="1"/>
          <p:nvPr/>
        </p:nvSpPr>
        <p:spPr>
          <a:xfrm>
            <a:off x="558800" y="5659364"/>
            <a:ext cx="11251744" cy="981909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しゃがむのは わがままではなく、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こども自身が編み出した「体を楽にする方法」です。</a:t>
            </a:r>
          </a:p>
        </p:txBody>
      </p:sp>
    </p:spTree>
    <p:extLst>
      <p:ext uri="{BB962C8B-B14F-4D97-AF65-F5344CB8AC3E}">
        <p14:creationId xmlns:p14="http://schemas.microsoft.com/office/powerpoint/2010/main" val="1920212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98C650-7C83-7329-269F-837A529E26A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：発作時の対応と看護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3A6B03-29C9-D5F2-DB9C-ECE9A4027509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5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1D56DA-62DC-7644-711E-9699FD9C926D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53083C-FBD7-4E7D-1711-3524623C2B91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無酸素発作が起きたら（この順番で）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8211C4-6BFD-4BA7-01A9-C1585EBB80A3}"/>
              </a:ext>
            </a:extLst>
          </p:cNvPr>
          <p:cNvSpPr/>
          <p:nvPr/>
        </p:nvSpPr>
        <p:spPr>
          <a:xfrm>
            <a:off x="558800" y="1828800"/>
            <a:ext cx="2616200" cy="787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胸膝位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BF3D6938-A033-E63A-0D67-BB34BA9FD79D}"/>
              </a:ext>
            </a:extLst>
          </p:cNvPr>
          <p:cNvSpPr/>
          <p:nvPr/>
        </p:nvSpPr>
        <p:spPr>
          <a:xfrm>
            <a:off x="3200400" y="2057400"/>
            <a:ext cx="1524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776F3DEA-5A9B-D7D6-D8A2-1748DAF542FC}"/>
              </a:ext>
            </a:extLst>
          </p:cNvPr>
          <p:cNvSpPr/>
          <p:nvPr/>
        </p:nvSpPr>
        <p:spPr>
          <a:xfrm>
            <a:off x="3378200" y="1828800"/>
            <a:ext cx="2616200" cy="787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酸素を投与</a:t>
            </a: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9E8B60A7-C48E-1024-EDCF-D7D32E243162}"/>
              </a:ext>
            </a:extLst>
          </p:cNvPr>
          <p:cNvSpPr/>
          <p:nvPr/>
        </p:nvSpPr>
        <p:spPr>
          <a:xfrm>
            <a:off x="6019800" y="2057400"/>
            <a:ext cx="1524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9C5AC41-2A88-EF70-834C-F6687309E44F}"/>
              </a:ext>
            </a:extLst>
          </p:cNvPr>
          <p:cNvSpPr/>
          <p:nvPr/>
        </p:nvSpPr>
        <p:spPr>
          <a:xfrm>
            <a:off x="6197600" y="1828800"/>
            <a:ext cx="2616200" cy="787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③ 医師へ連絡</a:t>
            </a: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F750AF4E-635F-44AB-1B3D-B86C48DCB757}"/>
              </a:ext>
            </a:extLst>
          </p:cNvPr>
          <p:cNvSpPr/>
          <p:nvPr/>
        </p:nvSpPr>
        <p:spPr>
          <a:xfrm>
            <a:off x="8839200" y="2057400"/>
            <a:ext cx="1524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4F60D941-9E3A-AF7E-EA6C-5C065BA5AC98}"/>
              </a:ext>
            </a:extLst>
          </p:cNvPr>
          <p:cNvSpPr/>
          <p:nvPr/>
        </p:nvSpPr>
        <p:spPr>
          <a:xfrm>
            <a:off x="9017000" y="1828800"/>
            <a:ext cx="2616200" cy="787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 鎮静・輸液・薬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F867EA0-4FA3-1FF6-A955-B0CA03ACDF7D}"/>
              </a:ext>
            </a:extLst>
          </p:cNvPr>
          <p:cNvSpPr txBox="1"/>
          <p:nvPr/>
        </p:nvSpPr>
        <p:spPr>
          <a:xfrm>
            <a:off x="558800" y="3059668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観 察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857B9A7-C2F8-16AA-4141-A2DA57EFC437}"/>
              </a:ext>
            </a:extLst>
          </p:cNvPr>
          <p:cNvSpPr/>
          <p:nvPr/>
        </p:nvSpPr>
        <p:spPr>
          <a:xfrm>
            <a:off x="558800" y="3491468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A87CA28-1671-8BFD-E8C1-031FE31235E8}"/>
              </a:ext>
            </a:extLst>
          </p:cNvPr>
          <p:cNvSpPr txBox="1"/>
          <p:nvPr/>
        </p:nvSpPr>
        <p:spPr>
          <a:xfrm>
            <a:off x="558799" y="3618468"/>
            <a:ext cx="3665661" cy="14033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・チアノーゼの程度・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・体重・活動できる範囲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・発作の回数ときっかけ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778975-7E6A-BF1C-EB87-DB919532886D}"/>
              </a:ext>
            </a:extLst>
          </p:cNvPr>
          <p:cNvSpPr txBox="1"/>
          <p:nvPr/>
        </p:nvSpPr>
        <p:spPr>
          <a:xfrm>
            <a:off x="4305300" y="3059668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援 助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31ABB95-51F5-B641-97A8-71150BE5C8E5}"/>
              </a:ext>
            </a:extLst>
          </p:cNvPr>
          <p:cNvSpPr/>
          <p:nvPr/>
        </p:nvSpPr>
        <p:spPr>
          <a:xfrm>
            <a:off x="4305300" y="3491468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0FC1632-188F-7FF6-5977-FB120442DAC4}"/>
              </a:ext>
            </a:extLst>
          </p:cNvPr>
          <p:cNvSpPr txBox="1"/>
          <p:nvPr/>
        </p:nvSpPr>
        <p:spPr>
          <a:xfrm>
            <a:off x="4305299" y="3618468"/>
            <a:ext cx="3665661" cy="14033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・泣かせすぎない環境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・脱水・発熱を防ぐ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・排便でいきませない工夫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E6AFC7A-B24D-6311-B146-E3288B84BA07}"/>
              </a:ext>
            </a:extLst>
          </p:cNvPr>
          <p:cNvSpPr txBox="1"/>
          <p:nvPr/>
        </p:nvSpPr>
        <p:spPr>
          <a:xfrm>
            <a:off x="8051800" y="3059668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357846A-B9BF-18A1-057A-074C1D1E3E54}"/>
              </a:ext>
            </a:extLst>
          </p:cNvPr>
          <p:cNvSpPr/>
          <p:nvPr/>
        </p:nvSpPr>
        <p:spPr>
          <a:xfrm>
            <a:off x="8051800" y="3491468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0806270-18C0-304A-4696-2F961D1E461F}"/>
              </a:ext>
            </a:extLst>
          </p:cNvPr>
          <p:cNvSpPr txBox="1"/>
          <p:nvPr/>
        </p:nvSpPr>
        <p:spPr>
          <a:xfrm>
            <a:off x="8051799" y="3618468"/>
            <a:ext cx="3665661" cy="14033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・発作のきっかけを説明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・発作時の対応を練習する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・抜歯前の抗菌薬を伝える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BB81105-013A-27CA-F0A6-B3D76696C5E6}"/>
              </a:ext>
            </a:extLst>
          </p:cNvPr>
          <p:cNvSpPr txBox="1"/>
          <p:nvPr/>
        </p:nvSpPr>
        <p:spPr>
          <a:xfrm>
            <a:off x="558799" y="53710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根治手術：穴を閉じる ＋ 肺への出口を広げる（重症では姑息手術を先に行う）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69B0099-0D34-32E8-5B86-42FE2436673F}"/>
              </a:ext>
            </a:extLst>
          </p:cNvPr>
          <p:cNvSpPr txBox="1"/>
          <p:nvPr/>
        </p:nvSpPr>
        <p:spPr>
          <a:xfrm>
            <a:off x="558799" y="60314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0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胸膝位は「しゃがみこみ」と同じ理屈。看護師がその姿勢をつくってあげると考えます。</a:t>
            </a:r>
          </a:p>
        </p:txBody>
      </p:sp>
    </p:spTree>
    <p:extLst>
      <p:ext uri="{BB962C8B-B14F-4D97-AF65-F5344CB8AC3E}">
        <p14:creationId xmlns:p14="http://schemas.microsoft.com/office/powerpoint/2010/main" val="1787575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FCBC9D-E6B6-8F2A-67E9-799D87076279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39BA84-7B1C-C3FA-93F7-DA921AEA3840}"/>
              </a:ext>
            </a:extLst>
          </p:cNvPr>
          <p:cNvSpPr txBox="1"/>
          <p:nvPr/>
        </p:nvSpPr>
        <p:spPr>
          <a:xfrm>
            <a:off x="1143000" y="1766332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C97BFC-75C1-CF7E-67F7-E2652985CDFF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5D98193-F61D-D90E-3E5E-AB7B9782CC06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312D30-142D-D535-E941-9551AFEF5F38}"/>
              </a:ext>
            </a:extLst>
          </p:cNvPr>
          <p:cNvSpPr txBox="1"/>
          <p:nvPr/>
        </p:nvSpPr>
        <p:spPr>
          <a:xfrm>
            <a:off x="1193799" y="3708399"/>
            <a:ext cx="10222511" cy="2221511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全身の血管に炎症が起こる病気</a:t>
            </a:r>
            <a:endParaRPr kumimoji="1" lang="en-US" altLang="ja-JP" sz="24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主な症状は</a:t>
            </a:r>
            <a:r>
              <a:rPr lang="en-US" altLang="ja-JP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6</a:t>
            </a: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いちばん気をつけるのは 冠動脈瘤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治療の目的と 退院後の生活指導</a:t>
            </a:r>
          </a:p>
        </p:txBody>
      </p:sp>
    </p:spTree>
    <p:extLst>
      <p:ext uri="{BB962C8B-B14F-4D97-AF65-F5344CB8AC3E}">
        <p14:creationId xmlns:p14="http://schemas.microsoft.com/office/powerpoint/2010/main" val="5005123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81F7E1-C09C-C82D-55DE-EC40FB153F1D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川崎病ってどんな病気？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688893-B72A-8EC0-D651-53380438346A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2B90B15-3220-0D7C-366E-D98B089DCD21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6C2A07-FB9A-F774-A3AE-398563037E58}"/>
              </a:ext>
            </a:extLst>
          </p:cNvPr>
          <p:cNvSpPr txBox="1"/>
          <p:nvPr/>
        </p:nvSpPr>
        <p:spPr>
          <a:xfrm>
            <a:off x="558800" y="1320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全身の中くらい</a:t>
            </a:r>
            <a:r>
              <a:rPr kumimoji="1" lang="en-US" altLang="ja-JP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〜</a:t>
            </a: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小さい動脈に </a:t>
            </a: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炎症</a:t>
            </a: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が起こる病気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C94D3-2726-9A5A-F39F-3D233D8825F6}"/>
              </a:ext>
            </a:extLst>
          </p:cNvPr>
          <p:cNvSpPr txBox="1"/>
          <p:nvPr/>
        </p:nvSpPr>
        <p:spPr>
          <a:xfrm>
            <a:off x="762000" y="2293171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正常な血管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C7F4214F-9C0A-A49C-87E2-0D0ECB81C00F}"/>
              </a:ext>
            </a:extLst>
          </p:cNvPr>
          <p:cNvSpPr/>
          <p:nvPr/>
        </p:nvSpPr>
        <p:spPr>
          <a:xfrm>
            <a:off x="1143000" y="3101169"/>
            <a:ext cx="4064000" cy="533400"/>
          </a:xfrm>
          <a:prstGeom prst="roundRect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DA94D2-461C-FA3C-8EF1-BA05ADAFAE5A}"/>
              </a:ext>
            </a:extLst>
          </p:cNvPr>
          <p:cNvSpPr txBox="1"/>
          <p:nvPr/>
        </p:nvSpPr>
        <p:spPr>
          <a:xfrm>
            <a:off x="762000" y="3761569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かべが なめらか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B9C53C-EED1-3C3B-428E-D3ED487C6DA4}"/>
              </a:ext>
            </a:extLst>
          </p:cNvPr>
          <p:cNvSpPr txBox="1"/>
          <p:nvPr/>
        </p:nvSpPr>
        <p:spPr>
          <a:xfrm>
            <a:off x="6604000" y="2293171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炎症を起こした血管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8218DADE-F5A6-EF29-AA22-4A0F1EFE04B2}"/>
              </a:ext>
            </a:extLst>
          </p:cNvPr>
          <p:cNvSpPr/>
          <p:nvPr/>
        </p:nvSpPr>
        <p:spPr>
          <a:xfrm>
            <a:off x="6985000" y="3101169"/>
            <a:ext cx="4064000" cy="533400"/>
          </a:xfrm>
          <a:prstGeom prst="roundRect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C441EB92-6075-D844-BFC8-CBBD0EE6759C}"/>
              </a:ext>
            </a:extLst>
          </p:cNvPr>
          <p:cNvSpPr/>
          <p:nvPr/>
        </p:nvSpPr>
        <p:spPr>
          <a:xfrm>
            <a:off x="8432800" y="2884237"/>
            <a:ext cx="1320800" cy="990600"/>
          </a:xfrm>
          <a:prstGeom prst="ellipse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E846E64-0588-DA31-BE09-F98B7BC77619}"/>
              </a:ext>
            </a:extLst>
          </p:cNvPr>
          <p:cNvSpPr txBox="1"/>
          <p:nvPr/>
        </p:nvSpPr>
        <p:spPr>
          <a:xfrm>
            <a:off x="6604000" y="4066369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かべがもろくなり ふくらむ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6C82A0D-290D-53DA-29A5-FA174F3D648C}"/>
              </a:ext>
            </a:extLst>
          </p:cNvPr>
          <p:cNvSpPr txBox="1"/>
          <p:nvPr/>
        </p:nvSpPr>
        <p:spPr>
          <a:xfrm>
            <a:off x="558800" y="4827999"/>
            <a:ext cx="368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おもに</a:t>
            </a:r>
            <a:r>
              <a:rPr kumimoji="1"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歳以下に多い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6513949-B0ED-CFA7-EDEE-6D59031B469E}"/>
              </a:ext>
            </a:extLst>
          </p:cNvPr>
          <p:cNvSpPr txBox="1"/>
          <p:nvPr/>
        </p:nvSpPr>
        <p:spPr>
          <a:xfrm>
            <a:off x="4267200" y="4827999"/>
            <a:ext cx="368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原因はまだ分からない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11AE8BC-825C-6419-5CE3-409470017746}"/>
              </a:ext>
            </a:extLst>
          </p:cNvPr>
          <p:cNvSpPr txBox="1"/>
          <p:nvPr/>
        </p:nvSpPr>
        <p:spPr>
          <a:xfrm>
            <a:off x="7975600" y="4827999"/>
            <a:ext cx="3683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後天性心疾患の代表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E7A1BDE-09F3-31DE-0204-5692989F6E12}"/>
              </a:ext>
            </a:extLst>
          </p:cNvPr>
          <p:cNvSpPr txBox="1"/>
          <p:nvPr/>
        </p:nvSpPr>
        <p:spPr>
          <a:xfrm>
            <a:off x="509521" y="5654901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ちがい　「生まれつき（先天性）」ではなく、生まれたあとにかかる（後天性）病気です。</a:t>
            </a:r>
          </a:p>
        </p:txBody>
      </p:sp>
    </p:spTree>
    <p:extLst>
      <p:ext uri="{BB962C8B-B14F-4D97-AF65-F5344CB8AC3E}">
        <p14:creationId xmlns:p14="http://schemas.microsoft.com/office/powerpoint/2010/main" val="31129899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F16573-EEAB-E036-48DA-BE967F69B280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川崎病の主な症状（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6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E4DF14-005B-7448-3EAF-FEAD5FA1B818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13DEEC-5BFC-6315-90FC-87F95C2CF711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3A5116-C109-AF67-4AAB-761263E191D6}"/>
              </a:ext>
            </a:extLst>
          </p:cNvPr>
          <p:cNvSpPr txBox="1"/>
          <p:nvPr/>
        </p:nvSpPr>
        <p:spPr>
          <a:xfrm>
            <a:off x="558801" y="1447191"/>
            <a:ext cx="11074399" cy="381121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</a:t>
            </a:r>
            <a:r>
              <a:rPr kumimoji="1" lang="en-US" altLang="ja-JP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5</a:t>
            </a:r>
            <a:r>
              <a:rPr kumimoji="1"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日以上つづく発熱：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熱がなかなか下がらない</a:t>
            </a: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両目の充血：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目やには出ない</a:t>
            </a: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③ くちびる・舌の変化：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くちびるが赤く割れる／いちご舌</a:t>
            </a: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④ 発疹：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形はさまざま</a:t>
            </a: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⑤ 手足の変化：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急性期：むくむ　回復期：皮がむける</a:t>
            </a: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⑥ 首のリンパ節がはれる：</a:t>
            </a:r>
            <a:r>
              <a:rPr lang="ja-JP" altLang="en-US" sz="28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片側が多い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37EA27B-2B62-8B09-8C24-0C2CB262879D}"/>
              </a:ext>
            </a:extLst>
          </p:cNvPr>
          <p:cNvSpPr txBox="1"/>
          <p:nvPr/>
        </p:nvSpPr>
        <p:spPr>
          <a:xfrm>
            <a:off x="558800" y="1981200"/>
            <a:ext cx="444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F481C4C-15D5-269B-3802-CA568BA0942D}"/>
              </a:ext>
            </a:extLst>
          </p:cNvPr>
          <p:cNvSpPr txBox="1"/>
          <p:nvPr/>
        </p:nvSpPr>
        <p:spPr>
          <a:xfrm>
            <a:off x="5080000" y="1981200"/>
            <a:ext cx="655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2D9630-10BC-18FD-A0E3-EFC5327C4FA7}"/>
              </a:ext>
            </a:extLst>
          </p:cNvPr>
          <p:cNvSpPr txBox="1"/>
          <p:nvPr/>
        </p:nvSpPr>
        <p:spPr>
          <a:xfrm>
            <a:off x="5080000" y="2692400"/>
            <a:ext cx="655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5B09204-89D2-58DA-B7EE-92CD742AEE0A}"/>
              </a:ext>
            </a:extLst>
          </p:cNvPr>
          <p:cNvSpPr txBox="1"/>
          <p:nvPr/>
        </p:nvSpPr>
        <p:spPr>
          <a:xfrm>
            <a:off x="558800" y="3403600"/>
            <a:ext cx="444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B7FD710-4EDB-D6CC-9B8C-C1467161F6D6}"/>
              </a:ext>
            </a:extLst>
          </p:cNvPr>
          <p:cNvSpPr txBox="1"/>
          <p:nvPr/>
        </p:nvSpPr>
        <p:spPr>
          <a:xfrm>
            <a:off x="5080000" y="3403600"/>
            <a:ext cx="655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67B18F2-8576-F629-1F69-0739254BD53A}"/>
              </a:ext>
            </a:extLst>
          </p:cNvPr>
          <p:cNvSpPr txBox="1"/>
          <p:nvPr/>
        </p:nvSpPr>
        <p:spPr>
          <a:xfrm>
            <a:off x="558800" y="4114800"/>
            <a:ext cx="444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0B1D4B4-2C2F-A117-B3C9-50D7BA40CC14}"/>
              </a:ext>
            </a:extLst>
          </p:cNvPr>
          <p:cNvSpPr txBox="1"/>
          <p:nvPr/>
        </p:nvSpPr>
        <p:spPr>
          <a:xfrm>
            <a:off x="5080000" y="4114800"/>
            <a:ext cx="655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71C2226-915A-C62C-23FB-4B40589D38AE}"/>
              </a:ext>
            </a:extLst>
          </p:cNvPr>
          <p:cNvSpPr txBox="1"/>
          <p:nvPr/>
        </p:nvSpPr>
        <p:spPr>
          <a:xfrm>
            <a:off x="558800" y="4826000"/>
            <a:ext cx="444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3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2BF7C28-BD8F-7300-B302-F3EF5F45BAE2}"/>
              </a:ext>
            </a:extLst>
          </p:cNvPr>
          <p:cNvSpPr txBox="1"/>
          <p:nvPr/>
        </p:nvSpPr>
        <p:spPr>
          <a:xfrm>
            <a:off x="5080000" y="4826000"/>
            <a:ext cx="655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5690A99-8401-E017-00D6-95726C3D71A0}"/>
              </a:ext>
            </a:extLst>
          </p:cNvPr>
          <p:cNvSpPr txBox="1"/>
          <p:nvPr/>
        </p:nvSpPr>
        <p:spPr>
          <a:xfrm>
            <a:off x="558800" y="5715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おぼえかた　「発熱」＋「目・口・皮膚・手足・リンパ節」。上から下へ体を見ていくと思い出しやすい。</a:t>
            </a:r>
          </a:p>
        </p:txBody>
      </p:sp>
    </p:spTree>
    <p:extLst>
      <p:ext uri="{BB962C8B-B14F-4D97-AF65-F5344CB8AC3E}">
        <p14:creationId xmlns:p14="http://schemas.microsoft.com/office/powerpoint/2010/main" val="17698652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182185-86C4-676C-C2F2-537C3FE5FA9C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いちばん気をつけるのは「冠動脈瘤」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D68270-7CAF-50E5-73FE-278326F096E1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8EF3E0F-D6DA-2D1B-4BC9-22B525C01D4C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F350567-2910-9EF1-28EB-7960E252A969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冠動脈＝心臓の筋肉に 酸素と栄養を運ぶ血管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4F4D40A-56D1-146A-FE12-F055CD5511AA}"/>
              </a:ext>
            </a:extLst>
          </p:cNvPr>
          <p:cNvSpPr txBox="1"/>
          <p:nvPr/>
        </p:nvSpPr>
        <p:spPr>
          <a:xfrm>
            <a:off x="762000" y="18288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正 常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8F32E3FD-5240-CFBD-9840-F84A07F68B0E}"/>
              </a:ext>
            </a:extLst>
          </p:cNvPr>
          <p:cNvSpPr/>
          <p:nvPr/>
        </p:nvSpPr>
        <p:spPr>
          <a:xfrm>
            <a:off x="1143000" y="2540000"/>
            <a:ext cx="4064000" cy="508000"/>
          </a:xfrm>
          <a:prstGeom prst="roundRect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8A500F-6D79-EB84-9ADB-8E80A3C669C2}"/>
              </a:ext>
            </a:extLst>
          </p:cNvPr>
          <p:cNvSpPr txBox="1"/>
          <p:nvPr/>
        </p:nvSpPr>
        <p:spPr>
          <a:xfrm>
            <a:off x="762000" y="31496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まっすぐで 太さが一定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1E12F1-796B-2BD6-FECD-8A58C875CA00}"/>
              </a:ext>
            </a:extLst>
          </p:cNvPr>
          <p:cNvSpPr txBox="1"/>
          <p:nvPr/>
        </p:nvSpPr>
        <p:spPr>
          <a:xfrm>
            <a:off x="6604000" y="18288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冠動脈瘤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0C673FA-2CB9-160F-B885-4991EFDD0C88}"/>
              </a:ext>
            </a:extLst>
          </p:cNvPr>
          <p:cNvSpPr/>
          <p:nvPr/>
        </p:nvSpPr>
        <p:spPr>
          <a:xfrm>
            <a:off x="6985000" y="2540000"/>
            <a:ext cx="4064000" cy="508000"/>
          </a:xfrm>
          <a:prstGeom prst="roundRect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0A7F9D73-59BB-5238-73AE-BEA41F9588B6}"/>
              </a:ext>
            </a:extLst>
          </p:cNvPr>
          <p:cNvSpPr/>
          <p:nvPr/>
        </p:nvSpPr>
        <p:spPr>
          <a:xfrm>
            <a:off x="8432800" y="2324100"/>
            <a:ext cx="1320800" cy="939800"/>
          </a:xfrm>
          <a:prstGeom prst="ellipse">
            <a:avLst/>
          </a:prstGeom>
          <a:solidFill>
            <a:srgbClr val="E0A0A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D0CC892-DFAD-9016-A93C-311FB41B05E5}"/>
              </a:ext>
            </a:extLst>
          </p:cNvPr>
          <p:cNvSpPr txBox="1"/>
          <p:nvPr/>
        </p:nvSpPr>
        <p:spPr>
          <a:xfrm>
            <a:off x="6604000" y="3479800"/>
            <a:ext cx="482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こぶのようにふくらむ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8FB009-F9B1-21BE-F7EE-73782661F211}"/>
              </a:ext>
            </a:extLst>
          </p:cNvPr>
          <p:cNvSpPr txBox="1"/>
          <p:nvPr/>
        </p:nvSpPr>
        <p:spPr>
          <a:xfrm>
            <a:off x="558800" y="44058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血のかたまり（血栓）・血管がせまくなる（狭窄）・心筋梗塞のリスク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4D197E-B736-13E7-B659-4A71929B3A18}"/>
              </a:ext>
            </a:extLst>
          </p:cNvPr>
          <p:cNvSpPr txBox="1"/>
          <p:nvPr/>
        </p:nvSpPr>
        <p:spPr>
          <a:xfrm>
            <a:off x="558800" y="49900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急性期をすぎても 心エコーで定期的にフォローする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317C89-3E30-EF32-3967-941C50E7C880}"/>
              </a:ext>
            </a:extLst>
          </p:cNvPr>
          <p:cNvSpPr txBox="1"/>
          <p:nvPr/>
        </p:nvSpPr>
        <p:spPr>
          <a:xfrm>
            <a:off x="558800" y="57266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川崎病の看護は「熱を下げること」ではなく「冠動脈を守ること」が目的だと考えましょう。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613469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8E729F-D340-C0F8-FCB7-00EE721F53F8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心臓は「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つの部屋」でできている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566FEB-A3E9-3FB6-7AF5-872D273AA09C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385F11-40F2-71C0-C719-A6FFA18F75D7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27C0CBBD-1384-D482-85A6-E8D591D6A501}"/>
              </a:ext>
            </a:extLst>
          </p:cNvPr>
          <p:cNvSpPr/>
          <p:nvPr/>
        </p:nvSpPr>
        <p:spPr>
          <a:xfrm>
            <a:off x="3429000" y="1397000"/>
            <a:ext cx="2540000" cy="12700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右心房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950990A-FFE4-A008-74DB-F90B253D25BC}"/>
              </a:ext>
            </a:extLst>
          </p:cNvPr>
          <p:cNvSpPr/>
          <p:nvPr/>
        </p:nvSpPr>
        <p:spPr>
          <a:xfrm>
            <a:off x="6350000" y="1397000"/>
            <a:ext cx="2540000" cy="12700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左心房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422F7BF0-8C8D-CA4E-2223-10B61A76C2A2}"/>
              </a:ext>
            </a:extLst>
          </p:cNvPr>
          <p:cNvSpPr/>
          <p:nvPr/>
        </p:nvSpPr>
        <p:spPr>
          <a:xfrm>
            <a:off x="3429000" y="2819400"/>
            <a:ext cx="2540000" cy="14224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845C00D-BFA8-1023-2790-DB5B8E8B85B6}"/>
              </a:ext>
            </a:extLst>
          </p:cNvPr>
          <p:cNvSpPr/>
          <p:nvPr/>
        </p:nvSpPr>
        <p:spPr>
          <a:xfrm>
            <a:off x="6350000" y="2819400"/>
            <a:ext cx="2540000" cy="1422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8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F4A69E0-F777-2919-2D35-E66ED68A4F80}"/>
              </a:ext>
            </a:extLst>
          </p:cNvPr>
          <p:cNvSpPr/>
          <p:nvPr/>
        </p:nvSpPr>
        <p:spPr>
          <a:xfrm>
            <a:off x="6121400" y="1397000"/>
            <a:ext cx="76200" cy="2844800"/>
          </a:xfrm>
          <a:prstGeom prst="rect">
            <a:avLst/>
          </a:prstGeom>
          <a:solidFill>
            <a:srgbClr val="B0896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358663-9483-7AF2-3DD8-4743574D57CB}"/>
              </a:ext>
            </a:extLst>
          </p:cNvPr>
          <p:cNvSpPr txBox="1"/>
          <p:nvPr/>
        </p:nvSpPr>
        <p:spPr>
          <a:xfrm>
            <a:off x="558800" y="1651000"/>
            <a:ext cx="2667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青い血</a:t>
            </a:r>
          </a:p>
          <a:p>
            <a:pPr algn="ctr">
              <a:lnSpc>
                <a:spcPct val="130000"/>
              </a:lnSpc>
            </a:pPr>
            <a:r>
              <a:rPr kumimoji="1" lang="ja-JP" altLang="en-US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酸素が少ない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F33F10-3CC8-9B2C-0747-A37E90EB70C3}"/>
              </a:ext>
            </a:extLst>
          </p:cNvPr>
          <p:cNvSpPr txBox="1"/>
          <p:nvPr/>
        </p:nvSpPr>
        <p:spPr>
          <a:xfrm>
            <a:off x="9093200" y="1651000"/>
            <a:ext cx="254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赤い血</a:t>
            </a:r>
          </a:p>
          <a:p>
            <a:pPr algn="ctr">
              <a:lnSpc>
                <a:spcPct val="130000"/>
              </a:lnSpc>
            </a:pPr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酸素が多い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D77A540-F72D-3219-FE2B-30FD4FA72364}"/>
              </a:ext>
            </a:extLst>
          </p:cNvPr>
          <p:cNvSpPr txBox="1"/>
          <p:nvPr/>
        </p:nvSpPr>
        <p:spPr>
          <a:xfrm>
            <a:off x="622300" y="4468337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「房」＝受けとる部屋　「室」＝送り出す部屋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84C174B-6799-C3C5-6D07-318BD25B4C29}"/>
              </a:ext>
            </a:extLst>
          </p:cNvPr>
          <p:cNvSpPr/>
          <p:nvPr/>
        </p:nvSpPr>
        <p:spPr>
          <a:xfrm>
            <a:off x="558800" y="5080000"/>
            <a:ext cx="11074400" cy="19050"/>
          </a:xfrm>
          <a:prstGeom prst="rect">
            <a:avLst/>
          </a:prstGeom>
          <a:solidFill>
            <a:srgbClr val="D0D0D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5D1F1D-EB6F-08F8-5148-DE53D700598A}"/>
              </a:ext>
            </a:extLst>
          </p:cNvPr>
          <p:cNvSpPr txBox="1"/>
          <p:nvPr/>
        </p:nvSpPr>
        <p:spPr>
          <a:xfrm>
            <a:off x="558800" y="5421869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見かた　図の左側が右心系、右側が左心系。患者さんと向かい合っているので左右が逆に見えます。</a:t>
            </a:r>
          </a:p>
        </p:txBody>
      </p:sp>
    </p:spTree>
    <p:extLst>
      <p:ext uri="{BB962C8B-B14F-4D97-AF65-F5344CB8AC3E}">
        <p14:creationId xmlns:p14="http://schemas.microsoft.com/office/powerpoint/2010/main" val="634582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C4EA11-27F0-8352-9ACA-AD4095E9C52C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川崎病の治療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7D9844-BF13-C60D-13D1-F17573731001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BF6809-F33E-7608-C3D0-9AB94FD85A6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155BE34-5D21-95F3-FCD8-9CD0C7C12D47}"/>
              </a:ext>
            </a:extLst>
          </p:cNvPr>
          <p:cNvSpPr txBox="1"/>
          <p:nvPr/>
        </p:nvSpPr>
        <p:spPr>
          <a:xfrm>
            <a:off x="558800" y="1440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7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治療のいちばんの目的は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7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急性期の炎症を早く抑えて </a:t>
            </a:r>
            <a:r>
              <a:rPr kumimoji="1" lang="ja-JP" altLang="en-US" sz="27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冠動脈瘤を防ぐこと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40CF03-6B97-16CA-42FD-736EEDFA36C8}"/>
              </a:ext>
            </a:extLst>
          </p:cNvPr>
          <p:cNvSpPr txBox="1"/>
          <p:nvPr/>
        </p:nvSpPr>
        <p:spPr>
          <a:xfrm>
            <a:off x="729147" y="2387236"/>
            <a:ext cx="5355902" cy="2132036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① 免疫グロブリン大量療法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炎症をすばやく鎮める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・早く熱が下がる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・冠動脈障害の発生率を下げる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95DEF2-499B-5884-18DE-499412D760EC}"/>
              </a:ext>
            </a:extLst>
          </p:cNvPr>
          <p:cNvSpPr txBox="1"/>
          <p:nvPr/>
        </p:nvSpPr>
        <p:spPr>
          <a:xfrm>
            <a:off x="6464984" y="2478342"/>
            <a:ext cx="5462700" cy="204093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② アスピリンの内服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時期でねらいが変わる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・急性期：炎症をおさえる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・回復期：血をかたまりにくくする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CB662DC-EEB3-4EDD-9734-3D959CB6D63C}"/>
              </a:ext>
            </a:extLst>
          </p:cNvPr>
          <p:cNvSpPr txBox="1"/>
          <p:nvPr/>
        </p:nvSpPr>
        <p:spPr>
          <a:xfrm>
            <a:off x="520472" y="4756666"/>
            <a:ext cx="11074400" cy="8752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0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効きにくいときは ステロイドなどの追加治療を検討する</a:t>
            </a:r>
            <a:endParaRPr kumimoji="1" lang="en-US" altLang="ja-JP" sz="2000" b="1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/>
            <a:r>
              <a:rPr lang="ja-JP" altLang="en-US" sz="2000" b="1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熱が下がることは「結果」であって「目的」ではありません。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F72539E-521E-AD7E-27F6-280DFA187C4C}"/>
              </a:ext>
            </a:extLst>
          </p:cNvPr>
          <p:cNvSpPr txBox="1"/>
          <p:nvPr/>
        </p:nvSpPr>
        <p:spPr>
          <a:xfrm>
            <a:off x="558800" y="574614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看護の要　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γ-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グロブリン投与時は、とくに投与開始直後の アナフィラキシー様症状に注意して観察します。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5B0CDB0-C261-3427-862A-5EBD600E637F}"/>
              </a:ext>
            </a:extLst>
          </p:cNvPr>
          <p:cNvSpPr txBox="1"/>
          <p:nvPr/>
        </p:nvSpPr>
        <p:spPr>
          <a:xfrm>
            <a:off x="520472" y="5264666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endParaRPr kumimoji="1" lang="ja-JP" altLang="en-US" sz="2400" b="1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42482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4BCA3A-228E-4D8D-42A9-A3D058F98D93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川崎病の看護と 退院後の生活指導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E7A96F-8963-EEEE-0AE8-2334833B92A8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6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F9E29CD-171A-7A22-0D82-90481672593D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5B70F3-53B0-FC7B-40AC-E06BB23DAE7C}"/>
              </a:ext>
            </a:extLst>
          </p:cNvPr>
          <p:cNvSpPr txBox="1"/>
          <p:nvPr/>
        </p:nvSpPr>
        <p:spPr>
          <a:xfrm>
            <a:off x="5588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観 察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214D7E-3E08-3891-F51C-06EF09B276DD}"/>
              </a:ext>
            </a:extLst>
          </p:cNvPr>
          <p:cNvSpPr/>
          <p:nvPr/>
        </p:nvSpPr>
        <p:spPr>
          <a:xfrm>
            <a:off x="5588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767F710-2D75-720A-1459-ED8ACE818BA7}"/>
              </a:ext>
            </a:extLst>
          </p:cNvPr>
          <p:cNvSpPr txBox="1"/>
          <p:nvPr/>
        </p:nvSpPr>
        <p:spPr>
          <a:xfrm>
            <a:off x="558799" y="1828800"/>
            <a:ext cx="3627333" cy="23489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・投与直後のアナフィラキシー様症状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・熱の経過・きげん・活動性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・目・口・皮膚の症状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・水分がとれているか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BB99C0C-039A-B3AF-08BD-55BD8E8CDD40}"/>
              </a:ext>
            </a:extLst>
          </p:cNvPr>
          <p:cNvSpPr txBox="1"/>
          <p:nvPr/>
        </p:nvSpPr>
        <p:spPr>
          <a:xfrm>
            <a:off x="43053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援 助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2A43727-66D6-BF91-8BF6-3C2159531FE9}"/>
              </a:ext>
            </a:extLst>
          </p:cNvPr>
          <p:cNvSpPr/>
          <p:nvPr/>
        </p:nvSpPr>
        <p:spPr>
          <a:xfrm>
            <a:off x="43053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519089-8087-26C8-65D8-A284A61F82A9}"/>
              </a:ext>
            </a:extLst>
          </p:cNvPr>
          <p:cNvSpPr txBox="1"/>
          <p:nvPr/>
        </p:nvSpPr>
        <p:spPr>
          <a:xfrm>
            <a:off x="4305299" y="1828800"/>
            <a:ext cx="3627333" cy="23489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・皮がむけた皮膚を清潔に保つ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・くちびる・口の中のケア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・安静を保てる環境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・点滴の刺入部を守る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1543470-EA1B-E3D1-833F-86A87850385A}"/>
              </a:ext>
            </a:extLst>
          </p:cNvPr>
          <p:cNvSpPr txBox="1"/>
          <p:nvPr/>
        </p:nvSpPr>
        <p:spPr>
          <a:xfrm>
            <a:off x="80518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BB9E094-DA67-BE12-CF1C-2842300DFFE8}"/>
              </a:ext>
            </a:extLst>
          </p:cNvPr>
          <p:cNvSpPr/>
          <p:nvPr/>
        </p:nvSpPr>
        <p:spPr>
          <a:xfrm>
            <a:off x="80518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6B91B8F-A7A7-866D-4D0B-AA02D7DC6219}"/>
              </a:ext>
            </a:extLst>
          </p:cNvPr>
          <p:cNvSpPr txBox="1"/>
          <p:nvPr/>
        </p:nvSpPr>
        <p:spPr>
          <a:xfrm>
            <a:off x="8051799" y="1828800"/>
            <a:ext cx="3627333" cy="23489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・安静が必要な理由を説明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・心エコーを続ける必要性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・退院後の内服を続ける大切さ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A886EBC-835C-4C82-E7C4-8D05C9130392}"/>
              </a:ext>
            </a:extLst>
          </p:cNvPr>
          <p:cNvSpPr txBox="1"/>
          <p:nvPr/>
        </p:nvSpPr>
        <p:spPr>
          <a:xfrm>
            <a:off x="558800" y="44704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C969C0A-939F-06F4-09DA-8B5E867F7A72}"/>
              </a:ext>
            </a:extLst>
          </p:cNvPr>
          <p:cNvSpPr txBox="1"/>
          <p:nvPr/>
        </p:nvSpPr>
        <p:spPr>
          <a:xfrm>
            <a:off x="1002312" y="4470401"/>
            <a:ext cx="4434810" cy="1252661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35000"/>
              </a:lnSpc>
            </a:pPr>
            <a:r>
              <a:rPr lang="ja-JP" altLang="en-US" sz="20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冠動脈に問題がない場合</a:t>
            </a:r>
            <a:endParaRPr kumimoji="1" lang="en-US" altLang="ja-JP" sz="20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35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指示された期間 アスピリンを続ける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生活はふつうに戻れることが多い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EB540B-EA67-2C00-783D-C4CAD2D37A64}"/>
              </a:ext>
            </a:extLst>
          </p:cNvPr>
          <p:cNvSpPr txBox="1"/>
          <p:nvPr/>
        </p:nvSpPr>
        <p:spPr>
          <a:xfrm>
            <a:off x="6299200" y="44704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4C62450-2A4F-5884-AA60-71C349B889DB}"/>
              </a:ext>
            </a:extLst>
          </p:cNvPr>
          <p:cNvSpPr txBox="1"/>
          <p:nvPr/>
        </p:nvSpPr>
        <p:spPr>
          <a:xfrm>
            <a:off x="6786516" y="4470400"/>
            <a:ext cx="4545838" cy="1252661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35000"/>
              </a:lnSpc>
            </a:pPr>
            <a:r>
              <a:rPr lang="ja-JP" altLang="en-US" sz="20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冠動脈瘤がある場合</a:t>
            </a:r>
            <a:endParaRPr kumimoji="1" lang="en-US" altLang="ja-JP" sz="20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35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運動の制限・抗血小板薬の継続</a:t>
            </a:r>
          </a:p>
          <a:p>
            <a:pPr>
              <a:lnSpc>
                <a:spcPct val="135000"/>
              </a:lnSpc>
            </a:pPr>
            <a:r>
              <a:rPr kumimoji="1" lang="ja-JP" altLang="en-US" sz="20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定期受診（心エコー）が必要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83D7834-3BA6-786B-9D2E-ACF3AF684969}"/>
              </a:ext>
            </a:extLst>
          </p:cNvPr>
          <p:cNvSpPr txBox="1"/>
          <p:nvPr/>
        </p:nvSpPr>
        <p:spPr>
          <a:xfrm>
            <a:off x="416438" y="6080313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予防接種（とくに生ワクチン）は 接種時期を医師に確認するよう伝える</a:t>
            </a:r>
          </a:p>
        </p:txBody>
      </p:sp>
    </p:spTree>
    <p:extLst>
      <p:ext uri="{BB962C8B-B14F-4D97-AF65-F5344CB8AC3E}">
        <p14:creationId xmlns:p14="http://schemas.microsoft.com/office/powerpoint/2010/main" val="3134272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88738E-B003-233D-9FEB-1B9639518AFB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F3B1751-135D-A549-4FB7-7A8CB5720A11}"/>
              </a:ext>
            </a:extLst>
          </p:cNvPr>
          <p:cNvSpPr txBox="1"/>
          <p:nvPr/>
        </p:nvSpPr>
        <p:spPr>
          <a:xfrm>
            <a:off x="1143000" y="1720334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7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F8754E-14BD-E5B1-4D9C-A96293F7DDC3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乳幼児突然死症候群（</a:t>
            </a:r>
            <a:r>
              <a:rPr kumimoji="1" lang="en-US" altLang="ja-JP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SIDS</a:t>
            </a:r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845D59F-9792-E6A0-4BE9-169573D35B52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AD4C473-B730-5DF3-F78E-2F96AC98257F}"/>
              </a:ext>
            </a:extLst>
          </p:cNvPr>
          <p:cNvSpPr txBox="1"/>
          <p:nvPr/>
        </p:nvSpPr>
        <p:spPr>
          <a:xfrm>
            <a:off x="1193799" y="3708400"/>
            <a:ext cx="10167757" cy="198059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どんな状態を </a:t>
            </a:r>
            <a:r>
              <a:rPr kumimoji="1"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SIDS</a:t>
            </a: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というの？</a:t>
            </a:r>
            <a:endParaRPr kumimoji="1" lang="en-US" altLang="ja-JP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危険因子と 予防のポイント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家族へのグリーフケア</a:t>
            </a:r>
          </a:p>
        </p:txBody>
      </p:sp>
    </p:spTree>
    <p:extLst>
      <p:ext uri="{BB962C8B-B14F-4D97-AF65-F5344CB8AC3E}">
        <p14:creationId xmlns:p14="http://schemas.microsoft.com/office/powerpoint/2010/main" val="24596188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98A800-5C3E-E4B8-A3F8-B04BB2008ABE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乳幼児突然死症候群（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SIDS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8047A8-CFEB-0CDD-183C-875D4F862BA4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7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43DF3E-0648-80DE-E00D-1B41DA430771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7FE232-069A-BD7B-B9FF-F10489A038BF}"/>
              </a:ext>
            </a:extLst>
          </p:cNvPr>
          <p:cNvSpPr txBox="1"/>
          <p:nvPr/>
        </p:nvSpPr>
        <p:spPr>
          <a:xfrm>
            <a:off x="412027" y="1270000"/>
            <a:ext cx="10961546" cy="18478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45000"/>
              </a:lnSpc>
            </a:pP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それまで元気だった赤ちゃんが 突然亡くなり</a:t>
            </a:r>
          </a:p>
          <a:p>
            <a:pPr algn="ctr">
              <a:lnSpc>
                <a:spcPct val="145000"/>
              </a:lnSpc>
            </a:pP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調査や解剖をしても </a:t>
            </a:r>
            <a:r>
              <a:rPr kumimoji="1" lang="ja-JP" altLang="en-US" sz="26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原因が分からない</a:t>
            </a: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もの</a:t>
            </a:r>
          </a:p>
          <a:p>
            <a:pPr algn="ctr">
              <a:lnSpc>
                <a:spcPct val="145000"/>
              </a:lnSpc>
            </a:pP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（原則として </a:t>
            </a:r>
            <a:r>
              <a:rPr kumimoji="1" lang="en-US" altLang="ja-JP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6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歳未満）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9189E53-CC54-E8EA-7D26-66B7CD4C6172}"/>
              </a:ext>
            </a:extLst>
          </p:cNvPr>
          <p:cNvSpPr txBox="1"/>
          <p:nvPr/>
        </p:nvSpPr>
        <p:spPr>
          <a:xfrm>
            <a:off x="558799" y="3428999"/>
            <a:ext cx="5245177" cy="104991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日本の乳児期の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死亡原因の上位を占める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3263501-6E3A-CF34-A1D6-93B4382E8F80}"/>
              </a:ext>
            </a:extLst>
          </p:cNvPr>
          <p:cNvSpPr txBox="1"/>
          <p:nvPr/>
        </p:nvSpPr>
        <p:spPr>
          <a:xfrm>
            <a:off x="6299199" y="3428999"/>
            <a:ext cx="5245177" cy="1049917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予測することも</a:t>
            </a:r>
          </a:p>
          <a:p>
            <a:pPr algn="ctr">
              <a:lnSpc>
                <a:spcPct val="135000"/>
              </a:lnSpc>
            </a:pP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完全に防ぐこともむずかしい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1EA7A4-E7CF-0D86-80C2-D65E83A204C9}"/>
              </a:ext>
            </a:extLst>
          </p:cNvPr>
          <p:cNvSpPr txBox="1"/>
          <p:nvPr/>
        </p:nvSpPr>
        <p:spPr>
          <a:xfrm>
            <a:off x="558799" y="4966732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だからこそ「リスクを減らす育児環境」を家族に伝えることが看護の役割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7E1F2A5-F73A-F15E-C460-52EB76F94758}"/>
              </a:ext>
            </a:extLst>
          </p:cNvPr>
          <p:cNvSpPr txBox="1"/>
          <p:nvPr/>
        </p:nvSpPr>
        <p:spPr>
          <a:xfrm>
            <a:off x="558799" y="5703332"/>
            <a:ext cx="11196989" cy="93291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ちがい　「窒息事故」とは区別されます。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SIDS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は 調べても原因が分からなかったもの を指します。</a:t>
            </a:r>
          </a:p>
        </p:txBody>
      </p:sp>
    </p:spTree>
    <p:extLst>
      <p:ext uri="{BB962C8B-B14F-4D97-AF65-F5344CB8AC3E}">
        <p14:creationId xmlns:p14="http://schemas.microsoft.com/office/powerpoint/2010/main" val="627635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3A85C1-7E4E-CDE7-2DB2-16642DE80E52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リスクを減らすためにできること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3DBE6-13D7-B349-C481-94FE25C8EFCB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7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889BBA-6CC7-3837-DB4B-937D52898EE0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248B8EC3-F4C2-3D6A-6B28-26DD41BD7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809913"/>
              </p:ext>
            </p:extLst>
          </p:nvPr>
        </p:nvGraphicFramePr>
        <p:xfrm>
          <a:off x="558800" y="1269999"/>
          <a:ext cx="11074400" cy="4325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7200">
                  <a:extLst>
                    <a:ext uri="{9D8B030D-6E8A-4147-A177-3AD203B41FA5}">
                      <a16:colId xmlns:a16="http://schemas.microsoft.com/office/drawing/2014/main" val="3130053049"/>
                    </a:ext>
                  </a:extLst>
                </a:gridCol>
                <a:gridCol w="5537200">
                  <a:extLst>
                    <a:ext uri="{9D8B030D-6E8A-4147-A177-3AD203B41FA5}">
                      <a16:colId xmlns:a16="http://schemas.microsoft.com/office/drawing/2014/main" val="4041640561"/>
                    </a:ext>
                  </a:extLst>
                </a:gridCol>
              </a:tblGrid>
              <a:tr h="72098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リスクを高めるもの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kumimoji="1" lang="ja-JP" altLang="en-US" sz="2400" b="1">
                          <a:solidFill>
                            <a:srgbClr val="1F3864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予防のためにすること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E8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076452"/>
                  </a:ext>
                </a:extLst>
              </a:tr>
              <a:tr h="720985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うつぶせ寝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あおむけ寝を徹底する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52121"/>
                  </a:ext>
                </a:extLst>
              </a:tr>
              <a:tr h="720985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養育者の喫煙（受動喫煙も）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養育者は禁煙する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55073"/>
                  </a:ext>
                </a:extLst>
              </a:tr>
              <a:tr h="720985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人工栄養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できるだけ母乳栄養にする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054554"/>
                  </a:ext>
                </a:extLst>
              </a:tr>
              <a:tr h="720985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低出生体重児・早産児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赤ちゃんを一人にしない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475817"/>
                  </a:ext>
                </a:extLst>
              </a:tr>
              <a:tr h="720985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やわらかい寝具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</a:pPr>
                      <a:r>
                        <a:rPr kumimoji="1" lang="ja-JP" altLang="en-US" sz="2400" b="0" dirty="0">
                          <a:solidFill>
                            <a:srgbClr val="262626"/>
                          </a:solidFill>
                          <a:latin typeface="BIZ UDPGothic" panose="020B0400000000000000" pitchFamily="50" charset="-128"/>
                          <a:ea typeface="BIZ UDPGothic" panose="020B0400000000000000" pitchFamily="50" charset="-128"/>
                        </a:rPr>
                        <a:t>かたさが適度な寝具を使う</a:t>
                      </a:r>
                    </a:p>
                  </a:txBody>
                  <a:tcPr marL="127000" marR="127000" marT="50800" marB="50800" anchor="ctr"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rgbClr val="C8C8C8"/>
                      </a:solidFill>
                    </a:lnT>
                    <a:lnB w="12700" cmpd="sng">
                      <a:solidFill>
                        <a:srgbClr val="C8C8C8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850401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08BE7BF-5FE4-2227-B627-20F6A3FE8C53}"/>
              </a:ext>
            </a:extLst>
          </p:cNvPr>
          <p:cNvSpPr txBox="1"/>
          <p:nvPr/>
        </p:nvSpPr>
        <p:spPr>
          <a:xfrm>
            <a:off x="389061" y="597671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予防の基本は ＝ </a:t>
            </a:r>
            <a:r>
              <a:rPr kumimoji="1" lang="ja-JP" altLang="en-US" sz="3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あおむけ寝</a:t>
            </a:r>
          </a:p>
        </p:txBody>
      </p:sp>
    </p:spTree>
    <p:extLst>
      <p:ext uri="{BB962C8B-B14F-4D97-AF65-F5344CB8AC3E}">
        <p14:creationId xmlns:p14="http://schemas.microsoft.com/office/powerpoint/2010/main" val="23429872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469B80-FA01-BCB5-4CB5-0036284CB549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家族へのかかわり（グリーフケア）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830D3D-7E31-633F-C2D3-666F7E9C8893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7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F0BDC3-02A6-5D90-6252-8062686C78A4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743C7-29DB-AC3A-E0C2-B1DCB9B6AF93}"/>
              </a:ext>
            </a:extLst>
          </p:cNvPr>
          <p:cNvSpPr txBox="1"/>
          <p:nvPr/>
        </p:nvSpPr>
        <p:spPr>
          <a:xfrm>
            <a:off x="558800" y="1624079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突然の死に直面した家族は 強い自責感と悲しみを抱えます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D1FF45B-EAD6-C3C8-4863-48B0F414BC98}"/>
              </a:ext>
            </a:extLst>
          </p:cNvPr>
          <p:cNvSpPr txBox="1"/>
          <p:nvPr/>
        </p:nvSpPr>
        <p:spPr>
          <a:xfrm>
            <a:off x="558800" y="2678103"/>
            <a:ext cx="5334000" cy="255581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してはいけないかかわり</a:t>
            </a:r>
            <a:endParaRPr kumimoji="1" lang="en-US" altLang="ja-JP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・家族を責める言い方をする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・原因をむりに説明しようとする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・気持ちを否定するはげまし</a:t>
            </a:r>
          </a:p>
          <a:p>
            <a:pPr>
              <a:lnSpc>
                <a:spcPct val="150000"/>
              </a:lnSpc>
            </a:pPr>
            <a:endParaRPr kumimoji="1" lang="ja-JP" altLang="en-US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AABE1FA-001B-8EA6-4517-BA09CF244BC3}"/>
              </a:ext>
            </a:extLst>
          </p:cNvPr>
          <p:cNvSpPr txBox="1"/>
          <p:nvPr/>
        </p:nvSpPr>
        <p:spPr>
          <a:xfrm>
            <a:off x="6350000" y="2472252"/>
            <a:ext cx="5283200" cy="239703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大切にしたいかかわり</a:t>
            </a:r>
            <a:endParaRPr kumimoji="1" lang="en-US" altLang="ja-JP" sz="24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・そばにいて 専心的に耳をかたむける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・気持ちをそのまま受けとめる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・グリーフケアや家族の会につなぐ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572C52C-B705-4EC7-C1C2-50B59D964015}"/>
              </a:ext>
            </a:extLst>
          </p:cNvPr>
          <p:cNvSpPr txBox="1"/>
          <p:nvPr/>
        </p:nvSpPr>
        <p:spPr>
          <a:xfrm>
            <a:off x="355600" y="5615486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「話を聞くこと」も、りっぱな看護です。答えを出そうとしなくて大丈夫。</a:t>
            </a:r>
          </a:p>
        </p:txBody>
      </p:sp>
    </p:spTree>
    <p:extLst>
      <p:ext uri="{BB962C8B-B14F-4D97-AF65-F5344CB8AC3E}">
        <p14:creationId xmlns:p14="http://schemas.microsoft.com/office/powerpoint/2010/main" val="25821475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E39141-47E0-055A-3E33-6DB7525217CB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217B0F-525F-86D2-39CB-A5788745AEC8}"/>
              </a:ext>
            </a:extLst>
          </p:cNvPr>
          <p:cNvSpPr txBox="1"/>
          <p:nvPr/>
        </p:nvSpPr>
        <p:spPr>
          <a:xfrm>
            <a:off x="1143000" y="1649969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8</a:t>
            </a:r>
            <a:endParaRPr kumimoji="1" lang="ja-JP" altLang="en-US" sz="2200" b="1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88B7E7-203C-EF25-3CEC-73EC1424895A}"/>
              </a:ext>
            </a:extLst>
          </p:cNvPr>
          <p:cNvSpPr txBox="1"/>
          <p:nvPr/>
        </p:nvSpPr>
        <p:spPr>
          <a:xfrm>
            <a:off x="1143000" y="2362200"/>
            <a:ext cx="9906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4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事例で考えてみよう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34F7FB-DA50-082E-1453-3C05391F33E8}"/>
              </a:ext>
            </a:extLst>
          </p:cNvPr>
          <p:cNvSpPr/>
          <p:nvPr/>
        </p:nvSpPr>
        <p:spPr>
          <a:xfrm>
            <a:off x="1193800" y="3327400"/>
            <a:ext cx="2540000" cy="381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CB75B31-5801-2645-ECEE-6B1F67514ABB}"/>
              </a:ext>
            </a:extLst>
          </p:cNvPr>
          <p:cNvSpPr txBox="1"/>
          <p:nvPr/>
        </p:nvSpPr>
        <p:spPr>
          <a:xfrm>
            <a:off x="1193800" y="3708399"/>
            <a:ext cx="10397726" cy="2686925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</a:t>
            </a: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ちゃん（生後</a:t>
            </a:r>
            <a:r>
              <a:rPr kumimoji="1" lang="en-US" altLang="ja-JP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か月・女児）</a:t>
            </a:r>
            <a:endParaRPr kumimoji="1" lang="en-US" altLang="ja-JP" sz="2200" dirty="0">
              <a:solidFill>
                <a:srgbClr val="40404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どんな病態が起きている？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根拠になる症状は？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40404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どんな看護が必要？</a:t>
            </a:r>
          </a:p>
        </p:txBody>
      </p:sp>
    </p:spTree>
    <p:extLst>
      <p:ext uri="{BB962C8B-B14F-4D97-AF65-F5344CB8AC3E}">
        <p14:creationId xmlns:p14="http://schemas.microsoft.com/office/powerpoint/2010/main" val="16276920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752325-1C3A-9B3B-1B12-FFCD7E1DE66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事例：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ちゃん（生後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か月・女児）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C6F9B0-F846-6D59-F34F-EF59B591A2EB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8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B45066-1B37-EEFB-8569-F9D52716F06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8727A7-D546-54B1-4362-A363E97CF989}"/>
              </a:ext>
            </a:extLst>
          </p:cNvPr>
          <p:cNvSpPr txBox="1"/>
          <p:nvPr/>
        </p:nvSpPr>
        <p:spPr>
          <a:xfrm>
            <a:off x="558800" y="1244600"/>
            <a:ext cx="11350302" cy="545735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これまでの経過</a:t>
            </a:r>
            <a:endParaRPr kumimoji="1" lang="en-US" altLang="ja-JP" sz="22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在胎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38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週・出生体重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2,900g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で出生。心雑音の精査で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と診断され、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外来で経過をみていた。</a:t>
            </a:r>
          </a:p>
          <a:p>
            <a:pPr>
              <a:lnSpc>
                <a:spcPct val="150000"/>
              </a:lnSpc>
            </a:pPr>
            <a:r>
              <a:rPr lang="ja-JP" altLang="en-US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入院までの</a:t>
            </a:r>
            <a:r>
              <a:rPr lang="en-US" altLang="ja-JP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lang="ja-JP" altLang="en-US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週間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・母乳の量がだんだん減り、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回の授乳に</a:t>
            </a:r>
            <a:r>
              <a:rPr lang="en-US" altLang="ja-JP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40</a:t>
            </a: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分以上かかる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・授乳の途中で呼吸が速くなり、顔色が悪くなって中断する</a:t>
            </a:r>
          </a:p>
          <a:p>
            <a:pPr>
              <a:lnSpc>
                <a:spcPct val="150000"/>
              </a:lnSpc>
            </a:pPr>
            <a:r>
              <a:rPr lang="ja-JP" altLang="en-US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入院時のデータ</a:t>
            </a:r>
          </a:p>
          <a:p>
            <a:pPr>
              <a:lnSpc>
                <a:spcPct val="150000"/>
              </a:lnSpc>
            </a:pP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体温 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37.0℃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　呼吸数 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64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/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　心拍数 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168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/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　</a:t>
            </a:r>
            <a:r>
              <a:rPr lang="en-US" altLang="zh-CN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 96</a:t>
            </a:r>
            <a:r>
              <a:rPr lang="zh-CN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％</a:t>
            </a:r>
            <a:endParaRPr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肋間の陥没呼吸、肝臓が</a:t>
            </a:r>
            <a:r>
              <a:rPr lang="en-US" altLang="ja-JP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2cm </a:t>
            </a:r>
            <a:r>
              <a:rPr lang="ja-JP" altLang="en-US" sz="22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ふれる、体重は成長曲線を下回る</a:t>
            </a:r>
          </a:p>
          <a:p>
            <a:pPr>
              <a:lnSpc>
                <a:spcPct val="150000"/>
              </a:lnSpc>
            </a:pPr>
            <a:r>
              <a:rPr lang="ja-JP" altLang="en-US" sz="2400" dirty="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母「母乳をあまり飲んでくれなくて、体重も増えていないみたいで心配です」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F56B98-EF39-064D-FB41-DF9E17395850}"/>
              </a:ext>
            </a:extLst>
          </p:cNvPr>
          <p:cNvSpPr txBox="1"/>
          <p:nvPr/>
        </p:nvSpPr>
        <p:spPr>
          <a:xfrm>
            <a:off x="558800" y="3175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50000"/>
              </a:lnSpc>
            </a:pPr>
            <a:endParaRPr kumimoji="1" lang="ja-JP" altLang="en-US" sz="21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DC1442E-A87E-E8FD-C1EA-B4E034F92A94}"/>
              </a:ext>
            </a:extLst>
          </p:cNvPr>
          <p:cNvSpPr txBox="1"/>
          <p:nvPr/>
        </p:nvSpPr>
        <p:spPr>
          <a:xfrm>
            <a:off x="558800" y="44704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b="1" dirty="0">
              <a:solidFill>
                <a:srgbClr val="1F3864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70CE41F-559D-7D7F-FBA5-73D62DBAB463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CFD625D-86E2-15B0-E085-DD9B3D45DA76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2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F73374D-E974-A3AF-2AD4-9208369F0E51}"/>
              </a:ext>
            </a:extLst>
          </p:cNvPr>
          <p:cNvSpPr txBox="1"/>
          <p:nvPr/>
        </p:nvSpPr>
        <p:spPr>
          <a:xfrm>
            <a:off x="558800" y="5892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endParaRPr kumimoji="1" lang="ja-JP" altLang="en-US" sz="2000" dirty="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22432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11BBC7-934E-B983-D5CC-C54F65A62475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ちゃんに 何が起きている？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71798E-F6F7-41C0-713D-57940C7AA22A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8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C537641-0999-65E0-B6E6-0754345600B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E04D4AEC-77CD-F83C-416E-1EA7F477E745}"/>
              </a:ext>
            </a:extLst>
          </p:cNvPr>
          <p:cNvSpPr/>
          <p:nvPr/>
        </p:nvSpPr>
        <p:spPr>
          <a:xfrm>
            <a:off x="558800" y="1270000"/>
            <a:ext cx="2235200" cy="711200"/>
          </a:xfrm>
          <a:prstGeom prst="roundRect">
            <a:avLst>
              <a:gd name="adj" fmla="val 8000"/>
            </a:avLst>
          </a:prstGeom>
          <a:solidFill>
            <a:srgbClr val="FFF6E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en-US" altLang="ja-JP" sz="2200" b="1">
                <a:solidFill>
                  <a:srgbClr val="7A5A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endParaRPr kumimoji="1" lang="ja-JP" altLang="en-US" sz="2200" b="1">
              <a:solidFill>
                <a:srgbClr val="7A5A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F496E10F-E505-37EB-A038-D83F2C12A4E4}"/>
              </a:ext>
            </a:extLst>
          </p:cNvPr>
          <p:cNvSpPr/>
          <p:nvPr/>
        </p:nvSpPr>
        <p:spPr>
          <a:xfrm>
            <a:off x="2870200" y="1473200"/>
            <a:ext cx="4064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B94769E5-08CF-94EC-4D2B-A67320A156A4}"/>
              </a:ext>
            </a:extLst>
          </p:cNvPr>
          <p:cNvSpPr/>
          <p:nvPr/>
        </p:nvSpPr>
        <p:spPr>
          <a:xfrm>
            <a:off x="3378200" y="1270000"/>
            <a:ext cx="2540000" cy="711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1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左→右シャント</a:t>
            </a: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C42BD87A-7B49-CF98-4BF9-1DFA8AB5A2C4}"/>
              </a:ext>
            </a:extLst>
          </p:cNvPr>
          <p:cNvSpPr/>
          <p:nvPr/>
        </p:nvSpPr>
        <p:spPr>
          <a:xfrm>
            <a:off x="5994400" y="1473200"/>
            <a:ext cx="4064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65ACE81-AD31-08C8-2D2C-5BB0C6853F98}"/>
              </a:ext>
            </a:extLst>
          </p:cNvPr>
          <p:cNvSpPr/>
          <p:nvPr/>
        </p:nvSpPr>
        <p:spPr>
          <a:xfrm>
            <a:off x="6502400" y="1270000"/>
            <a:ext cx="2540000" cy="7112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1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肺の血液がふえる</a:t>
            </a: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AA83DEF5-0929-525C-78FA-A1A8D5634513}"/>
              </a:ext>
            </a:extLst>
          </p:cNvPr>
          <p:cNvSpPr/>
          <p:nvPr/>
        </p:nvSpPr>
        <p:spPr>
          <a:xfrm>
            <a:off x="9118600" y="1473200"/>
            <a:ext cx="4064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A56E4C1-0B38-CF69-45A3-ED3B367F364F}"/>
              </a:ext>
            </a:extLst>
          </p:cNvPr>
          <p:cNvSpPr/>
          <p:nvPr/>
        </p:nvSpPr>
        <p:spPr>
          <a:xfrm>
            <a:off x="9626600" y="1270000"/>
            <a:ext cx="2006600" cy="7112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うっ血性心不全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8C707AB-08C2-B258-3A71-E65C60125DCC}"/>
              </a:ext>
            </a:extLst>
          </p:cNvPr>
          <p:cNvSpPr txBox="1"/>
          <p:nvPr/>
        </p:nvSpPr>
        <p:spPr>
          <a:xfrm>
            <a:off x="558800" y="2202934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根拠になる症状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0B486E9-4634-A1C0-E347-DCF6BC9734F5}"/>
              </a:ext>
            </a:extLst>
          </p:cNvPr>
          <p:cNvSpPr txBox="1"/>
          <p:nvPr/>
        </p:nvSpPr>
        <p:spPr>
          <a:xfrm>
            <a:off x="558800" y="27686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哺乳量の低下・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40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分以上・中断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F5A057B-D768-FA3E-2D8C-6C5493E3CEFB}"/>
              </a:ext>
            </a:extLst>
          </p:cNvPr>
          <p:cNvSpPr txBox="1"/>
          <p:nvPr/>
        </p:nvSpPr>
        <p:spPr>
          <a:xfrm>
            <a:off x="5740400" y="2768600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A6A6A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9E2278-DE21-4546-7261-4DCABF023DE8}"/>
              </a:ext>
            </a:extLst>
          </p:cNvPr>
          <p:cNvSpPr txBox="1"/>
          <p:nvPr/>
        </p:nvSpPr>
        <p:spPr>
          <a:xfrm>
            <a:off x="6350000" y="2768600"/>
            <a:ext cx="528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飲む力（耐性）が落ちている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34CEE94-CDAC-622E-4FB0-7A1B83AA7AB8}"/>
              </a:ext>
            </a:extLst>
          </p:cNvPr>
          <p:cNvSpPr txBox="1"/>
          <p:nvPr/>
        </p:nvSpPr>
        <p:spPr>
          <a:xfrm>
            <a:off x="558800" y="33782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呼吸数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64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/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分・陥没呼吸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F441AE1-617E-36DF-3B43-986DC16D341C}"/>
              </a:ext>
            </a:extLst>
          </p:cNvPr>
          <p:cNvSpPr txBox="1"/>
          <p:nvPr/>
        </p:nvSpPr>
        <p:spPr>
          <a:xfrm>
            <a:off x="5740400" y="3378200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A6A6A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C0F9068-1EEE-51D1-396F-9DDD1A0BFD8A}"/>
              </a:ext>
            </a:extLst>
          </p:cNvPr>
          <p:cNvSpPr txBox="1"/>
          <p:nvPr/>
        </p:nvSpPr>
        <p:spPr>
          <a:xfrm>
            <a:off x="6350000" y="3378200"/>
            <a:ext cx="528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肺うっ血で呼吸の仕事量が増えている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9C9327B-DC6F-6665-F33D-F77EC1D4CBFE}"/>
              </a:ext>
            </a:extLst>
          </p:cNvPr>
          <p:cNvSpPr txBox="1"/>
          <p:nvPr/>
        </p:nvSpPr>
        <p:spPr>
          <a:xfrm>
            <a:off x="558800" y="39878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心拍数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168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/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分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D0AAF6D-5FDF-52A5-A499-5ADA1C0EE1C2}"/>
              </a:ext>
            </a:extLst>
          </p:cNvPr>
          <p:cNvSpPr txBox="1"/>
          <p:nvPr/>
        </p:nvSpPr>
        <p:spPr>
          <a:xfrm>
            <a:off x="5740400" y="3987800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A6A6A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9FBA4AE-7738-8DA8-B6F5-C0D43F54975F}"/>
              </a:ext>
            </a:extLst>
          </p:cNvPr>
          <p:cNvSpPr txBox="1"/>
          <p:nvPr/>
        </p:nvSpPr>
        <p:spPr>
          <a:xfrm>
            <a:off x="6350000" y="3987800"/>
            <a:ext cx="528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回量を増やせず 回数で代償している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16C578C-B890-6DC8-021A-11CC41760061}"/>
              </a:ext>
            </a:extLst>
          </p:cNvPr>
          <p:cNvSpPr txBox="1"/>
          <p:nvPr/>
        </p:nvSpPr>
        <p:spPr>
          <a:xfrm>
            <a:off x="558800" y="45974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肝臓が</a:t>
            </a:r>
            <a:r>
              <a:rPr kumimoji="1" lang="en-US" altLang="ja-JP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2cm </a:t>
            </a:r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ふれる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0015221-1D4C-E90B-B3FF-70834554EE0F}"/>
              </a:ext>
            </a:extLst>
          </p:cNvPr>
          <p:cNvSpPr txBox="1"/>
          <p:nvPr/>
        </p:nvSpPr>
        <p:spPr>
          <a:xfrm>
            <a:off x="5740400" y="4597400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A6A6A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F3E1F38-1DB7-AC45-0B16-B77869E0358D}"/>
              </a:ext>
            </a:extLst>
          </p:cNvPr>
          <p:cNvSpPr txBox="1"/>
          <p:nvPr/>
        </p:nvSpPr>
        <p:spPr>
          <a:xfrm>
            <a:off x="6350000" y="4597400"/>
            <a:ext cx="528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体のほうにも血液がたまっている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A342F0A-D7C6-3757-AD3E-2CB0ACBB4651}"/>
              </a:ext>
            </a:extLst>
          </p:cNvPr>
          <p:cNvSpPr txBox="1"/>
          <p:nvPr/>
        </p:nvSpPr>
        <p:spPr>
          <a:xfrm>
            <a:off x="558800" y="5207000"/>
            <a:ext cx="508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体重増加不良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397C292-F790-B51A-0024-B207E6492E9E}"/>
              </a:ext>
            </a:extLst>
          </p:cNvPr>
          <p:cNvSpPr txBox="1"/>
          <p:nvPr/>
        </p:nvSpPr>
        <p:spPr>
          <a:xfrm>
            <a:off x="5740400" y="5207000"/>
            <a:ext cx="508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A6A6A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B5C92FE-44DA-691E-EE29-E4048BB50E5C}"/>
              </a:ext>
            </a:extLst>
          </p:cNvPr>
          <p:cNvSpPr txBox="1"/>
          <p:nvPr/>
        </p:nvSpPr>
        <p:spPr>
          <a:xfrm>
            <a:off x="6350000" y="5207000"/>
            <a:ext cx="5283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摂取が減り、消費が増えている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376D11-A58D-0CE9-BDFC-88105D1FE255}"/>
              </a:ext>
            </a:extLst>
          </p:cNvPr>
          <p:cNvSpPr txBox="1"/>
          <p:nvPr/>
        </p:nvSpPr>
        <p:spPr>
          <a:xfrm>
            <a:off x="558800" y="5816600"/>
            <a:ext cx="11284596" cy="947556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は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96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％と保たれている → 左→右シャントなのでチアノーゼは出ていない、と説明できます。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41541971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99FB50-7577-9B57-91AE-7D3C58EA591C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ちゃんと家族への看護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6394ACA-44A7-F5AD-845C-997C021F6F4F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8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CBF347-6CA0-F317-4993-11DBA9C3E781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E5F16E-9FA6-9B1F-49B3-877EB7C07B12}"/>
              </a:ext>
            </a:extLst>
          </p:cNvPr>
          <p:cNvSpPr txBox="1"/>
          <p:nvPr/>
        </p:nvSpPr>
        <p:spPr>
          <a:xfrm>
            <a:off x="5588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観 察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55CE36-204F-4AEA-6009-59F0B7C5E9B9}"/>
              </a:ext>
            </a:extLst>
          </p:cNvPr>
          <p:cNvSpPr/>
          <p:nvPr/>
        </p:nvSpPr>
        <p:spPr>
          <a:xfrm>
            <a:off x="5588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BCE9FD-1AC1-510F-80D2-EE429842DC85}"/>
              </a:ext>
            </a:extLst>
          </p:cNvPr>
          <p:cNvSpPr txBox="1"/>
          <p:nvPr/>
        </p:nvSpPr>
        <p:spPr>
          <a:xfrm>
            <a:off x="558800" y="1828800"/>
            <a:ext cx="3581400" cy="233539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・心拍数・呼吸数・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SpO₂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・哺乳量／時間／授乳中の様子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・毎日の体重、水分の出入り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・むくみ、肝臓がふれる程度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・薬の効果と副作用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E0A0D8A-CE89-5943-B68B-D43FAA83F3F9}"/>
              </a:ext>
            </a:extLst>
          </p:cNvPr>
          <p:cNvSpPr txBox="1"/>
          <p:nvPr/>
        </p:nvSpPr>
        <p:spPr>
          <a:xfrm>
            <a:off x="43053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援 助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551CC4-8C06-8576-50B6-1A74CA7947E4}"/>
              </a:ext>
            </a:extLst>
          </p:cNvPr>
          <p:cNvSpPr/>
          <p:nvPr/>
        </p:nvSpPr>
        <p:spPr>
          <a:xfrm>
            <a:off x="43053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B259A6-D9F3-10A8-6A86-AB9DB6D0EE3E}"/>
              </a:ext>
            </a:extLst>
          </p:cNvPr>
          <p:cNvSpPr txBox="1"/>
          <p:nvPr/>
        </p:nvSpPr>
        <p:spPr>
          <a:xfrm>
            <a:off x="4305300" y="1828800"/>
            <a:ext cx="3581400" cy="233539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・頭を少し高くした体位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・乳首の穴の大きさを調整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・授乳を短時間に分ける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・必要時は経管栄養を検討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・泣かせすぎない環境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4D2E475-F552-4C0F-9F7D-053BB4898160}"/>
              </a:ext>
            </a:extLst>
          </p:cNvPr>
          <p:cNvSpPr txBox="1"/>
          <p:nvPr/>
        </p:nvSpPr>
        <p:spPr>
          <a:xfrm>
            <a:off x="8051800" y="1270000"/>
            <a:ext cx="3581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3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461104E-04BC-2966-14C4-F87D91B9B0D5}"/>
              </a:ext>
            </a:extLst>
          </p:cNvPr>
          <p:cNvSpPr/>
          <p:nvPr/>
        </p:nvSpPr>
        <p:spPr>
          <a:xfrm>
            <a:off x="8051800" y="1701800"/>
            <a:ext cx="3581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0B4E226-E801-5A4E-E9A0-28409ADB0B38}"/>
              </a:ext>
            </a:extLst>
          </p:cNvPr>
          <p:cNvSpPr txBox="1"/>
          <p:nvPr/>
        </p:nvSpPr>
        <p:spPr>
          <a:xfrm>
            <a:off x="8051800" y="1828800"/>
            <a:ext cx="3581400" cy="233539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・お母さんの気づきをねぎらう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・早く受診できたことを伝える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・よくなるまでの見通しを説明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・栄養管理の方針を伝える</a:t>
            </a:r>
          </a:p>
          <a:p>
            <a:pPr>
              <a:lnSpc>
                <a:spcPct val="20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・家での注意点を少しずつ指導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1C71F4A-4DA9-017A-90F0-A64CD32E4115}"/>
              </a:ext>
            </a:extLst>
          </p:cNvPr>
          <p:cNvSpPr txBox="1"/>
          <p:nvPr/>
        </p:nvSpPr>
        <p:spPr>
          <a:xfrm>
            <a:off x="558800" y="542541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家族支援の第一歩は「指導」ではなく「ねぎらい」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50BB93E-3175-4BA9-6C03-01B4B35BFBB3}"/>
              </a:ext>
            </a:extLst>
          </p:cNvPr>
          <p:cNvSpPr txBox="1"/>
          <p:nvPr/>
        </p:nvSpPr>
        <p:spPr>
          <a:xfrm>
            <a:off x="558800" y="608581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看護の目標：① 心臓の負担を減らす　② 栄養を確保する　③ 家族が自信をもてる</a:t>
            </a:r>
          </a:p>
        </p:txBody>
      </p:sp>
    </p:spTree>
    <p:extLst>
      <p:ext uri="{BB962C8B-B14F-4D97-AF65-F5344CB8AC3E}">
        <p14:creationId xmlns:p14="http://schemas.microsoft.com/office/powerpoint/2010/main" val="193874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369C9D-B5AA-958F-F628-3D425153EDE2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 この順番で</a:t>
            </a:r>
            <a:r>
              <a:rPr kumimoji="1" lang="en-US" altLang="ja-JP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周する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4A25BA-DFF1-5A6A-B5AF-78DAB8E36749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8C7051-9E16-B677-27EC-7B06E89EA2ED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30DE29F5-3F35-B1C1-02F0-D36ECE651967}"/>
              </a:ext>
            </a:extLst>
          </p:cNvPr>
          <p:cNvSpPr/>
          <p:nvPr/>
        </p:nvSpPr>
        <p:spPr>
          <a:xfrm>
            <a:off x="5588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全身</a:t>
            </a: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18A99E65-42B7-B2C6-D51A-756709D94669}"/>
              </a:ext>
            </a:extLst>
          </p:cNvPr>
          <p:cNvSpPr/>
          <p:nvPr/>
        </p:nvSpPr>
        <p:spPr>
          <a:xfrm>
            <a:off x="2209800" y="1676400"/>
            <a:ext cx="2032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2E5FA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1730499-DDD7-21B3-6277-CAE6219FE2FD}"/>
              </a:ext>
            </a:extLst>
          </p:cNvPr>
          <p:cNvSpPr/>
          <p:nvPr/>
        </p:nvSpPr>
        <p:spPr>
          <a:xfrm>
            <a:off x="24384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右心房</a:t>
            </a: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01BE8478-05EE-CC4E-C325-1734E94CFEAD}"/>
              </a:ext>
            </a:extLst>
          </p:cNvPr>
          <p:cNvSpPr/>
          <p:nvPr/>
        </p:nvSpPr>
        <p:spPr>
          <a:xfrm>
            <a:off x="4089400" y="1676400"/>
            <a:ext cx="2032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2E5FA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66E64DAD-C869-453C-3230-C378F4C347B3}"/>
              </a:ext>
            </a:extLst>
          </p:cNvPr>
          <p:cNvSpPr/>
          <p:nvPr/>
        </p:nvSpPr>
        <p:spPr>
          <a:xfrm>
            <a:off x="43180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</a:t>
            </a: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920E06A5-9CCD-E8F2-EA0D-8CA1710F392D}"/>
              </a:ext>
            </a:extLst>
          </p:cNvPr>
          <p:cNvSpPr/>
          <p:nvPr/>
        </p:nvSpPr>
        <p:spPr>
          <a:xfrm>
            <a:off x="5969000" y="1676400"/>
            <a:ext cx="2032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2E5FA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FF8BF63-726A-E256-039F-019C2D5453B5}"/>
              </a:ext>
            </a:extLst>
          </p:cNvPr>
          <p:cNvSpPr/>
          <p:nvPr/>
        </p:nvSpPr>
        <p:spPr>
          <a:xfrm>
            <a:off x="61976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肺動脈</a:t>
            </a: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BFD7B11-C003-112C-06BA-5746A726DD79}"/>
              </a:ext>
            </a:extLst>
          </p:cNvPr>
          <p:cNvSpPr/>
          <p:nvPr/>
        </p:nvSpPr>
        <p:spPr>
          <a:xfrm>
            <a:off x="7848600" y="1676400"/>
            <a:ext cx="2032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2E5FA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F7E7D97A-FB4D-5FE1-1D5B-1D57D9789CF0}"/>
              </a:ext>
            </a:extLst>
          </p:cNvPr>
          <p:cNvSpPr/>
          <p:nvPr/>
        </p:nvSpPr>
        <p:spPr>
          <a:xfrm>
            <a:off x="80772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FF6E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7A5A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D6F36499-7E6D-5C6E-7903-172A2FB592AA}"/>
              </a:ext>
            </a:extLst>
          </p:cNvPr>
          <p:cNvSpPr/>
          <p:nvPr/>
        </p:nvSpPr>
        <p:spPr>
          <a:xfrm>
            <a:off x="9728200" y="1676400"/>
            <a:ext cx="203200" cy="3048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2E5FA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AC22F9B-3BD5-7366-1CC0-150F96AF0232}"/>
              </a:ext>
            </a:extLst>
          </p:cNvPr>
          <p:cNvSpPr/>
          <p:nvPr/>
        </p:nvSpPr>
        <p:spPr>
          <a:xfrm>
            <a:off x="9956800" y="14224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FF6E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b="1">
                <a:solidFill>
                  <a:srgbClr val="7A5A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酸素をもらう</a:t>
            </a: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EAF31EF2-3BC0-9E8B-D543-A4425D62F94B}"/>
              </a:ext>
            </a:extLst>
          </p:cNvPr>
          <p:cNvSpPr/>
          <p:nvPr/>
        </p:nvSpPr>
        <p:spPr>
          <a:xfrm>
            <a:off x="8712200" y="2336800"/>
            <a:ext cx="355600" cy="584200"/>
          </a:xfrm>
          <a:prstGeom prst="downArrow">
            <a:avLst>
              <a:gd name="adj1" fmla="val 45000"/>
              <a:gd name="adj2" fmla="val 50000"/>
            </a:avLst>
          </a:prstGeom>
          <a:solidFill>
            <a:srgbClr val="A6A6A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D616B74D-7822-D997-58A1-C05CCF1300BC}"/>
              </a:ext>
            </a:extLst>
          </p:cNvPr>
          <p:cNvSpPr/>
          <p:nvPr/>
        </p:nvSpPr>
        <p:spPr>
          <a:xfrm>
            <a:off x="8077200" y="30480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肺静脈</a:t>
            </a:r>
          </a:p>
        </p:txBody>
      </p:sp>
      <p:sp>
        <p:nvSpPr>
          <p:cNvPr id="18" name="矢印: 左 17">
            <a:extLst>
              <a:ext uri="{FF2B5EF4-FFF2-40B4-BE49-F238E27FC236}">
                <a16:creationId xmlns:a16="http://schemas.microsoft.com/office/drawing/2014/main" id="{A6216784-3033-ACE7-4EF0-497962280731}"/>
              </a:ext>
            </a:extLst>
          </p:cNvPr>
          <p:cNvSpPr/>
          <p:nvPr/>
        </p:nvSpPr>
        <p:spPr>
          <a:xfrm>
            <a:off x="7848600" y="3302000"/>
            <a:ext cx="203200" cy="3048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B1329B03-908C-7619-7334-2C891534A4A1}"/>
              </a:ext>
            </a:extLst>
          </p:cNvPr>
          <p:cNvSpPr/>
          <p:nvPr/>
        </p:nvSpPr>
        <p:spPr>
          <a:xfrm>
            <a:off x="6197600" y="30480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左心房</a:t>
            </a:r>
          </a:p>
        </p:txBody>
      </p:sp>
      <p:sp>
        <p:nvSpPr>
          <p:cNvPr id="20" name="矢印: 左 19">
            <a:extLst>
              <a:ext uri="{FF2B5EF4-FFF2-40B4-BE49-F238E27FC236}">
                <a16:creationId xmlns:a16="http://schemas.microsoft.com/office/drawing/2014/main" id="{17CCCA5C-5016-1585-1F00-7AEBD30E68CD}"/>
              </a:ext>
            </a:extLst>
          </p:cNvPr>
          <p:cNvSpPr/>
          <p:nvPr/>
        </p:nvSpPr>
        <p:spPr>
          <a:xfrm>
            <a:off x="5969000" y="3302000"/>
            <a:ext cx="203200" cy="3048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59EA77DE-A280-D6FE-1B0C-DDA48FEDFEDE}"/>
              </a:ext>
            </a:extLst>
          </p:cNvPr>
          <p:cNvSpPr/>
          <p:nvPr/>
        </p:nvSpPr>
        <p:spPr>
          <a:xfrm>
            <a:off x="4318000" y="30480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</p:txBody>
      </p:sp>
      <p:sp>
        <p:nvSpPr>
          <p:cNvPr id="22" name="矢印: 左 21">
            <a:extLst>
              <a:ext uri="{FF2B5EF4-FFF2-40B4-BE49-F238E27FC236}">
                <a16:creationId xmlns:a16="http://schemas.microsoft.com/office/drawing/2014/main" id="{0D213269-24AA-6567-7428-DFA6731D644D}"/>
              </a:ext>
            </a:extLst>
          </p:cNvPr>
          <p:cNvSpPr/>
          <p:nvPr/>
        </p:nvSpPr>
        <p:spPr>
          <a:xfrm>
            <a:off x="4089400" y="3302000"/>
            <a:ext cx="203200" cy="3048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6C899F09-8CF6-1E17-653E-698E7A4A82F0}"/>
              </a:ext>
            </a:extLst>
          </p:cNvPr>
          <p:cNvSpPr/>
          <p:nvPr/>
        </p:nvSpPr>
        <p:spPr>
          <a:xfrm>
            <a:off x="2438400" y="30480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大動脈</a:t>
            </a:r>
          </a:p>
        </p:txBody>
      </p:sp>
      <p:sp>
        <p:nvSpPr>
          <p:cNvPr id="24" name="矢印: 左 23">
            <a:extLst>
              <a:ext uri="{FF2B5EF4-FFF2-40B4-BE49-F238E27FC236}">
                <a16:creationId xmlns:a16="http://schemas.microsoft.com/office/drawing/2014/main" id="{80FA09A1-6A69-D4C0-F644-A32B8883F6DD}"/>
              </a:ext>
            </a:extLst>
          </p:cNvPr>
          <p:cNvSpPr/>
          <p:nvPr/>
        </p:nvSpPr>
        <p:spPr>
          <a:xfrm>
            <a:off x="2209800" y="3302000"/>
            <a:ext cx="203200" cy="304800"/>
          </a:xfrm>
          <a:prstGeom prst="lef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B7D19C2D-F7F7-107B-52F6-9FB04E723BC0}"/>
              </a:ext>
            </a:extLst>
          </p:cNvPr>
          <p:cNvSpPr/>
          <p:nvPr/>
        </p:nvSpPr>
        <p:spPr>
          <a:xfrm>
            <a:off x="558800" y="3048000"/>
            <a:ext cx="1625600" cy="812800"/>
          </a:xfrm>
          <a:prstGeom prst="roundRect">
            <a:avLst>
              <a:gd name="adj" fmla="val 8000"/>
            </a:avLst>
          </a:prstGeom>
          <a:solidFill>
            <a:srgbClr val="F2F2F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全身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910A3D-0A0D-2C1F-394C-F7DBF4FB0166}"/>
              </a:ext>
            </a:extLst>
          </p:cNvPr>
          <p:cNvSpPr txBox="1"/>
          <p:nvPr/>
        </p:nvSpPr>
        <p:spPr>
          <a:xfrm>
            <a:off x="558800" y="4360902"/>
            <a:ext cx="5461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zh-TW" altLang="en-US" sz="24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肺循環：右心室 → 肺 → 左心房</a:t>
            </a:r>
            <a:endParaRPr kumimoji="1" lang="ja-JP" altLang="en-US" sz="24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1AD5F5F-B2F1-DDAD-2CA0-782E24FE5119}"/>
              </a:ext>
            </a:extLst>
          </p:cNvPr>
          <p:cNvSpPr txBox="1"/>
          <p:nvPr/>
        </p:nvSpPr>
        <p:spPr>
          <a:xfrm>
            <a:off x="6172200" y="4360902"/>
            <a:ext cx="5461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zh-TW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体循環：左心室 → 全身 → 右心房</a:t>
            </a:r>
            <a:endParaRPr kumimoji="1" lang="ja-JP" altLang="en-US" sz="2400" b="1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D682D7E-A0DD-0F31-FA70-E58825EBA63C}"/>
              </a:ext>
            </a:extLst>
          </p:cNvPr>
          <p:cNvSpPr txBox="1"/>
          <p:nvPr/>
        </p:nvSpPr>
        <p:spPr>
          <a:xfrm>
            <a:off x="533400" y="534566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8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青い血＝酸素が少ない血。肺で酸素をもらって赤い血になり、左心室から全身へ送り出されます。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20967825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6B5E9D-9590-1E7D-41CC-1F7F950E7C81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確認クイズ 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4C2450-AD9D-BED4-B7A3-C399B880F058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ふりかえり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0665C7D-74A8-7E03-C3D8-51B31090882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6A84A-95D3-0813-A3D6-96EABD09B812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新生児のころから いちばんチアノーゼが出やすい心臓の病気はどれ？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B0D16CC-58EE-3990-F660-5D178AC84460}"/>
              </a:ext>
            </a:extLst>
          </p:cNvPr>
          <p:cNvSpPr txBox="1"/>
          <p:nvPr/>
        </p:nvSpPr>
        <p:spPr>
          <a:xfrm>
            <a:off x="558800" y="205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．動脈管開存症（</a:t>
            </a:r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PDA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endParaRPr kumimoji="1" lang="ja-JP" altLang="en-US" sz="22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800DEC8-3BBB-E1E6-F278-7ECEF5B9674E}"/>
              </a:ext>
            </a:extLst>
          </p:cNvPr>
          <p:cNvSpPr txBox="1"/>
          <p:nvPr/>
        </p:nvSpPr>
        <p:spPr>
          <a:xfrm>
            <a:off x="558800" y="269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．心室中隔欠損症（</a:t>
            </a:r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endParaRPr kumimoji="1" lang="ja-JP" altLang="en-US" sz="22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434F60-03D8-AEFE-E7E4-17F14C8EE03A}"/>
              </a:ext>
            </a:extLst>
          </p:cNvPr>
          <p:cNvSpPr txBox="1"/>
          <p:nvPr/>
        </p:nvSpPr>
        <p:spPr>
          <a:xfrm>
            <a:off x="558800" y="332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．心房中隔欠損症（</a:t>
            </a:r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ASD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  <a:endParaRPr kumimoji="1" lang="ja-JP" altLang="en-US" sz="22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2AE5C2-F8A5-24B0-A93C-C7AF595DF51F}"/>
              </a:ext>
            </a:extLst>
          </p:cNvPr>
          <p:cNvSpPr txBox="1"/>
          <p:nvPr/>
        </p:nvSpPr>
        <p:spPr>
          <a:xfrm>
            <a:off x="558800" y="396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．ファロー四徴症（</a:t>
            </a:r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84F311-4E0C-91BC-C154-D4B70DF5E70F}"/>
              </a:ext>
            </a:extLst>
          </p:cNvPr>
          <p:cNvSpPr txBox="1"/>
          <p:nvPr/>
        </p:nvSpPr>
        <p:spPr>
          <a:xfrm>
            <a:off x="10287000" y="3962400"/>
            <a:ext cx="1346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← 正解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F5157C7-AB45-0A08-B831-A4CB86582300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9AFD01C-3378-C992-911F-51FF66E2F75C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PDA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ASD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は 左→右シャントなので チアノーゼは出にくい。</a:t>
            </a:r>
          </a:p>
          <a:p>
            <a:pPr>
              <a:lnSpc>
                <a:spcPct val="140000"/>
              </a:lnSpc>
            </a:pP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は肺動脈がせまく、右→左シャントで青い血が全身へ流れる。</a:t>
            </a:r>
          </a:p>
        </p:txBody>
      </p:sp>
    </p:spTree>
    <p:extLst>
      <p:ext uri="{BB962C8B-B14F-4D97-AF65-F5344CB8AC3E}">
        <p14:creationId xmlns:p14="http://schemas.microsoft.com/office/powerpoint/2010/main" val="6324952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BD49F1-ADD8-E009-FA93-FBD9E86D17EA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確認クイズ 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FF38A8-9FB1-6135-45CA-F08205FD42AD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ふりかえり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2247D70-AA51-EC33-58D5-B05F6CB40F39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E3C902-0E40-2098-E0FD-1DA061374061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ファロー四徴症の赤ちゃんに みられにくい症状はどれ？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F59ED7E-8A63-CDCE-5020-8DF672E6204B}"/>
              </a:ext>
            </a:extLst>
          </p:cNvPr>
          <p:cNvSpPr txBox="1"/>
          <p:nvPr/>
        </p:nvSpPr>
        <p:spPr>
          <a:xfrm>
            <a:off x="558800" y="205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．泣いた時に強くなるチアノーゼ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1901F7C-CB55-3F0F-8C7F-BAB8151D2246}"/>
              </a:ext>
            </a:extLst>
          </p:cNvPr>
          <p:cNvSpPr txBox="1"/>
          <p:nvPr/>
        </p:nvSpPr>
        <p:spPr>
          <a:xfrm>
            <a:off x="558800" y="269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．授乳の時の呼吸のくるしさ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5D63CC9-D4F3-A3F3-CA51-2F68213FEBCE}"/>
              </a:ext>
            </a:extLst>
          </p:cNvPr>
          <p:cNvSpPr txBox="1"/>
          <p:nvPr/>
        </p:nvSpPr>
        <p:spPr>
          <a:xfrm>
            <a:off x="558800" y="332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．無酸素発作</a:t>
            </a:r>
            <a:endParaRPr kumimoji="1" lang="ja-JP" altLang="en-US" sz="22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4D8563-F5B9-A9CA-044D-1E8ADCC9382B}"/>
              </a:ext>
            </a:extLst>
          </p:cNvPr>
          <p:cNvSpPr txBox="1"/>
          <p:nvPr/>
        </p:nvSpPr>
        <p:spPr>
          <a:xfrm>
            <a:off x="558800" y="396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．手足のむくみを中心とした体重増加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E5FF4E-11C3-F7F4-68D5-FE305968504F}"/>
              </a:ext>
            </a:extLst>
          </p:cNvPr>
          <p:cNvSpPr txBox="1"/>
          <p:nvPr/>
        </p:nvSpPr>
        <p:spPr>
          <a:xfrm>
            <a:off x="10287000" y="3962400"/>
            <a:ext cx="1346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← 正解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843CC36-9A33-9495-5C5A-DA180729202C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DF03E5-16E8-7031-BAD9-F7735913B729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は 肺に行く血が減る病気。むくみによる体重増加は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肺の血が多すぎる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などの心不全でみられる所見。</a:t>
            </a:r>
          </a:p>
        </p:txBody>
      </p:sp>
    </p:spTree>
    <p:extLst>
      <p:ext uri="{BB962C8B-B14F-4D97-AF65-F5344CB8AC3E}">
        <p14:creationId xmlns:p14="http://schemas.microsoft.com/office/powerpoint/2010/main" val="41211443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BC75A4-82F1-9BF9-3282-ECCFAE8FCAF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確認クイズ 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D0967C-38FF-965F-FA93-65EF9868A28C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ふりかえり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28B7BA-D16C-776E-097B-B7B2A9AA8CD8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1F9C6A-29B0-A09F-AEDD-8D0C159A4DF3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左→右シャントが長く続き、右→左に逆転した状態を何という？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E4A3286-2623-9C4C-11F9-3FA67E5148E6}"/>
              </a:ext>
            </a:extLst>
          </p:cNvPr>
          <p:cNvSpPr txBox="1"/>
          <p:nvPr/>
        </p:nvSpPr>
        <p:spPr>
          <a:xfrm>
            <a:off x="558800" y="205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．ファロー四徴症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DEB9ED9-ED18-512B-D736-A5D1A5C2B365}"/>
              </a:ext>
            </a:extLst>
          </p:cNvPr>
          <p:cNvSpPr txBox="1"/>
          <p:nvPr/>
        </p:nvSpPr>
        <p:spPr>
          <a:xfrm>
            <a:off x="558800" y="269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．アイゼンメンジャー症候群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2C4D70F-2EE4-B8EC-A3C9-E0F7EF2CF968}"/>
              </a:ext>
            </a:extLst>
          </p:cNvPr>
          <p:cNvSpPr txBox="1"/>
          <p:nvPr/>
        </p:nvSpPr>
        <p:spPr>
          <a:xfrm>
            <a:off x="10287000" y="2692400"/>
            <a:ext cx="1346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← 正解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75F20A-FBBA-8EBD-7A0D-A8A2DE1FA404}"/>
              </a:ext>
            </a:extLst>
          </p:cNvPr>
          <p:cNvSpPr txBox="1"/>
          <p:nvPr/>
        </p:nvSpPr>
        <p:spPr>
          <a:xfrm>
            <a:off x="558800" y="332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zh-TW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zh-TW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．動脈管開存症</a:t>
            </a:r>
            <a:endParaRPr kumimoji="1" lang="ja-JP" altLang="en-US" sz="220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69FB0A-2B5A-BD22-A423-A16CB1B976D8}"/>
              </a:ext>
            </a:extLst>
          </p:cNvPr>
          <p:cNvSpPr txBox="1"/>
          <p:nvPr/>
        </p:nvSpPr>
        <p:spPr>
          <a:xfrm>
            <a:off x="558800" y="396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．完全大血管転位症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1F8C23-3C06-35CD-1803-26D414C48E0C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26DE02-5295-5910-BEF1-DED332F0B82D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肺に血が流れすぎる状態が続く → 肺の血管がかたくなる → 肺の圧が上がる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→ 右の圧が左を上回り、シャントの向きが逆転する。</a:t>
            </a:r>
          </a:p>
        </p:txBody>
      </p:sp>
    </p:spTree>
    <p:extLst>
      <p:ext uri="{BB962C8B-B14F-4D97-AF65-F5344CB8AC3E}">
        <p14:creationId xmlns:p14="http://schemas.microsoft.com/office/powerpoint/2010/main" val="38727964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0B82A7-51BE-D757-75E7-15E171E8161A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確認クイズ 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1B7A4D-F16B-55C1-2389-19D8821850CA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ふりかえり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6828B7-0273-03C6-6A0E-84EFA1FB85BE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13967A-117D-53E4-CA5E-ACE135A9C5E8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川崎病の治療の いちばんの目的はどれ？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8E1F753-A0C0-3687-F147-F435488C8C70}"/>
              </a:ext>
            </a:extLst>
          </p:cNvPr>
          <p:cNvSpPr txBox="1"/>
          <p:nvPr/>
        </p:nvSpPr>
        <p:spPr>
          <a:xfrm>
            <a:off x="558800" y="205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．熱を下げること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D4C21E9-9B5F-8F6E-275E-96D9D1FEFD55}"/>
              </a:ext>
            </a:extLst>
          </p:cNvPr>
          <p:cNvSpPr txBox="1"/>
          <p:nvPr/>
        </p:nvSpPr>
        <p:spPr>
          <a:xfrm>
            <a:off x="558800" y="269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．冠動脈瘤ができるのを防ぐこと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5994BBA-D040-8F37-FF36-37F632F54EDA}"/>
              </a:ext>
            </a:extLst>
          </p:cNvPr>
          <p:cNvSpPr txBox="1"/>
          <p:nvPr/>
        </p:nvSpPr>
        <p:spPr>
          <a:xfrm>
            <a:off x="10287000" y="2692400"/>
            <a:ext cx="1346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← 正解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E6EBB-9580-0660-73FD-E7C7245D6DE4}"/>
              </a:ext>
            </a:extLst>
          </p:cNvPr>
          <p:cNvSpPr txBox="1"/>
          <p:nvPr/>
        </p:nvSpPr>
        <p:spPr>
          <a:xfrm>
            <a:off x="558800" y="332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．リンパ節のはれを引かせること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74217DD-D507-806D-3A07-C016E752AFCA}"/>
              </a:ext>
            </a:extLst>
          </p:cNvPr>
          <p:cNvSpPr txBox="1"/>
          <p:nvPr/>
        </p:nvSpPr>
        <p:spPr>
          <a:xfrm>
            <a:off x="558800" y="396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．皮膚の落屑を早く治すこと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ABA72D4-46F7-28E7-AA8F-D38C695E7FBE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6F8EB73-94AD-63EA-FB6A-BEF78960677D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いちばんこわい合併症は 冠動脈瘤。</a:t>
            </a:r>
            <a:r>
              <a:rPr kumimoji="1" lang="en-US" altLang="ja-JP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γ-</a:t>
            </a: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グロブリンやアスピリンは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炎症を早く抑えて 冠動脈瘤を防ぐために行う。解熱は結果。</a:t>
            </a:r>
          </a:p>
        </p:txBody>
      </p:sp>
    </p:spTree>
    <p:extLst>
      <p:ext uri="{BB962C8B-B14F-4D97-AF65-F5344CB8AC3E}">
        <p14:creationId xmlns:p14="http://schemas.microsoft.com/office/powerpoint/2010/main" val="28802997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2B5919-18C4-B342-8D49-3E8925E948C4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確認クイズ 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982FDA-CE52-C6F5-D7B1-F87C2B1F09FF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ふりかえり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319C020-AD63-DCE0-4F53-5455A7B23437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6EE6BE-CEAD-EDBD-ED4D-8B5D46329CD6}"/>
              </a:ext>
            </a:extLst>
          </p:cNvPr>
          <p:cNvSpPr txBox="1"/>
          <p:nvPr/>
        </p:nvSpPr>
        <p:spPr>
          <a:xfrm>
            <a:off x="558800" y="12700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γ-</a:t>
            </a:r>
            <a:r>
              <a:rPr kumimoji="1" lang="ja-JP" altLang="en-US" sz="25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グロブリン療法を受けている児の看護で 適切なのはどれ？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7B9919-B878-2EBF-4E76-75C07A8D80DF}"/>
              </a:ext>
            </a:extLst>
          </p:cNvPr>
          <p:cNvSpPr txBox="1"/>
          <p:nvPr/>
        </p:nvSpPr>
        <p:spPr>
          <a:xfrm>
            <a:off x="558800" y="205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．投与開始直後は アナフィラキシー様症状に注意して観察する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337437C-6CEF-F642-D59E-AB5CAC72AA11}"/>
              </a:ext>
            </a:extLst>
          </p:cNvPr>
          <p:cNvSpPr txBox="1"/>
          <p:nvPr/>
        </p:nvSpPr>
        <p:spPr>
          <a:xfrm>
            <a:off x="10287000" y="2057400"/>
            <a:ext cx="13462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0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← 正解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0D239E-D251-9DC0-9D2F-00681F3C85DE}"/>
              </a:ext>
            </a:extLst>
          </p:cNvPr>
          <p:cNvSpPr txBox="1"/>
          <p:nvPr/>
        </p:nvSpPr>
        <p:spPr>
          <a:xfrm>
            <a:off x="558800" y="269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．解熱するまで水分摂取を制限する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4003B6F-10C3-CFF6-3427-18D04BF621B7}"/>
              </a:ext>
            </a:extLst>
          </p:cNvPr>
          <p:cNvSpPr txBox="1"/>
          <p:nvPr/>
        </p:nvSpPr>
        <p:spPr>
          <a:xfrm>
            <a:off x="558800" y="3327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．泣かせないため できるだけ身体抑制をする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1CAA4E9-DF11-BFC6-3959-C869E273E18E}"/>
              </a:ext>
            </a:extLst>
          </p:cNvPr>
          <p:cNvSpPr txBox="1"/>
          <p:nvPr/>
        </p:nvSpPr>
        <p:spPr>
          <a:xfrm>
            <a:off x="558800" y="3962400"/>
            <a:ext cx="9652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</a:t>
            </a:r>
            <a:r>
              <a:rPr kumimoji="1" lang="ja-JP" altLang="en-US" sz="22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．解熱したら すぐに活動制限をすべて解除してよい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0FD9445-2C05-AE7D-CA71-1E6D8946C9EF}"/>
              </a:ext>
            </a:extLst>
          </p:cNvPr>
          <p:cNvSpPr txBox="1"/>
          <p:nvPr/>
        </p:nvSpPr>
        <p:spPr>
          <a:xfrm>
            <a:off x="558800" y="49022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なぜ？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D265489-DE1C-0B2B-44C1-581838AB4E80}"/>
              </a:ext>
            </a:extLst>
          </p:cNvPr>
          <p:cNvSpPr txBox="1"/>
          <p:nvPr/>
        </p:nvSpPr>
        <p:spPr>
          <a:xfrm>
            <a:off x="558800" y="5384800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まれにアナフィラキシー様症状が起こるため 投与開始直後の観察が重要。</a:t>
            </a:r>
          </a:p>
          <a:p>
            <a:pPr>
              <a:lnSpc>
                <a:spcPct val="140000"/>
              </a:lnSpc>
            </a:pPr>
            <a:r>
              <a:rPr kumimoji="1" lang="ja-JP" altLang="en-US" sz="20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水分制限は行わず、身体抑制は最小限。活動制限は冠動脈病変の有無で判断する。</a:t>
            </a:r>
          </a:p>
        </p:txBody>
      </p:sp>
    </p:spTree>
    <p:extLst>
      <p:ext uri="{BB962C8B-B14F-4D97-AF65-F5344CB8AC3E}">
        <p14:creationId xmlns:p14="http://schemas.microsoft.com/office/powerpoint/2010/main" val="35463272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DD92DA-150E-BC8A-5895-C4621EA8786F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今日のまとめ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FDDDBB6-C04E-523C-3364-3FA95CBDD353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CB2210-0DBB-4A9E-A176-DF5E2CAE283E}"/>
              </a:ext>
            </a:extLst>
          </p:cNvPr>
          <p:cNvSpPr txBox="1"/>
          <p:nvPr/>
        </p:nvSpPr>
        <p:spPr>
          <a:xfrm>
            <a:off x="558800" y="18464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0F4935F-4698-378B-7F23-DB410DBFB5B4}"/>
              </a:ext>
            </a:extLst>
          </p:cNvPr>
          <p:cNvSpPr txBox="1"/>
          <p:nvPr/>
        </p:nvSpPr>
        <p:spPr>
          <a:xfrm>
            <a:off x="1320800" y="18464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 圧の高いほう → 低いほう へ流れる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8728142-28C3-10BB-1C36-5750DE0C53CC}"/>
              </a:ext>
            </a:extLst>
          </p:cNvPr>
          <p:cNvSpPr txBox="1"/>
          <p:nvPr/>
        </p:nvSpPr>
        <p:spPr>
          <a:xfrm>
            <a:off x="558800" y="24560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2.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51CD870-1DDC-D9B1-2CC9-5EAC78C439DB}"/>
              </a:ext>
            </a:extLst>
          </p:cNvPr>
          <p:cNvSpPr txBox="1"/>
          <p:nvPr/>
        </p:nvSpPr>
        <p:spPr>
          <a:xfrm>
            <a:off x="1320800" y="24560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こどもの心臓は よゆうが少ない → 頻脈でしのぐ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FBD7D85-C377-9BCE-173B-5EEC42D51104}"/>
              </a:ext>
            </a:extLst>
          </p:cNvPr>
          <p:cNvSpPr txBox="1"/>
          <p:nvPr/>
        </p:nvSpPr>
        <p:spPr>
          <a:xfrm>
            <a:off x="558800" y="30656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3.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60405D6-E2EB-4C92-57A3-7DC53E9A2960}"/>
              </a:ext>
            </a:extLst>
          </p:cNvPr>
          <p:cNvSpPr txBox="1"/>
          <p:nvPr/>
        </p:nvSpPr>
        <p:spPr>
          <a:xfrm>
            <a:off x="1320800" y="30656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心不全 ＝ 代償のがんばりが限界をこえた状態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4ACFED5-FE9E-B94F-6D26-64E3907B7A51}"/>
              </a:ext>
            </a:extLst>
          </p:cNvPr>
          <p:cNvSpPr txBox="1"/>
          <p:nvPr/>
        </p:nvSpPr>
        <p:spPr>
          <a:xfrm>
            <a:off x="558800" y="36752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4.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F91DC6-C1C8-72F2-8DAA-9204A6A747F1}"/>
              </a:ext>
            </a:extLst>
          </p:cNvPr>
          <p:cNvSpPr txBox="1"/>
          <p:nvPr/>
        </p:nvSpPr>
        <p:spPr>
          <a:xfrm>
            <a:off x="1320800" y="36752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チアノーゼの有無は シャントの向きで決まる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E40BD39-3112-C0E6-DA6B-BB62B7652B80}"/>
              </a:ext>
            </a:extLst>
          </p:cNvPr>
          <p:cNvSpPr txBox="1"/>
          <p:nvPr/>
        </p:nvSpPr>
        <p:spPr>
          <a:xfrm>
            <a:off x="558800" y="42848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5.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7F8CEF-010D-A370-764C-5418D80DD9E2}"/>
              </a:ext>
            </a:extLst>
          </p:cNvPr>
          <p:cNvSpPr txBox="1"/>
          <p:nvPr/>
        </p:nvSpPr>
        <p:spPr>
          <a:xfrm>
            <a:off x="1320800" y="42848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＝左→右（肺の血が多い）／</a:t>
            </a:r>
            <a:r>
              <a:rPr kumimoji="1" lang="en-US" altLang="ja-JP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TOF</a:t>
            </a:r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＝右→左（肺の血が少ない）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A7C840B-2D26-2BFF-4749-E87BED69D073}"/>
              </a:ext>
            </a:extLst>
          </p:cNvPr>
          <p:cNvSpPr txBox="1"/>
          <p:nvPr/>
        </p:nvSpPr>
        <p:spPr>
          <a:xfrm>
            <a:off x="558800" y="48944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6.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A7BA47-A54A-878F-6286-28701907301A}"/>
              </a:ext>
            </a:extLst>
          </p:cNvPr>
          <p:cNvSpPr txBox="1"/>
          <p:nvPr/>
        </p:nvSpPr>
        <p:spPr>
          <a:xfrm>
            <a:off x="1320800" y="48944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川崎病の治療目的は 冠動脈瘤の予防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7DCAD38-EBFD-708D-E2A3-11C18E64EA26}"/>
              </a:ext>
            </a:extLst>
          </p:cNvPr>
          <p:cNvSpPr txBox="1"/>
          <p:nvPr/>
        </p:nvSpPr>
        <p:spPr>
          <a:xfrm>
            <a:off x="558800" y="5504043"/>
            <a:ext cx="635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7.</a:t>
            </a:r>
            <a:endParaRPr kumimoji="1" lang="ja-JP" altLang="en-US" sz="2800" b="1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A437400-92BE-B90B-806F-055E49171FBD}"/>
              </a:ext>
            </a:extLst>
          </p:cNvPr>
          <p:cNvSpPr txBox="1"/>
          <p:nvPr/>
        </p:nvSpPr>
        <p:spPr>
          <a:xfrm>
            <a:off x="1320800" y="5504043"/>
            <a:ext cx="10312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en-US" altLang="ja-JP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SIDS</a:t>
            </a:r>
            <a:r>
              <a:rPr kumimoji="1" lang="ja-JP" altLang="en-US" sz="28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予防の基本は あおむけ寝</a:t>
            </a:r>
          </a:p>
        </p:txBody>
      </p:sp>
    </p:spTree>
    <p:extLst>
      <p:ext uri="{BB962C8B-B14F-4D97-AF65-F5344CB8AC3E}">
        <p14:creationId xmlns:p14="http://schemas.microsoft.com/office/powerpoint/2010/main" val="42596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C824C9-42D9-3050-A4A2-0A11FA8D10C9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イラストで確認しよう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D5068B-B0B0-3B1F-3C8A-9072C42B7750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図解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45EF7B9-CE03-CFBC-0B1E-E416DA1F896B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67985AB-B06E-F387-B90E-3336C23AE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0"/>
          <a:stretch>
            <a:fillRect/>
          </a:stretch>
        </p:blipFill>
        <p:spPr>
          <a:xfrm>
            <a:off x="1680560" y="1244600"/>
            <a:ext cx="9528207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50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FF334E-8377-36EF-6ABD-E3027B1F1793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右は「低い圧」、左は「高い圧」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A5DCBF-BA69-C485-29D5-61CC1DA849E7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en-US" altLang="ja-JP" sz="1500">
                <a:solidFill>
                  <a:srgbClr val="80808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Part 1</a:t>
            </a:r>
            <a:endParaRPr kumimoji="1" lang="ja-JP" altLang="en-US" sz="1500">
              <a:solidFill>
                <a:srgbClr val="80808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DE76B8-9FBB-2A51-DAF2-122AFBD07EA7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CD8843-B0E0-54ED-AD4A-B25EB7EAE07A}"/>
              </a:ext>
            </a:extLst>
          </p:cNvPr>
          <p:cNvSpPr txBox="1"/>
          <p:nvPr/>
        </p:nvSpPr>
        <p:spPr>
          <a:xfrm>
            <a:off x="558800" y="1186934"/>
            <a:ext cx="5334000" cy="20828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zh-TW" altLang="en-US" sz="2400" b="1" dirty="0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肺循環（右心系）＝ 低圧</a:t>
            </a:r>
            <a:endParaRPr kumimoji="1" lang="en-US" altLang="zh-TW" sz="2400" b="1" dirty="0">
              <a:solidFill>
                <a:srgbClr val="2E5FA3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 → 肺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行き先は肺だけ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距離が短く、抵抗が小さい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6D0B02B-F5D2-7752-E25F-3D0FEF35C1CE}"/>
              </a:ext>
            </a:extLst>
          </p:cNvPr>
          <p:cNvSpPr txBox="1"/>
          <p:nvPr/>
        </p:nvSpPr>
        <p:spPr>
          <a:xfrm>
            <a:off x="6299200" y="1378466"/>
            <a:ext cx="5334000" cy="176426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zh-TW" altLang="en-US" sz="24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体循環（左心系）＝ 高圧</a:t>
            </a:r>
            <a:endParaRPr kumimoji="1" lang="en-US" altLang="zh-TW" sz="2400" b="1" dirty="0">
              <a:solidFill>
                <a:srgbClr val="C00000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 → 全身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頭からつま先まで送る</a:t>
            </a:r>
          </a:p>
          <a:p>
            <a:pPr algn="ctr">
              <a:lnSpc>
                <a:spcPct val="150000"/>
              </a:lnSpc>
            </a:pPr>
            <a:r>
              <a:rPr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距離が長く、抵抗が大きい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AEE1E99-6930-B2FD-DB6D-7D3A5216AB0A}"/>
              </a:ext>
            </a:extLst>
          </p:cNvPr>
          <p:cNvSpPr txBox="1"/>
          <p:nvPr/>
        </p:nvSpPr>
        <p:spPr>
          <a:xfrm>
            <a:off x="6299200" y="1955800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algn="ctr">
              <a:lnSpc>
                <a:spcPct val="140000"/>
              </a:lnSpc>
            </a:pPr>
            <a:endParaRPr kumimoji="1" lang="ja-JP" altLang="en-US" sz="24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E240E04-8327-3D35-6EB9-1D17A1B05B0F}"/>
              </a:ext>
            </a:extLst>
          </p:cNvPr>
          <p:cNvSpPr/>
          <p:nvPr/>
        </p:nvSpPr>
        <p:spPr>
          <a:xfrm>
            <a:off x="2463800" y="4399002"/>
            <a:ext cx="1524000" cy="5588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51EF538D-FEB4-D840-5456-B8EE913671C0}"/>
              </a:ext>
            </a:extLst>
          </p:cNvPr>
          <p:cNvSpPr/>
          <p:nvPr/>
        </p:nvSpPr>
        <p:spPr>
          <a:xfrm>
            <a:off x="8204200" y="3789402"/>
            <a:ext cx="1524000" cy="11684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BCE3F3F-4197-C603-F25C-0C22FA867336}"/>
              </a:ext>
            </a:extLst>
          </p:cNvPr>
          <p:cNvSpPr/>
          <p:nvPr/>
        </p:nvSpPr>
        <p:spPr>
          <a:xfrm>
            <a:off x="762000" y="4983202"/>
            <a:ext cx="10668000" cy="25400"/>
          </a:xfrm>
          <a:prstGeom prst="rect">
            <a:avLst/>
          </a:prstGeom>
          <a:solidFill>
            <a:srgbClr val="80808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2A32621-740A-D22D-EBAA-F41E2546E60F}"/>
              </a:ext>
            </a:extLst>
          </p:cNvPr>
          <p:cNvSpPr txBox="1"/>
          <p:nvPr/>
        </p:nvSpPr>
        <p:spPr>
          <a:xfrm>
            <a:off x="1955800" y="5059402"/>
            <a:ext cx="254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2E5FA3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圧は低い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F8740B8-8766-DB00-61CD-71A30B794A51}"/>
              </a:ext>
            </a:extLst>
          </p:cNvPr>
          <p:cNvSpPr txBox="1"/>
          <p:nvPr/>
        </p:nvSpPr>
        <p:spPr>
          <a:xfrm>
            <a:off x="7696200" y="5059402"/>
            <a:ext cx="254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8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圧は高い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581DEF2-E029-2303-6F89-52DC6AAA15A1}"/>
              </a:ext>
            </a:extLst>
          </p:cNvPr>
          <p:cNvSpPr txBox="1"/>
          <p:nvPr/>
        </p:nvSpPr>
        <p:spPr>
          <a:xfrm>
            <a:off x="558800" y="5743138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この左右の圧の差が、あとで出てくる「シャント（近道）の向き」を決めます。</a:t>
            </a:r>
          </a:p>
        </p:txBody>
      </p:sp>
    </p:spTree>
    <p:extLst>
      <p:ext uri="{BB962C8B-B14F-4D97-AF65-F5344CB8AC3E}">
        <p14:creationId xmlns:p14="http://schemas.microsoft.com/office/powerpoint/2010/main" val="2805816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37DC5F-DA4D-08D0-32AE-02F8A3BCCCF3}"/>
              </a:ext>
            </a:extLst>
          </p:cNvPr>
          <p:cNvSpPr txBox="1"/>
          <p:nvPr/>
        </p:nvSpPr>
        <p:spPr>
          <a:xfrm>
            <a:off x="558800" y="330200"/>
            <a:ext cx="8890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3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血液は「圧の高いほう → 低いほう」へ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7F698F-1F8E-9FBF-DE66-820A4BD21604}"/>
              </a:ext>
            </a:extLst>
          </p:cNvPr>
          <p:cNvSpPr txBox="1"/>
          <p:nvPr/>
        </p:nvSpPr>
        <p:spPr>
          <a:xfrm>
            <a:off x="7874000" y="457200"/>
            <a:ext cx="3759200" cy="381000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r"/>
            <a:r>
              <a:rPr kumimoji="1" lang="ja-JP" altLang="en-US" b="1" dirty="0">
                <a:solidFill>
                  <a:srgbClr val="FF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★大事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227D832-54C2-DBA9-E145-13AC7C6E035A}"/>
              </a:ext>
            </a:extLst>
          </p:cNvPr>
          <p:cNvSpPr/>
          <p:nvPr/>
        </p:nvSpPr>
        <p:spPr>
          <a:xfrm>
            <a:off x="558800" y="1041400"/>
            <a:ext cx="11074400" cy="25400"/>
          </a:xfrm>
          <a:prstGeom prst="rect">
            <a:avLst/>
          </a:prstGeom>
          <a:solidFill>
            <a:srgbClr val="1F386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39124C-8487-7079-49D0-11E16D6C0557}"/>
              </a:ext>
            </a:extLst>
          </p:cNvPr>
          <p:cNvSpPr txBox="1"/>
          <p:nvPr/>
        </p:nvSpPr>
        <p:spPr>
          <a:xfrm>
            <a:off x="558800" y="1493461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イメージ：水はどう流れる？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A96BAE9-A630-00AD-2B1A-4F447DF02488}"/>
              </a:ext>
            </a:extLst>
          </p:cNvPr>
          <p:cNvSpPr/>
          <p:nvPr/>
        </p:nvSpPr>
        <p:spPr>
          <a:xfrm>
            <a:off x="863600" y="2153861"/>
            <a:ext cx="2032000" cy="1270000"/>
          </a:xfrm>
          <a:prstGeom prst="roundRect">
            <a:avLst>
              <a:gd name="adj" fmla="val 8000"/>
            </a:avLst>
          </a:prstGeom>
          <a:solidFill>
            <a:srgbClr val="9FD3F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073B5A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高いところ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4770885-1AE3-1902-25AB-59FA81DF41DA}"/>
              </a:ext>
            </a:extLst>
          </p:cNvPr>
          <p:cNvSpPr/>
          <p:nvPr/>
        </p:nvSpPr>
        <p:spPr>
          <a:xfrm>
            <a:off x="3556000" y="2636461"/>
            <a:ext cx="2032000" cy="787400"/>
          </a:xfrm>
          <a:prstGeom prst="roundRect">
            <a:avLst>
              <a:gd name="adj" fmla="val 8000"/>
            </a:avLst>
          </a:prstGeom>
          <a:solidFill>
            <a:srgbClr val="CDE8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000" b="1">
                <a:solidFill>
                  <a:srgbClr val="073B5A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低いところ</a:t>
            </a: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194BC781-EA32-2A2C-D10F-A530BC34DA8F}"/>
              </a:ext>
            </a:extLst>
          </p:cNvPr>
          <p:cNvSpPr/>
          <p:nvPr/>
        </p:nvSpPr>
        <p:spPr>
          <a:xfrm>
            <a:off x="2997200" y="2484061"/>
            <a:ext cx="4826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4FA9D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61264D-35C0-7578-D688-95FCEEC0B1FE}"/>
              </a:ext>
            </a:extLst>
          </p:cNvPr>
          <p:cNvSpPr txBox="1"/>
          <p:nvPr/>
        </p:nvSpPr>
        <p:spPr>
          <a:xfrm>
            <a:off x="558800" y="3562529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水は 高い → 低い へ流れる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A073E4A-2031-FBB7-F750-13EB21A7F229}"/>
              </a:ext>
            </a:extLst>
          </p:cNvPr>
          <p:cNvSpPr txBox="1"/>
          <p:nvPr/>
        </p:nvSpPr>
        <p:spPr>
          <a:xfrm>
            <a:off x="6350000" y="1493461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心臓でも同じことが起こる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04FC27B0-CFBA-B8E1-43B1-6C0D7BF37868}"/>
              </a:ext>
            </a:extLst>
          </p:cNvPr>
          <p:cNvSpPr/>
          <p:nvPr/>
        </p:nvSpPr>
        <p:spPr>
          <a:xfrm>
            <a:off x="6502400" y="2026861"/>
            <a:ext cx="2159000" cy="1270000"/>
          </a:xfrm>
          <a:prstGeom prst="roundRect">
            <a:avLst>
              <a:gd name="adj" fmla="val 8000"/>
            </a:avLst>
          </a:prstGeom>
          <a:solidFill>
            <a:srgbClr val="FBE3E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左心室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高い圧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099CBDA-0147-BCC6-1C77-32A2DB1C5CD2}"/>
              </a:ext>
            </a:extLst>
          </p:cNvPr>
          <p:cNvSpPr/>
          <p:nvPr/>
        </p:nvSpPr>
        <p:spPr>
          <a:xfrm>
            <a:off x="9423400" y="2407861"/>
            <a:ext cx="2159000" cy="889000"/>
          </a:xfrm>
          <a:prstGeom prst="roundRect">
            <a:avLst>
              <a:gd name="adj" fmla="val 8000"/>
            </a:avLst>
          </a:prstGeom>
          <a:solidFill>
            <a:srgbClr val="DEEBF7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右心室</a:t>
            </a:r>
          </a:p>
          <a:p>
            <a:pPr algn="ctr">
              <a:lnSpc>
                <a:spcPct val="115000"/>
              </a:lnSpc>
            </a:pPr>
            <a:r>
              <a:rPr kumimoji="1" lang="ja-JP" altLang="en-US" sz="22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低い圧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D55C58BA-9915-9409-EC92-6AE0C65546BD}"/>
              </a:ext>
            </a:extLst>
          </p:cNvPr>
          <p:cNvSpPr/>
          <p:nvPr/>
        </p:nvSpPr>
        <p:spPr>
          <a:xfrm>
            <a:off x="8763000" y="2636461"/>
            <a:ext cx="558800" cy="330200"/>
          </a:xfrm>
          <a:prstGeom prst="rightArrow">
            <a:avLst>
              <a:gd name="adj1" fmla="val 45000"/>
              <a:gd name="adj2" fmla="val 50000"/>
            </a:avLst>
          </a:prstGeom>
          <a:solidFill>
            <a:srgbClr val="C0000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0712458-81B8-5CA1-04DA-628302FC875D}"/>
              </a:ext>
            </a:extLst>
          </p:cNvPr>
          <p:cNvSpPr txBox="1"/>
          <p:nvPr/>
        </p:nvSpPr>
        <p:spPr>
          <a:xfrm>
            <a:off x="6350000" y="3555663"/>
            <a:ext cx="53340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/>
            <a:r>
              <a:rPr kumimoji="1" lang="ja-JP" altLang="en-US" sz="2400" b="1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壁に穴があれば 左 → 右 へ流れ込む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2A8C913-F473-2CBB-B80D-B19128F7FC98}"/>
              </a:ext>
            </a:extLst>
          </p:cNvPr>
          <p:cNvSpPr txBox="1"/>
          <p:nvPr/>
        </p:nvSpPr>
        <p:spPr>
          <a:xfrm>
            <a:off x="533400" y="4422001"/>
            <a:ext cx="11125200" cy="94253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dirty="0">
                <a:solidFill>
                  <a:srgbClr val="262626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シャント（短絡）＝ 本来通らない「近道」を血液が通ること</a:t>
            </a:r>
            <a:endParaRPr kumimoji="1" lang="en-US" altLang="ja-JP" sz="2400" dirty="0">
              <a:solidFill>
                <a:srgbClr val="262626"/>
              </a:solidFill>
              <a:latin typeface="BIZ UDPGothic" panose="020B0400000000000000" pitchFamily="50" charset="-128"/>
              <a:ea typeface="BIZ UDPGothic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800" b="1" dirty="0">
                <a:solidFill>
                  <a:srgbClr val="C00000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どっちの圧が高いか？</a:t>
            </a:r>
            <a:r>
              <a:rPr lang="ja-JP" altLang="en-US" sz="2800" b="1" dirty="0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 で 近道の向きが決まる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B8BA750-D47B-6368-0C4D-973FEA1F0473}"/>
              </a:ext>
            </a:extLst>
          </p:cNvPr>
          <p:cNvSpPr txBox="1"/>
          <p:nvPr/>
        </p:nvSpPr>
        <p:spPr>
          <a:xfrm>
            <a:off x="558800" y="5735935"/>
            <a:ext cx="11074400" cy="369332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▶ ポイント　この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1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行で、</a:t>
            </a:r>
            <a:r>
              <a:rPr kumimoji="1" lang="en-US" altLang="ja-JP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VSD</a:t>
            </a:r>
            <a:r>
              <a:rPr kumimoji="1" lang="ja-JP" altLang="en-US" sz="2400" b="1">
                <a:solidFill>
                  <a:srgbClr val="1F3864"/>
                </a:solidFill>
                <a:latin typeface="BIZ UDPGothic" panose="020B0400000000000000" pitchFamily="50" charset="-128"/>
                <a:ea typeface="BIZ UDPGothic" panose="020B0400000000000000" pitchFamily="50" charset="-128"/>
              </a:rPr>
              <a:t>・ファロー四徴症・アイゼンメンジャー症候群まで説明できます。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463007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6212</Words>
  <Application>Microsoft Office PowerPoint</Application>
  <PresentationFormat>ワイド画面</PresentationFormat>
  <Paragraphs>920</Paragraphs>
  <Slides>65</Slides>
  <Notes>57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65</vt:i4>
      </vt:variant>
    </vt:vector>
  </HeadingPairs>
  <TitlesOfParts>
    <vt:vector size="70" baseType="lpstr">
      <vt:lpstr>BIZ UDPGothic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2026-08-07T03:36:07Z</dcterms:created>
  <dcterms:modified xsi:type="dcterms:W3CDTF">2026-08-07T04:44:01Z</dcterms:modified>
</cp:coreProperties>
</file>