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6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66454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856541"/>
            <a:ext cx="10515600" cy="548640"/>
          </a:xfrm>
          <a:prstGeom prst="rect">
            <a:avLst/>
          </a:prstGeom>
          <a:noFill/>
          <a:ln/>
        </p:spPr>
        <p:txBody>
          <a:bodyPr wrap="square" rtlCol="0" anchor="ctr"/>
          <a:lstStyle/>
          <a:p>
            <a:pPr marL="0" indent="0">
              <a:buNone/>
            </a:pPr>
            <a:r>
              <a:rPr lang="en-US" sz="3200" b="1" dirty="0">
                <a:solidFill>
                  <a:srgbClr val="6B6B6B"/>
                </a:solidFill>
                <a:latin typeface="Yu Gothic" pitchFamily="34" charset="0"/>
                <a:ea typeface="Yu Gothic" pitchFamily="34" charset="-122"/>
                <a:cs typeface="Yu Gothic" pitchFamily="34" charset="-120"/>
              </a:rPr>
              <a:t>ライフステージ看護学</a:t>
            </a:r>
            <a:endParaRPr lang="en-US" sz="3200" b="1" dirty="0"/>
          </a:p>
        </p:txBody>
      </p:sp>
      <p:sp>
        <p:nvSpPr>
          <p:cNvPr id="3" name="Text 1"/>
          <p:cNvSpPr/>
          <p:nvPr/>
        </p:nvSpPr>
        <p:spPr>
          <a:xfrm>
            <a:off x="822960" y="3009307"/>
            <a:ext cx="10515600" cy="1554480"/>
          </a:xfrm>
          <a:prstGeom prst="rect">
            <a:avLst/>
          </a:prstGeom>
          <a:noFill/>
          <a:ln/>
        </p:spPr>
        <p:txBody>
          <a:bodyPr wrap="square" rtlCol="0" anchor="ctr"/>
          <a:lstStyle/>
          <a:p>
            <a:pPr marL="0" indent="0">
              <a:lnSpc>
                <a:spcPct val="150000"/>
              </a:lnSpc>
              <a:buNone/>
            </a:pPr>
            <a:r>
              <a:rPr lang="en-US" sz="3400" b="1" dirty="0">
                <a:solidFill>
                  <a:srgbClr val="1A1A1A"/>
                </a:solidFill>
                <a:latin typeface="Yu Gothic" pitchFamily="34" charset="0"/>
                <a:ea typeface="Yu Gothic" pitchFamily="34" charset="-122"/>
                <a:cs typeface="Yu Gothic" pitchFamily="34" charset="-120"/>
              </a:rPr>
              <a:t>第9回　</a:t>
            </a:r>
            <a:r>
              <a:rPr lang="en-US" sz="3400" b="1" dirty="0" err="1">
                <a:solidFill>
                  <a:srgbClr val="1A1A1A"/>
                </a:solidFill>
                <a:latin typeface="Yu Gothic" pitchFamily="34" charset="0"/>
                <a:ea typeface="Yu Gothic" pitchFamily="34" charset="-122"/>
                <a:cs typeface="Yu Gothic" pitchFamily="34" charset="-120"/>
              </a:rPr>
              <a:t>成人期における急性期・回復期の看護</a:t>
            </a:r>
            <a:endParaRPr lang="en-US" sz="3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危機理論を用いた患者・家族への支援</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フィンクの危機モデル</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2" name="Table 0"/>
          <p:cNvGraphicFramePr>
            <a:graphicFrameLocks noGrp="1"/>
          </p:cNvGraphicFramePr>
          <p:nvPr>
            <p:extLst>
              <p:ext uri="{D42A27DB-BD31-4B8C-83A1-F6EECF244321}">
                <p14:modId xmlns:p14="http://schemas.microsoft.com/office/powerpoint/2010/main" val="1058712011"/>
              </p:ext>
            </p:extLst>
          </p:nvPr>
        </p:nvGraphicFramePr>
        <p:xfrm>
          <a:off x="640080" y="1531620"/>
          <a:ext cx="10881360" cy="4343400"/>
        </p:xfrm>
        <a:graphic>
          <a:graphicData uri="http://schemas.openxmlformats.org/drawingml/2006/table">
            <a:tbl>
              <a:tblPr/>
              <a:tblGrid>
                <a:gridCol w="2377440">
                  <a:extLst>
                    <a:ext uri="{9D8B030D-6E8A-4147-A177-3AD203B41FA5}">
                      <a16:colId xmlns:a16="http://schemas.microsoft.com/office/drawing/2014/main" val="20000"/>
                    </a:ext>
                  </a:extLst>
                </a:gridCol>
                <a:gridCol w="8503920">
                  <a:extLst>
                    <a:ext uri="{9D8B030D-6E8A-4147-A177-3AD203B41FA5}">
                      <a16:colId xmlns:a16="http://schemas.microsoft.com/office/drawing/2014/main" val="20001"/>
                    </a:ext>
                  </a:extLst>
                </a:gridCol>
              </a:tblGrid>
              <a:tr h="868680">
                <a:tc>
                  <a:txBody>
                    <a:bodyPr/>
                    <a:lstStyle/>
                    <a:p>
                      <a:pPr marL="0" indent="0" algn="l">
                        <a:buNone/>
                      </a:pPr>
                      <a:r>
                        <a:rPr lang="en-US" sz="2400" b="1" dirty="0">
                          <a:solidFill>
                            <a:srgbClr val="1A1A1A"/>
                          </a:solidFill>
                        </a:rPr>
                        <a:t>段階</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特徴</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868680">
                <a:tc>
                  <a:txBody>
                    <a:bodyPr/>
                    <a:lstStyle/>
                    <a:p>
                      <a:pPr marL="0" indent="0" algn="l">
                        <a:buNone/>
                      </a:pPr>
                      <a:r>
                        <a:rPr lang="en-US" sz="2400" b="1" dirty="0">
                          <a:solidFill>
                            <a:srgbClr val="1A1A1A"/>
                          </a:solidFill>
                        </a:rPr>
                        <a:t>①衝撃</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強い不安、パニック、無力感</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68680">
                <a:tc>
                  <a:txBody>
                    <a:bodyPr/>
                    <a:lstStyle/>
                    <a:p>
                      <a:pPr marL="0" indent="0" algn="l">
                        <a:buNone/>
                      </a:pPr>
                      <a:r>
                        <a:rPr lang="en-US" sz="2400" b="1" dirty="0">
                          <a:solidFill>
                            <a:srgbClr val="1A1A1A"/>
                          </a:solidFill>
                        </a:rPr>
                        <a:t>②防衛的退行</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無関心、現実逃避、否認、抑圧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68680">
                <a:tc>
                  <a:txBody>
                    <a:bodyPr/>
                    <a:lstStyle/>
                    <a:p>
                      <a:pPr marL="0" indent="0" algn="l">
                        <a:buNone/>
                      </a:pPr>
                      <a:r>
                        <a:rPr lang="en-US" sz="2400" b="1" dirty="0">
                          <a:solidFill>
                            <a:srgbClr val="1A1A1A"/>
                          </a:solidFill>
                        </a:rPr>
                        <a:t>③承認</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変えられない事態を認識し、深い悲しみや抑うつに陥る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68680">
                <a:tc>
                  <a:txBody>
                    <a:bodyPr/>
                    <a:lstStyle/>
                    <a:p>
                      <a:pPr marL="0" indent="0" algn="l">
                        <a:buNone/>
                      </a:pPr>
                      <a:r>
                        <a:rPr lang="en-US" sz="2400" b="1" dirty="0">
                          <a:solidFill>
                            <a:srgbClr val="1A1A1A"/>
                          </a:solidFill>
                        </a:rPr>
                        <a:t>④適応</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不安が減少し、新たな価値観・自己イメージを構築する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Text 2"/>
          <p:cNvSpPr/>
          <p:nvPr/>
        </p:nvSpPr>
        <p:spPr>
          <a:xfrm>
            <a:off x="640080" y="612648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国試頻出：最終段階は「適応」（「受容」と混同しない）</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アギュララの問題解決型危機モデル</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100584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均衡状態 → 不均衡状態 → 均衡回復へのニード → バランス保持要因の有無 → 危機の回避／持続</a:t>
            </a:r>
            <a:endParaRPr lang="en-US" sz="2800" dirty="0"/>
          </a:p>
        </p:txBody>
      </p:sp>
      <p:sp>
        <p:nvSpPr>
          <p:cNvPr id="5" name="Text 3"/>
          <p:cNvSpPr/>
          <p:nvPr/>
        </p:nvSpPr>
        <p:spPr>
          <a:xfrm>
            <a:off x="640080" y="3142907"/>
            <a:ext cx="11269022" cy="3449533"/>
          </a:xfrm>
          <a:prstGeom prst="rect">
            <a:avLst/>
          </a:prstGeom>
          <a:noFill/>
          <a:ln/>
        </p:spPr>
        <p:txBody>
          <a:bodyPr wrap="square" rtlCol="0" anchor="t"/>
          <a:lstStyle/>
          <a:p>
            <a:pPr>
              <a:lnSpc>
                <a:spcPct val="150000"/>
              </a:lnSpc>
              <a:spcAft>
                <a:spcPts val="1600"/>
              </a:spcAft>
              <a:buSzPct val="100000"/>
            </a:pPr>
            <a:r>
              <a:rPr lang="en-US" sz="2400" b="1" dirty="0">
                <a:solidFill>
                  <a:srgbClr val="1A1A1A"/>
                </a:solidFill>
                <a:latin typeface="Yu Gothic" pitchFamily="34" charset="0"/>
                <a:ea typeface="Yu Gothic" pitchFamily="34" charset="-122"/>
                <a:cs typeface="Yu Gothic" pitchFamily="34" charset="-120"/>
              </a:rPr>
              <a:t>①出来事に対する現実的な知覚：ストレスの出来事を歪めず認識できているか</a:t>
            </a:r>
            <a:endParaRPr lang="en-US" sz="2400" dirty="0"/>
          </a:p>
          <a:p>
            <a:pPr>
              <a:lnSpc>
                <a:spcPct val="150000"/>
              </a:lnSpc>
              <a:spcAft>
                <a:spcPts val="1600"/>
              </a:spcAft>
              <a:buSzPct val="100000"/>
            </a:pPr>
            <a:r>
              <a:rPr lang="en-US" sz="2400" b="1" dirty="0">
                <a:solidFill>
                  <a:srgbClr val="1A1A1A"/>
                </a:solidFill>
                <a:latin typeface="Yu Gothic" pitchFamily="34" charset="0"/>
                <a:ea typeface="Yu Gothic" pitchFamily="34" charset="-122"/>
                <a:cs typeface="Yu Gothic" pitchFamily="34" charset="-120"/>
              </a:rPr>
              <a:t>②適切な社会的支持：相談し支えてもらえる相手がいるか</a:t>
            </a:r>
            <a:endParaRPr lang="en-US" sz="2400" dirty="0"/>
          </a:p>
          <a:p>
            <a:pPr>
              <a:lnSpc>
                <a:spcPct val="150000"/>
              </a:lnSpc>
              <a:spcAft>
                <a:spcPts val="1600"/>
              </a:spcAft>
              <a:buSzPct val="100000"/>
            </a:pPr>
            <a:r>
              <a:rPr lang="en-US" sz="2400" b="1" dirty="0">
                <a:solidFill>
                  <a:srgbClr val="C0392B"/>
                </a:solidFill>
                <a:latin typeface="Yu Gothic" pitchFamily="34" charset="0"/>
                <a:ea typeface="Yu Gothic" pitchFamily="34" charset="-122"/>
                <a:cs typeface="Yu Gothic" pitchFamily="34" charset="-120"/>
              </a:rPr>
              <a:t>③適切な対処機制（コーピング）：ストレスに対処する行動を身につけているか</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危機理論の看護への応用</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a:spcAft>
                <a:spcPts val="2200"/>
              </a:spcAft>
              <a:buSzPct val="100000"/>
            </a:pPr>
            <a:r>
              <a:rPr lang="en-US" sz="2800">
                <a:solidFill>
                  <a:srgbClr val="1A1A1A"/>
                </a:solidFill>
                <a:latin typeface="Yu Gothic" pitchFamily="34" charset="0"/>
                <a:ea typeface="Yu Gothic" pitchFamily="34" charset="-122"/>
                <a:cs typeface="Yu Gothic" pitchFamily="34" charset="-120"/>
              </a:rPr>
              <a:t>患者・家族が現在どの危機の段階にあるかを見極める</a:t>
            </a:r>
            <a:endParaRPr lang="en-US" sz="2800"/>
          </a:p>
          <a:p>
            <a:pPr>
              <a:spcAft>
                <a:spcPts val="2200"/>
              </a:spcAft>
              <a:buSzPct val="100000"/>
            </a:pPr>
            <a:r>
              <a:rPr lang="en-US" sz="2800">
                <a:solidFill>
                  <a:srgbClr val="1A1A1A"/>
                </a:solidFill>
                <a:latin typeface="Yu Gothic" pitchFamily="34" charset="0"/>
                <a:ea typeface="Yu Gothic" pitchFamily="34" charset="-122"/>
                <a:cs typeface="Yu Gothic" pitchFamily="34" charset="-120"/>
              </a:rPr>
              <a:t>衝撃・防衛的退行の段階：安全と安心の確保を優先する</a:t>
            </a:r>
            <a:endParaRPr lang="en-US" sz="2800"/>
          </a:p>
          <a:p>
            <a:pPr>
              <a:spcAft>
                <a:spcPts val="2200"/>
              </a:spcAft>
              <a:buSzPct val="100000"/>
            </a:pPr>
            <a:r>
              <a:rPr lang="en-US" sz="2800">
                <a:solidFill>
                  <a:srgbClr val="1A1A1A"/>
                </a:solidFill>
                <a:latin typeface="Yu Gothic" pitchFamily="34" charset="0"/>
                <a:ea typeface="Yu Gothic" pitchFamily="34" charset="-122"/>
                <a:cs typeface="Yu Gothic" pitchFamily="34" charset="-120"/>
              </a:rPr>
              <a:t>承認の段階：感情の表出を支える関わりをする</a:t>
            </a:r>
            <a:endParaRPr lang="en-US" sz="2800"/>
          </a:p>
          <a:p>
            <a:pPr>
              <a:spcAft>
                <a:spcPts val="2200"/>
              </a:spcAft>
              <a:buSzPct val="100000"/>
            </a:pPr>
            <a:r>
              <a:rPr lang="en-US" sz="2800">
                <a:solidFill>
                  <a:srgbClr val="1A1A1A"/>
                </a:solidFill>
                <a:latin typeface="Yu Gothic" pitchFamily="34" charset="0"/>
                <a:ea typeface="Yu Gothic" pitchFamily="34" charset="-122"/>
                <a:cs typeface="Yu Gothic" pitchFamily="34" charset="-120"/>
              </a:rPr>
              <a:t>適応の段階：新たな生活の構築を支援する</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05</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社会復帰に向けたリハビリテーション看護</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リハビリテーション看護のポイント</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a:lnSpc>
                <a:spcPct val="150000"/>
              </a:lnSpc>
              <a:spcAft>
                <a:spcPts val="2200"/>
              </a:spcAft>
              <a:buSzPct val="100000"/>
            </a:pPr>
            <a:r>
              <a:rPr lang="en-US" sz="2400" b="1" dirty="0">
                <a:solidFill>
                  <a:srgbClr val="1A1A1A"/>
                </a:solidFill>
                <a:latin typeface="Yu Gothic" pitchFamily="34" charset="0"/>
                <a:ea typeface="Yu Gothic" pitchFamily="34" charset="-122"/>
                <a:cs typeface="Yu Gothic" pitchFamily="34" charset="-120"/>
              </a:rPr>
              <a:t>早期離床：長期臥床による廃用症候群（筋力低下、拘縮、深部静脈血栓症、肺炎、褥瘡等）を防ぐ</a:t>
            </a:r>
            <a:endParaRPr lang="en-US" sz="2400" dirty="0"/>
          </a:p>
          <a:p>
            <a:pPr>
              <a:lnSpc>
                <a:spcPct val="150000"/>
              </a:lnSpc>
              <a:spcAft>
                <a:spcPts val="2200"/>
              </a:spcAft>
              <a:buSzPct val="100000"/>
            </a:pPr>
            <a:r>
              <a:rPr lang="en-US" sz="2400" dirty="0">
                <a:solidFill>
                  <a:srgbClr val="1A1A1A"/>
                </a:solidFill>
                <a:latin typeface="Yu Gothic" pitchFamily="34" charset="0"/>
                <a:ea typeface="Yu Gothic" pitchFamily="34" charset="-122"/>
                <a:cs typeface="Yu Gothic" pitchFamily="34" charset="-120"/>
              </a:rPr>
              <a:t>ADL評価：バーセルインデックス等で自立度を経時的に評価する</a:t>
            </a:r>
            <a:endParaRPr lang="en-US" sz="2400" dirty="0"/>
          </a:p>
          <a:p>
            <a:pPr>
              <a:lnSpc>
                <a:spcPct val="150000"/>
              </a:lnSpc>
              <a:spcAft>
                <a:spcPts val="2200"/>
              </a:spcAft>
              <a:buSzPct val="100000"/>
            </a:pPr>
            <a:r>
              <a:rPr lang="en-US" sz="2400" dirty="0">
                <a:solidFill>
                  <a:srgbClr val="1A1A1A"/>
                </a:solidFill>
                <a:latin typeface="Yu Gothic" pitchFamily="34" charset="0"/>
                <a:ea typeface="Yu Gothic" pitchFamily="34" charset="-122"/>
                <a:cs typeface="Yu Gothic" pitchFamily="34" charset="-120"/>
              </a:rPr>
              <a:t>多職種連携：理学療法士・作業療法士・言語聴覚士・MSW等とのチームアプローチ</a:t>
            </a:r>
            <a:endParaRPr lang="en-US" sz="2400" dirty="0"/>
          </a:p>
          <a:p>
            <a:pPr>
              <a:lnSpc>
                <a:spcPct val="150000"/>
              </a:lnSpc>
              <a:spcAft>
                <a:spcPts val="2200"/>
              </a:spcAft>
              <a:buSzPct val="100000"/>
            </a:pPr>
            <a:r>
              <a:rPr lang="en-US" sz="2400" dirty="0">
                <a:solidFill>
                  <a:srgbClr val="C0392B"/>
                </a:solidFill>
                <a:latin typeface="Yu Gothic" pitchFamily="34" charset="0"/>
                <a:ea typeface="Yu Gothic" pitchFamily="34" charset="-122"/>
                <a:cs typeface="Yu Gothic" pitchFamily="34" charset="-120"/>
              </a:rPr>
              <a:t>患者・家族の意向を尊重し、対話を通じて自己決定を支援する</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06</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疾病の受容過程への援助</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コーンの障害受容過程</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8" name="Table 0"/>
          <p:cNvGraphicFramePr>
            <a:graphicFrameLocks noGrp="1"/>
          </p:cNvGraphicFramePr>
          <p:nvPr>
            <p:extLst>
              <p:ext uri="{D42A27DB-BD31-4B8C-83A1-F6EECF244321}">
                <p14:modId xmlns:p14="http://schemas.microsoft.com/office/powerpoint/2010/main" val="3987832231"/>
              </p:ext>
            </p:extLst>
          </p:nvPr>
        </p:nvGraphicFramePr>
        <p:xfrm>
          <a:off x="640080" y="1490691"/>
          <a:ext cx="10881360" cy="4279392"/>
        </p:xfrm>
        <a:graphic>
          <a:graphicData uri="http://schemas.openxmlformats.org/drawingml/2006/table">
            <a:tbl>
              <a:tblPr/>
              <a:tblGrid>
                <a:gridCol w="2194560">
                  <a:extLst>
                    <a:ext uri="{9D8B030D-6E8A-4147-A177-3AD203B41FA5}">
                      <a16:colId xmlns:a16="http://schemas.microsoft.com/office/drawing/2014/main" val="20000"/>
                    </a:ext>
                  </a:extLst>
                </a:gridCol>
                <a:gridCol w="8686800">
                  <a:extLst>
                    <a:ext uri="{9D8B030D-6E8A-4147-A177-3AD203B41FA5}">
                      <a16:colId xmlns:a16="http://schemas.microsoft.com/office/drawing/2014/main" val="20001"/>
                    </a:ext>
                  </a:extLst>
                </a:gridCol>
              </a:tblGrid>
              <a:tr h="713232">
                <a:tc>
                  <a:txBody>
                    <a:bodyPr/>
                    <a:lstStyle/>
                    <a:p>
                      <a:pPr marL="0" indent="0" algn="l">
                        <a:buNone/>
                      </a:pPr>
                      <a:r>
                        <a:rPr lang="en-US" sz="2400" b="1" dirty="0">
                          <a:solidFill>
                            <a:srgbClr val="1A1A1A"/>
                          </a:solidFill>
                        </a:rPr>
                        <a:t>段階</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特徴</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13232">
                <a:tc>
                  <a:txBody>
                    <a:bodyPr/>
                    <a:lstStyle/>
                    <a:p>
                      <a:pPr marL="0" indent="0" algn="l">
                        <a:buNone/>
                      </a:pPr>
                      <a:r>
                        <a:rPr lang="en-US" sz="2400" b="1" dirty="0">
                          <a:solidFill>
                            <a:srgbClr val="1A1A1A"/>
                          </a:solidFill>
                        </a:rPr>
                        <a:t>①ショック期</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突然の出来事に衝撃を受け、現実感が乏しい</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13232">
                <a:tc>
                  <a:txBody>
                    <a:bodyPr/>
                    <a:lstStyle/>
                    <a:p>
                      <a:pPr marL="0" indent="0" algn="l">
                        <a:buNone/>
                      </a:pPr>
                      <a:r>
                        <a:rPr lang="en-US" sz="2400" b="1" dirty="0">
                          <a:solidFill>
                            <a:srgbClr val="1A1A1A"/>
                          </a:solidFill>
                        </a:rPr>
                        <a:t>②否認期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障害や病気の事実を否認しようとする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13232">
                <a:tc>
                  <a:txBody>
                    <a:bodyPr/>
                    <a:lstStyle/>
                    <a:p>
                      <a:pPr marL="0" indent="0" algn="l">
                        <a:buNone/>
                      </a:pPr>
                      <a:r>
                        <a:rPr lang="en-US" sz="2400" b="1" dirty="0">
                          <a:solidFill>
                            <a:srgbClr val="1A1A1A"/>
                          </a:solidFill>
                        </a:rPr>
                        <a:t>③混乱期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怒りや悲しみが表出し、周囲や自分自身に向かうこともある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13232">
                <a:tc>
                  <a:txBody>
                    <a:bodyPr/>
                    <a:lstStyle/>
                    <a:p>
                      <a:pPr marL="0" indent="0" algn="l">
                        <a:buNone/>
                      </a:pPr>
                      <a:r>
                        <a:rPr lang="en-US" sz="2400" b="1" dirty="0">
                          <a:solidFill>
                            <a:srgbClr val="1A1A1A"/>
                          </a:solidFill>
                        </a:rPr>
                        <a:t>④努力期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自ら状況に向き合い、適応しようと努力し始める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713232">
                <a:tc>
                  <a:txBody>
                    <a:bodyPr/>
                    <a:lstStyle/>
                    <a:p>
                      <a:pPr marL="0" indent="0" algn="l">
                        <a:buNone/>
                      </a:pPr>
                      <a:r>
                        <a:rPr lang="en-US" sz="2400" b="1" dirty="0">
                          <a:solidFill>
                            <a:srgbClr val="1A1A1A"/>
                          </a:solidFill>
                        </a:rPr>
                        <a:t>⑤受容期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障害や病気を自分の一部として受け入れ、新しい生活を築く</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640080" y="6199632"/>
            <a:ext cx="10881360" cy="548640"/>
          </a:xfrm>
          <a:prstGeom prst="rect">
            <a:avLst/>
          </a:prstGeom>
          <a:noFill/>
          <a:ln/>
        </p:spPr>
        <p:txBody>
          <a:bodyPr wrap="square" rtlCol="0" anchor="ctr"/>
          <a:lstStyle/>
          <a:p>
            <a:pPr marL="0" indent="0">
              <a:buNone/>
            </a:pPr>
            <a:r>
              <a:rPr lang="en-US" sz="2000" b="1" dirty="0">
                <a:solidFill>
                  <a:srgbClr val="C0392B"/>
                </a:solidFill>
                <a:latin typeface="Yu Gothic" pitchFamily="34" charset="0"/>
                <a:ea typeface="Yu Gothic" pitchFamily="34" charset="-122"/>
                <a:cs typeface="Yu Gothic" pitchFamily="34" charset="-120"/>
              </a:rPr>
              <a:t>一直線には進まない。段階を決めつけず、その人のペースを尊重する</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本時のまとめ</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a:spcAft>
                <a:spcPts val="2200"/>
              </a:spcAft>
              <a:buSzPct val="100000"/>
            </a:pPr>
            <a:r>
              <a:rPr lang="en-US" sz="2400" b="1" dirty="0">
                <a:solidFill>
                  <a:srgbClr val="1A1A1A"/>
                </a:solidFill>
                <a:latin typeface="Yu Gothic" pitchFamily="34" charset="0"/>
                <a:ea typeface="Yu Gothic" pitchFamily="34" charset="-122"/>
                <a:cs typeface="Yu Gothic" pitchFamily="34" charset="-120"/>
              </a:rPr>
              <a:t>ムーアの分類：傷害期→転換期→筋力回復期→脂肪蓄積期の4相</a:t>
            </a:r>
            <a:endParaRPr lang="en-US" sz="2400" dirty="0"/>
          </a:p>
          <a:p>
            <a:pPr>
              <a:spcAft>
                <a:spcPts val="2200"/>
              </a:spcAft>
              <a:buSzPct val="100000"/>
            </a:pPr>
            <a:r>
              <a:rPr lang="en-US" sz="2400" b="1" dirty="0">
                <a:solidFill>
                  <a:srgbClr val="1A1A1A"/>
                </a:solidFill>
                <a:latin typeface="Yu Gothic" pitchFamily="34" charset="0"/>
                <a:ea typeface="Yu Gothic" pitchFamily="34" charset="-122"/>
                <a:cs typeface="Yu Gothic" pitchFamily="34" charset="-120"/>
              </a:rPr>
              <a:t>フィンクの危機モデル：衝撃→防衛的退行→承認→適応</a:t>
            </a:r>
            <a:endParaRPr lang="en-US" sz="2400" dirty="0"/>
          </a:p>
          <a:p>
            <a:pPr>
              <a:spcAft>
                <a:spcPts val="2200"/>
              </a:spcAft>
              <a:buSzPct val="100000"/>
            </a:pPr>
            <a:r>
              <a:rPr lang="en-US" sz="2400" dirty="0">
                <a:solidFill>
                  <a:srgbClr val="1A1A1A"/>
                </a:solidFill>
                <a:latin typeface="Yu Gothic" pitchFamily="34" charset="0"/>
                <a:ea typeface="Yu Gothic" pitchFamily="34" charset="-122"/>
                <a:cs typeface="Yu Gothic" pitchFamily="34" charset="-120"/>
              </a:rPr>
              <a:t>アギュララのバランス保持要因：知覚・社会的支持・対処機制</a:t>
            </a:r>
            <a:endParaRPr lang="en-US" sz="2400" dirty="0"/>
          </a:p>
          <a:p>
            <a:pPr>
              <a:spcAft>
                <a:spcPts val="2200"/>
              </a:spcAft>
              <a:buSzPct val="100000"/>
            </a:pPr>
            <a:r>
              <a:rPr lang="en-US" sz="2400" dirty="0">
                <a:solidFill>
                  <a:srgbClr val="C0392B"/>
                </a:solidFill>
                <a:latin typeface="Yu Gothic" pitchFamily="34" charset="0"/>
                <a:ea typeface="Yu Gothic" pitchFamily="34" charset="-122"/>
                <a:cs typeface="Yu Gothic" pitchFamily="34" charset="-120"/>
              </a:rPr>
              <a:t>早期離床とリハビリテーション看護による社会復帰支援</a:t>
            </a:r>
            <a:endParaRPr lang="en-US" sz="2400" dirty="0"/>
          </a:p>
          <a:p>
            <a:pPr>
              <a:spcAft>
                <a:spcPts val="2200"/>
              </a:spcAft>
              <a:buSzPct val="100000"/>
            </a:pPr>
            <a:r>
              <a:rPr lang="en-US" sz="2400" dirty="0">
                <a:solidFill>
                  <a:srgbClr val="1A1A1A"/>
                </a:solidFill>
                <a:latin typeface="Yu Gothic" pitchFamily="34" charset="0"/>
                <a:ea typeface="Yu Gothic" pitchFamily="34" charset="-122"/>
                <a:cs typeface="Yu Gothic" pitchFamily="34" charset="-120"/>
              </a:rPr>
              <a:t>コーンの障害受容過程：その人のペースに寄り添う関わり</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事例演習：大腸がん手術後の回復期にある患者</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82296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Aさん（58歳、男性、会社員）大腸がんの手術後</a:t>
            </a:r>
            <a:endParaRPr lang="en-US" sz="2800" dirty="0"/>
          </a:p>
        </p:txBody>
      </p:sp>
      <p:sp>
        <p:nvSpPr>
          <p:cNvPr id="5" name="Text 3"/>
          <p:cNvSpPr/>
          <p:nvPr/>
        </p:nvSpPr>
        <p:spPr>
          <a:xfrm>
            <a:off x="640080" y="246888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術後3日目の夜間、辻褄の合わない言動と不穏な様子</a:t>
            </a:r>
            <a:endParaRPr lang="en-US" sz="2400" dirty="0"/>
          </a:p>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術後7日目、「仕事に戻れるのか」と暗い表情でリハビリに消極的</a:t>
            </a:r>
            <a:endParaRPr lang="en-US" sz="2400" dirty="0"/>
          </a:p>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妻「どう接したらいいか」と看護師に相談</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本時の到達目標</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急性増悪・手術療養に伴う身体的変化を、ムーアの分類に沿って説明できる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危機理論（フィンク、アギュララ）を用いた患者・家族への支援を理解する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社会復帰に向けたリハビリテーション看護の考え方を理解する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疾病・障害の受容過程（コーンの障害受容モデル）を理解する</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77715" y="4003648"/>
            <a:ext cx="7315200" cy="45720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次回予告</a:t>
            </a:r>
            <a:endParaRPr lang="en-US" sz="2800" dirty="0"/>
          </a:p>
        </p:txBody>
      </p:sp>
      <p:sp>
        <p:nvSpPr>
          <p:cNvPr id="3" name="Text 1"/>
          <p:cNvSpPr/>
          <p:nvPr/>
        </p:nvSpPr>
        <p:spPr>
          <a:xfrm>
            <a:off x="877715" y="4506568"/>
            <a:ext cx="10515600" cy="1005840"/>
          </a:xfrm>
          <a:prstGeom prst="rect">
            <a:avLst/>
          </a:prstGeom>
          <a:noFill/>
          <a:ln/>
        </p:spPr>
        <p:txBody>
          <a:bodyPr wrap="square" rtlCol="0" anchor="ctr"/>
          <a:lstStyle/>
          <a:p>
            <a:pPr marL="0" indent="0">
              <a:buNone/>
            </a:pPr>
            <a:r>
              <a:rPr lang="en-US" sz="3600" b="1" dirty="0">
                <a:solidFill>
                  <a:srgbClr val="1A1A1A"/>
                </a:solidFill>
                <a:latin typeface="Yu Gothic" pitchFamily="34" charset="0"/>
                <a:ea typeface="Yu Gothic" pitchFamily="34" charset="-122"/>
                <a:cs typeface="Yu Gothic" pitchFamily="34" charset="-120"/>
              </a:rPr>
              <a:t>第10回　女性のライフサイクルと看護</a:t>
            </a:r>
            <a:endParaRPr lang="en-US"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本時の流れ</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822960" y="1737360"/>
            <a:ext cx="9601200" cy="4572000"/>
          </a:xfrm>
          <a:prstGeom prst="rect">
            <a:avLst/>
          </a:prstGeom>
          <a:noFill/>
          <a:ln/>
        </p:spPr>
        <p:txBody>
          <a:bodyPr wrap="square" rtlCol="0" anchor="t"/>
          <a:lstStyle/>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01　急性期・回復期看護の位置づけ</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02　手術侵襲に対する生体反応（ムーアの分類）</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03　急性増悪・手術療養に伴う心理的変化</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04　危機理論を用いた患者・家族への支援</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05　社会復帰に向けたリハビリテーション看護</a:t>
            </a:r>
            <a:endParaRPr lang="en-US" sz="2200" dirty="0"/>
          </a:p>
          <a:p>
            <a:pPr marL="0" indent="0">
              <a:spcAft>
                <a:spcPts val="1800"/>
              </a:spcAft>
              <a:buNone/>
            </a:pPr>
            <a:r>
              <a:rPr lang="en-US" sz="2200" dirty="0">
                <a:solidFill>
                  <a:srgbClr val="1A1A1A"/>
                </a:solidFill>
                <a:latin typeface="Yu Gothic" pitchFamily="34" charset="0"/>
                <a:ea typeface="Yu Gothic" pitchFamily="34" charset="-122"/>
                <a:cs typeface="Yu Gothic" pitchFamily="34" charset="-120"/>
              </a:rPr>
              <a:t>06　疾病の受容過程への援助</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01</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急性期・回復期看護の位置づけ</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急性期・回復期看護とは</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972800" cy="4233070"/>
          </a:xfrm>
          <a:prstGeom prst="rect">
            <a:avLst/>
          </a:prstGeom>
          <a:noFill/>
          <a:ln/>
        </p:spPr>
        <p:txBody>
          <a:bodyPr wrap="square" rtlCol="0" anchor="t"/>
          <a:lstStyle/>
          <a:p>
            <a:pPr>
              <a:lnSpc>
                <a:spcPct val="150000"/>
              </a:lnSpc>
            </a:pPr>
            <a:r>
              <a:rPr lang="en-US" sz="2800" b="1" dirty="0" err="1">
                <a:solidFill>
                  <a:srgbClr val="1A1A1A"/>
                </a:solidFill>
                <a:latin typeface="Yu Gothic" pitchFamily="34" charset="0"/>
                <a:ea typeface="Yu Gothic" pitchFamily="34" charset="-122"/>
                <a:cs typeface="Yu Gothic" pitchFamily="34" charset="-120"/>
              </a:rPr>
              <a:t>生活習慣病は、急性増悪や手術療養という形で急激な身体的危機を伴うことがある</a:t>
            </a:r>
            <a:endParaRPr lang="en-US" sz="2800" b="1" dirty="0">
              <a:solidFill>
                <a:srgbClr val="1A1A1A"/>
              </a:solidFill>
              <a:latin typeface="Yu Gothic" pitchFamily="34" charset="0"/>
              <a:ea typeface="Yu Gothic" pitchFamily="34" charset="-122"/>
              <a:cs typeface="Yu Gothic" pitchFamily="34" charset="-120"/>
            </a:endParaRPr>
          </a:p>
          <a:p>
            <a:pPr marL="342900" indent="-342900">
              <a:lnSpc>
                <a:spcPct val="150000"/>
              </a:lnSpc>
              <a:spcAft>
                <a:spcPts val="1600"/>
              </a:spcAft>
              <a:buSzPct val="100000"/>
              <a:buFont typeface="Wingdings" panose="05000000000000000000" pitchFamily="2" charset="2"/>
              <a:buChar char="l"/>
            </a:pPr>
            <a:r>
              <a:rPr lang="en-US" altLang="ja-JP" sz="2400" dirty="0" err="1">
                <a:solidFill>
                  <a:srgbClr val="1A1A1A"/>
                </a:solidFill>
                <a:latin typeface="Yu Gothic" pitchFamily="34" charset="0"/>
                <a:ea typeface="Yu Gothic" pitchFamily="34" charset="-122"/>
                <a:cs typeface="Yu Gothic" pitchFamily="34" charset="-120"/>
              </a:rPr>
              <a:t>生命の危機的状況からの回復を支える</a:t>
            </a:r>
            <a:endParaRPr lang="en-US" altLang="ja-JP" sz="2400" dirty="0"/>
          </a:p>
          <a:p>
            <a:pPr marL="342900" indent="-342900">
              <a:lnSpc>
                <a:spcPct val="150000"/>
              </a:lnSpc>
              <a:spcAft>
                <a:spcPts val="1600"/>
              </a:spcAft>
              <a:buSzPct val="100000"/>
              <a:buFont typeface="Wingdings" panose="05000000000000000000" pitchFamily="2" charset="2"/>
              <a:buChar char="l"/>
            </a:pPr>
            <a:r>
              <a:rPr lang="en-US" altLang="ja-JP" sz="2400" b="1" dirty="0" err="1">
                <a:solidFill>
                  <a:srgbClr val="C0392B"/>
                </a:solidFill>
                <a:latin typeface="Yu Gothic" pitchFamily="34" charset="0"/>
                <a:ea typeface="Yu Gothic" pitchFamily="34" charset="-122"/>
                <a:cs typeface="Yu Gothic" pitchFamily="34" charset="-120"/>
              </a:rPr>
              <a:t>その人が再びその人らしい生活を築いていけるよう支援する</a:t>
            </a:r>
            <a:endParaRPr lang="en-US" altLang="ja-JP" sz="2400" dirty="0"/>
          </a:p>
        </p:txBody>
      </p:sp>
      <p:sp>
        <p:nvSpPr>
          <p:cNvPr id="5" name="Text 3"/>
          <p:cNvSpPr/>
          <p:nvPr/>
        </p:nvSpPr>
        <p:spPr>
          <a:xfrm>
            <a:off x="640080" y="2560320"/>
            <a:ext cx="10881360" cy="3657600"/>
          </a:xfrm>
          <a:prstGeom prst="rect">
            <a:avLst/>
          </a:prstGeom>
          <a:noFill/>
          <a:ln/>
        </p:spPr>
        <p:txBody>
          <a:bodyPr wrap="square" rtlCol="0" anchor="t"/>
          <a:lstStyle/>
          <a:p>
            <a:pPr marL="304800" indent="-304800">
              <a:spcAft>
                <a:spcPts val="1600"/>
              </a:spcAft>
              <a:buSzPct val="100000"/>
              <a:buChar char="—"/>
            </a:pP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手術侵襲に対する生体反応（ムーアの分類）</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ムーアの分類 ─ 術後回復過程の4相</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8" name="Table 0"/>
          <p:cNvGraphicFramePr>
            <a:graphicFrameLocks noGrp="1"/>
          </p:cNvGraphicFramePr>
          <p:nvPr>
            <p:extLst>
              <p:ext uri="{D42A27DB-BD31-4B8C-83A1-F6EECF244321}">
                <p14:modId xmlns:p14="http://schemas.microsoft.com/office/powerpoint/2010/main" val="2995309720"/>
              </p:ext>
            </p:extLst>
          </p:nvPr>
        </p:nvGraphicFramePr>
        <p:xfrm>
          <a:off x="640080" y="1590618"/>
          <a:ext cx="11389482" cy="5012772"/>
        </p:xfrm>
        <a:graphic>
          <a:graphicData uri="http://schemas.openxmlformats.org/drawingml/2006/table">
            <a:tbl>
              <a:tblPr/>
              <a:tblGrid>
                <a:gridCol w="2871298">
                  <a:extLst>
                    <a:ext uri="{9D8B030D-6E8A-4147-A177-3AD203B41FA5}">
                      <a16:colId xmlns:a16="http://schemas.microsoft.com/office/drawing/2014/main" val="20000"/>
                    </a:ext>
                  </a:extLst>
                </a:gridCol>
                <a:gridCol w="2105619">
                  <a:extLst>
                    <a:ext uri="{9D8B030D-6E8A-4147-A177-3AD203B41FA5}">
                      <a16:colId xmlns:a16="http://schemas.microsoft.com/office/drawing/2014/main" val="20001"/>
                    </a:ext>
                  </a:extLst>
                </a:gridCol>
                <a:gridCol w="6412565">
                  <a:extLst>
                    <a:ext uri="{9D8B030D-6E8A-4147-A177-3AD203B41FA5}">
                      <a16:colId xmlns:a16="http://schemas.microsoft.com/office/drawing/2014/main" val="20002"/>
                    </a:ext>
                  </a:extLst>
                </a:gridCol>
              </a:tblGrid>
              <a:tr h="618980">
                <a:tc>
                  <a:txBody>
                    <a:bodyPr/>
                    <a:lstStyle/>
                    <a:p>
                      <a:pPr marL="0" indent="0" algn="l">
                        <a:buNone/>
                      </a:pPr>
                      <a:r>
                        <a:rPr lang="en-US" sz="2400" b="1" dirty="0">
                          <a:solidFill>
                            <a:srgbClr val="1A1A1A"/>
                          </a:solidFill>
                        </a:rPr>
                        <a:t>相</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期間の目安</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主な生体反応</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63760">
                <a:tc>
                  <a:txBody>
                    <a:bodyPr/>
                    <a:lstStyle/>
                    <a:p>
                      <a:pPr marL="0" indent="0" algn="l">
                        <a:buNone/>
                      </a:pPr>
                      <a:r>
                        <a:rPr lang="en-US" sz="2400" b="1" dirty="0">
                          <a:solidFill>
                            <a:srgbClr val="1A1A1A"/>
                          </a:solidFill>
                        </a:rPr>
                        <a:t>第1相：傷害期</a:t>
                      </a:r>
                      <a:endParaRPr lang="en-US" sz="2400" dirty="0"/>
                    </a:p>
                    <a:p>
                      <a:pPr marL="0" indent="0" algn="l">
                        <a:buNone/>
                      </a:pPr>
                      <a:r>
                        <a:rPr lang="en-US" sz="2400" b="1" dirty="0">
                          <a:solidFill>
                            <a:srgbClr val="1A1A1A"/>
                          </a:solidFill>
                        </a:rPr>
                        <a:t>（異化期）</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術後2〜4日</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内分泌反応の亢進、尿量・循環血液量の減少、蛋白異化の亢進、腸蠕動の低下</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3760">
                <a:tc>
                  <a:txBody>
                    <a:bodyPr/>
                    <a:lstStyle/>
                    <a:p>
                      <a:pPr marL="0" indent="0" algn="l">
                        <a:buNone/>
                      </a:pPr>
                      <a:r>
                        <a:rPr lang="en-US" sz="2400" b="1" dirty="0">
                          <a:solidFill>
                            <a:srgbClr val="1A1A1A"/>
                          </a:solidFill>
                        </a:rPr>
                        <a:t>第2相：転換期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1〜3日間</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尿量増加、循環血液量の増加、腸蠕動運動の再開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02512">
                <a:tc>
                  <a:txBody>
                    <a:bodyPr/>
                    <a:lstStyle/>
                    <a:p>
                      <a:pPr marL="0" indent="0" algn="l">
                        <a:buNone/>
                      </a:pPr>
                      <a:r>
                        <a:rPr lang="en-US" sz="2400" b="1" dirty="0">
                          <a:solidFill>
                            <a:srgbClr val="1A1A1A"/>
                          </a:solidFill>
                        </a:rPr>
                        <a:t>第3相：筋力回復期</a:t>
                      </a:r>
                      <a:endParaRPr lang="en-US" sz="2400" dirty="0"/>
                    </a:p>
                    <a:p>
                      <a:pPr marL="0" indent="0" algn="l">
                        <a:buNone/>
                      </a:pPr>
                      <a:r>
                        <a:rPr lang="en-US" sz="2400" b="1" dirty="0">
                          <a:solidFill>
                            <a:srgbClr val="1A1A1A"/>
                          </a:solidFill>
                        </a:rPr>
                        <a:t>（同化期）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数週間</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蛋白同化が進み、筋力・活動性が回復</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3760">
                <a:tc>
                  <a:txBody>
                    <a:bodyPr/>
                    <a:lstStyle/>
                    <a:p>
                      <a:pPr marL="0" indent="0" algn="l">
                        <a:buNone/>
                      </a:pPr>
                      <a:r>
                        <a:rPr lang="en-US" sz="2400" b="1" dirty="0">
                          <a:solidFill>
                            <a:srgbClr val="1A1A1A"/>
                          </a:solidFill>
                        </a:rPr>
                        <a:t>第4相：脂肪蓄積期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数か月</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体重増加、月経の再開など、ほぼ元の状態に戻る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急性増悪・手術療養に伴う心理的変化</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術前・術後の心理的変化</a:t>
            </a:r>
            <a:endParaRPr lang="en-US" sz="28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a:lnSpc>
                <a:spcPct val="150000"/>
              </a:lnSpc>
              <a:spcAft>
                <a:spcPts val="2200"/>
              </a:spcAft>
              <a:buSzPct val="100000"/>
            </a:pPr>
            <a:r>
              <a:rPr lang="en-US" sz="2800" b="1" dirty="0">
                <a:solidFill>
                  <a:srgbClr val="1A1A1A"/>
                </a:solidFill>
                <a:latin typeface="Yu Gothic" pitchFamily="34" charset="0"/>
                <a:ea typeface="Yu Gothic" pitchFamily="34" charset="-122"/>
                <a:cs typeface="Yu Gothic" pitchFamily="34" charset="-120"/>
              </a:rPr>
              <a:t>術前：手術・麻酔への不安、生命の危機への恐怖、予後や社会復帰への不安</a:t>
            </a:r>
            <a:endParaRPr lang="en-US" sz="2800" dirty="0"/>
          </a:p>
          <a:p>
            <a:pPr>
              <a:lnSpc>
                <a:spcPct val="150000"/>
              </a:lnSpc>
              <a:spcAft>
                <a:spcPts val="2200"/>
              </a:spcAft>
              <a:buSzPct val="100000"/>
            </a:pPr>
            <a:r>
              <a:rPr lang="en-US" sz="2800" b="1" dirty="0">
                <a:solidFill>
                  <a:srgbClr val="C0392B"/>
                </a:solidFill>
                <a:latin typeface="Yu Gothic" pitchFamily="34" charset="0"/>
                <a:ea typeface="Yu Gothic" pitchFamily="34" charset="-122"/>
                <a:cs typeface="Yu Gothic" pitchFamily="34" charset="-120"/>
              </a:rPr>
              <a:t>術後：環境の変化やチューブ類の装着等により、術後せん妄（意識障害・見当識障害・不穏）のリスクが高まる（特に高齢者）</a:t>
            </a:r>
            <a:endParaRPr lang="en-US" sz="2800" dirty="0"/>
          </a:p>
          <a:p>
            <a:pPr>
              <a:lnSpc>
                <a:spcPct val="150000"/>
              </a:lnSpc>
              <a:spcAft>
                <a:spcPts val="2200"/>
              </a:spcAft>
              <a:buSzPct val="100000"/>
            </a:pPr>
            <a:r>
              <a:rPr lang="en-US" sz="2800" dirty="0">
                <a:solidFill>
                  <a:srgbClr val="1A1A1A"/>
                </a:solidFill>
                <a:latin typeface="Yu Gothic" pitchFamily="34" charset="0"/>
                <a:ea typeface="Yu Gothic" pitchFamily="34" charset="-122"/>
                <a:cs typeface="Yu Gothic" pitchFamily="34" charset="-120"/>
              </a:rPr>
              <a:t>看護：術前オリエンテーションによる不安軽減、術後は見当識を保つ働きかけでせん妄を予防する</a:t>
            </a: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415</Words>
  <Application>Microsoft Office PowerPoint</Application>
  <PresentationFormat>ワイド画面</PresentationFormat>
  <Paragraphs>126</Paragraphs>
  <Slides>20</Slides>
  <Notes>20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20</vt:i4>
      </vt:variant>
    </vt:vector>
  </HeadingPairs>
  <TitlesOfParts>
    <vt:vector size="24" baseType="lpstr">
      <vt:lpstr>Yu Gothic</vt:lpstr>
      <vt:lpstr>Arial</vt:lpstr>
      <vt:lpstr>Wingdings</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2026-08-27T03:28:43Z</dcterms:created>
  <dcterms:modified xsi:type="dcterms:W3CDTF">2026-08-27T03:28:47Z</dcterms:modified>
</cp:coreProperties>
</file>