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6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730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92024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ライフステージ看護学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822960" y="2560320"/>
            <a:ext cx="105156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3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第8回　成人期（壮年期）における</a:t>
            </a:r>
            <a:endParaRPr lang="en-US" sz="3400" dirty="0"/>
          </a:p>
          <a:p>
            <a:pPr marL="0" indent="0">
              <a:lnSpc>
                <a:spcPts val="4200"/>
              </a:lnSpc>
              <a:buNone/>
            </a:pPr>
            <a:r>
              <a:rPr lang="en-US" sz="3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生活習慣病の予防と看護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822960" y="4297680"/>
            <a:ext cx="2926080" cy="0"/>
          </a:xfrm>
          <a:prstGeom prst="line">
            <a:avLst/>
          </a:prstGeom>
          <a:noFill/>
          <a:ln w="317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糖尿病看護のポイント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50000"/>
              </a:lnSpc>
              <a:spcAft>
                <a:spcPts val="2200"/>
              </a:spcAft>
              <a:buSzPct val="100000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食事療法：適正エネルギー量、栄養バランスの調整（自己判断での極端な制限は避ける）</a:t>
            </a:r>
            <a:endParaRPr lang="en-US" sz="2400" dirty="0"/>
          </a:p>
          <a:p>
            <a:pPr>
              <a:lnSpc>
                <a:spcPct val="150000"/>
              </a:lnSpc>
              <a:spcAft>
                <a:spcPts val="2200"/>
              </a:spcAft>
              <a:buSzPct val="100000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運動療法：有酸素運動を中心に血糖コントロールと合併症予防を図る</a:t>
            </a:r>
            <a:endParaRPr lang="en-US" sz="2400" dirty="0"/>
          </a:p>
          <a:p>
            <a:pPr>
              <a:lnSpc>
                <a:spcPct val="150000"/>
              </a:lnSpc>
              <a:spcAft>
                <a:spcPts val="2200"/>
              </a:spcAft>
              <a:buSzPct val="100000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薬物療法：経口血糖降下薬・インスリン製剤の作用と、低血糖症状への対処の理解</a:t>
            </a:r>
            <a:endParaRPr lang="en-US" sz="2400" dirty="0"/>
          </a:p>
          <a:p>
            <a:pPr>
              <a:lnSpc>
                <a:spcPct val="150000"/>
              </a:lnSpc>
              <a:spcAft>
                <a:spcPts val="2200"/>
              </a:spcAft>
              <a:buSzPct val="100000"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フットケア：神経障害・血流障害による足病変（潰瘍・壊疽）予防のための日々の観察と保清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03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高血圧・脂質異常症の病態と看護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高血圧の基準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183713"/>
              </p:ext>
            </p:extLst>
          </p:nvPr>
        </p:nvGraphicFramePr>
        <p:xfrm>
          <a:off x="640080" y="1600200"/>
          <a:ext cx="10881360" cy="2743200"/>
        </p:xfrm>
        <a:graphic>
          <a:graphicData uri="http://schemas.openxmlformats.org/drawingml/2006/table">
            <a:tbl>
              <a:tblPr/>
              <a:tblGrid>
                <a:gridCol w="3108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7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測定の場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高血圧の基準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診察室血圧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収縮期140mmHg以上 かつ／または 拡張期90mmHg以上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家庭血圧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収縮期135mmHg以上 かつ／または 拡張期85mmHg以上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79" y="5081217"/>
            <a:ext cx="11077381" cy="15440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看護：減塩（1日6g未満が目安）、適正体重の維持、禁煙・節酒、服薬アドヒアランス支援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脂質異常症の基準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574891"/>
              </p:ext>
            </p:extLst>
          </p:nvPr>
        </p:nvGraphicFramePr>
        <p:xfrm>
          <a:off x="640080" y="1600200"/>
          <a:ext cx="10881360" cy="3108960"/>
        </p:xfrm>
        <a:graphic>
          <a:graphicData uri="http://schemas.openxmlformats.org/drawingml/2006/table">
            <a:tbl>
              <a:tblPr/>
              <a:tblGrid>
                <a:gridCol w="4643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37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項目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異常値の基準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LDLコレステロール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140 mg/dL 以上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HDLコレステロール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40 mg/dL 未満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トリグリセリド（中性脂肪）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150 mg/dL 以上（空腹時）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看護：飽和脂肪酸・コレステロールを控え食物繊維を摂取、有酸素運動でHDL上昇・中性脂肪低下</a:t>
            </a:r>
            <a:endParaRPr 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04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メタボリックシンドローム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メタボリックシンドロームの診断基準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066163"/>
              </p:ext>
            </p:extLst>
          </p:nvPr>
        </p:nvGraphicFramePr>
        <p:xfrm>
          <a:off x="640080" y="1600200"/>
          <a:ext cx="10881360" cy="358505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8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185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区分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内容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必須項目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腹囲（ウエスト周囲径）：男性85cm以上、女性90cm以上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選択項目</a:t>
                      </a:r>
                      <a:endParaRPr lang="en-US" sz="2400" dirty="0"/>
                    </a:p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（2つ以上該当）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①高トリグリセリド血症／低HDLコレステロール血症</a:t>
                      </a:r>
                      <a:endParaRPr lang="en-US" sz="2400" dirty="0"/>
                    </a:p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②血圧130/85mmHg以上</a:t>
                      </a:r>
                      <a:endParaRPr lang="en-US" sz="2400" dirty="0"/>
                    </a:p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③空腹時血糖110mg/dL以上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国試頻出：必須項目は「腹囲」。血圧・脂質・血糖はあくまで選択項目</a:t>
            </a:r>
            <a:endParaRPr lang="en-US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05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一次〜三次予防の視点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生活習慣病における一次〜三次予防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037564"/>
              </p:ext>
            </p:extLst>
          </p:nvPr>
        </p:nvGraphicFramePr>
        <p:xfrm>
          <a:off x="640080" y="1600200"/>
          <a:ext cx="10881360" cy="3657600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8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段階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具体例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一次予防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適正体重の維持、減塩・バランスの良い食事、運動習慣、禁煙、節酒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二次予防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特定健診等による早期発見、早期からの保健指導・治療導入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三次予防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合併症（網膜症・腎症・脳卒中等）の予防、社会復帰に向けたリハビリテーション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06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就労世代の健康管理と産業保健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特定健康診査・特定保健指導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40〜74歳の被保険者・被扶養者を対象に、医療保険者に実施が義務づけられている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2560320"/>
            <a:ext cx="108813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50000"/>
              </a:lnSpc>
              <a:spcAft>
                <a:spcPts val="1600"/>
              </a:spcAft>
              <a:buSzPct val="100000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目的：がんではなく、血圧・血糖・脂質を中心とした生活習慣病の予防</a:t>
            </a:r>
            <a:endParaRPr lang="en-US" sz="2400" dirty="0"/>
          </a:p>
          <a:p>
            <a:pPr>
              <a:lnSpc>
                <a:spcPct val="150000"/>
              </a:lnSpc>
              <a:spcAft>
                <a:spcPts val="1600"/>
              </a:spcAft>
              <a:buSzPct val="100000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検査項目：既往歴、身体診察、血圧測定、血液検査（脂質・血糖・肝機能）、尿検査等</a:t>
            </a:r>
            <a:endParaRPr lang="en-US" sz="2400" dirty="0"/>
          </a:p>
          <a:p>
            <a:pPr>
              <a:lnSpc>
                <a:spcPct val="150000"/>
              </a:lnSpc>
              <a:spcAft>
                <a:spcPts val="1600"/>
              </a:spcAft>
              <a:buSzPct val="100000"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特定保健指導は、リスクに応じて選定された対象者に行われる（受診者全員ではない）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本時の到達目標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代表的な生活習慣病（糖尿病、高血圧、脂質異常症等）の病態と診断基準を説明できる</a:t>
            </a:r>
            <a:endParaRPr lang="en-US" sz="2400" dirty="0"/>
          </a:p>
          <a:p>
            <a:pPr marL="457200" indent="-45720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生活習慣病に対する一次予防・二次予防・三次予防の具体的な内容を説明できる</a:t>
            </a:r>
            <a:endParaRPr lang="en-US" sz="2400" dirty="0"/>
          </a:p>
          <a:p>
            <a:pPr marL="457200" indent="-45720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就労世代の健康管理を支える産業保健の仕組み（特定健診・特定保健指導等）を理解する</a:t>
            </a:r>
            <a:endParaRPr lang="en-US" sz="2400" dirty="0"/>
          </a:p>
          <a:p>
            <a:pPr marL="457200" indent="-45720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セルフマネジメント支援の理論（行動変容ステージモデル等）を理解する</a:t>
            </a:r>
            <a:endParaRPr lang="en-US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産業保健スタッフの役割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労働安全衛生法に基づき、事業者は年1回以上の定期健康診断を実施する</a:t>
            </a:r>
            <a:endParaRPr lang="en-US" sz="2800" dirty="0"/>
          </a:p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産業医・保健師等が、健診結果のフォローアップを行う</a:t>
            </a:r>
            <a:endParaRPr lang="en-US" sz="2800" dirty="0"/>
          </a:p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長時間労働者への面接指導、ストレスチェック制度の運用を担う</a:t>
            </a:r>
            <a:endParaRPr lang="en-US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07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セルフマネジメント支援の理論と実際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行動変容ステージモデル（プロチャスカ）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464715"/>
              </p:ext>
            </p:extLst>
          </p:nvPr>
        </p:nvGraphicFramePr>
        <p:xfrm>
          <a:off x="640080" y="1600200"/>
          <a:ext cx="10881360" cy="3950208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3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ステージ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対象者の状態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無関心期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行動を変えることに関心がない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関心期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関心はあるが、実行する意思はまだない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準備期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近い将来、行動を変えようと考えている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実行期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行動を変えて間もない（おおむね6か月未満）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維持期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変えた行動を6か月以上継続できている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5870448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対象者のステージに応じた関わりが、行動変容支援の鍵となる</a:t>
            </a:r>
            <a:endParaRPr lang="en-US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セルフマネジメント支援の実際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自己効力感（セルフエフィカシー）：「自分にはできる」という自信が行動の継続を支える</a:t>
            </a:r>
            <a:endParaRPr lang="en-US" sz="2800" dirty="0"/>
          </a:p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対象者の生活背景・価値観を踏まえ、実行可能な目標をともに設定する</a:t>
            </a:r>
            <a:endParaRPr lang="en-US" sz="2800" dirty="0"/>
          </a:p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小さな成功体験を積み重ねられるよう支援する</a:t>
            </a:r>
            <a:endParaRPr lang="en-US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本時のまとめ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糖尿病の診断基準：空腹時血糖126mg/dL以上、HbA1c 6.5％以上等</a:t>
            </a:r>
            <a:endParaRPr lang="en-US" sz="2400" dirty="0"/>
          </a:p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メタボリックシンドロームの必須項目は「腹囲」（男性85cm/女性90cm以上）</a:t>
            </a:r>
            <a:endParaRPr lang="en-US" sz="2400" dirty="0"/>
          </a:p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一次・二次・三次予防を生活習慣病の具体例に当てはめて理解する</a:t>
            </a:r>
            <a:endParaRPr lang="en-US" sz="2400" dirty="0"/>
          </a:p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特定健診・特定保健指導は40〜74歳、医療保険者が実施</a:t>
            </a:r>
            <a:endParaRPr lang="en-US" sz="2400" dirty="0"/>
          </a:p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行動変容ステージモデルに応じたセルフマネジメント支援</a:t>
            </a:r>
            <a:endParaRPr lang="en-US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事例演習：健診でメタボリックシンドロームを指摘された会社員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Aさん（45歳、男性、会社員）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2468880"/>
            <a:ext cx="108813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腹囲92cm、血圧138/88mmHg、HDL 38mg/dL、中性脂肪165mg/dL</a:t>
            </a:r>
            <a:endParaRPr lang="en-US" sz="24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産業医から特定保健指導の対象と説明を受けた</a:t>
            </a:r>
            <a:endParaRPr lang="en-US" sz="24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「仕事が忙しくて運動する時間はなかなか取れません」と発言</a:t>
            </a:r>
            <a:endParaRPr lang="en-US" sz="24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診断基準の確認、予防の段階、行動変容ステージ、産業保健の活用を考える（詳細はWord資料を参照）</a:t>
            </a:r>
            <a:endParaRPr lang="en-US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774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次回予告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22960" y="28803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第9回　成人期（壮年期）における急性期・回復期看護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3977640"/>
            <a:ext cx="2926080" cy="0"/>
          </a:xfrm>
          <a:prstGeom prst="line">
            <a:avLst/>
          </a:prstGeom>
          <a:noFill/>
          <a:ln w="317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本時の流れ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822960" y="1737360"/>
            <a:ext cx="96012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16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　生活習慣病とは</a:t>
            </a:r>
            <a:endParaRPr lang="en-US" sz="2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　糖尿病の病態と看護</a:t>
            </a:r>
            <a:endParaRPr lang="en-US" sz="2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03　高血圧・脂質異常症の病態と看護</a:t>
            </a:r>
            <a:endParaRPr lang="en-US" sz="2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04　メタボリックシンドローム</a:t>
            </a:r>
            <a:endParaRPr lang="en-US" sz="2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05　一次〜三次予防の視点</a:t>
            </a:r>
            <a:endParaRPr lang="en-US" sz="2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06　就労世代の健康管理と産業保健</a:t>
            </a:r>
            <a:endParaRPr lang="en-US" sz="2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07　セルフマネジメント支援の理論と実際</a:t>
            </a: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生活習慣病とは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生活習慣病とは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食習慣・運動習慣・休養・喫煙・飲酒等の生活習慣が、発症・進行に関与する疾患群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2560320"/>
            <a:ext cx="108813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50000"/>
              </a:lnSpc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代表例：糖尿病、高血圧、脂質異常症、メタボリックシンドローム</a:t>
            </a:r>
            <a:endParaRPr lang="en-US" sz="2400" dirty="0"/>
          </a:p>
          <a:p>
            <a:pPr marL="342900" indent="-342900">
              <a:lnSpc>
                <a:spcPct val="150000"/>
              </a:lnSpc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自覚症状が乏しいまま進行し、動脈硬化を基盤として脳卒中・心筋梗塞などの重篤な合併症につながる</a:t>
            </a:r>
            <a:endParaRPr lang="en-US" sz="2400" dirty="0"/>
          </a:p>
          <a:p>
            <a:pPr marL="342900" indent="-342900">
              <a:lnSpc>
                <a:spcPct val="150000"/>
              </a:lnSpc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青年期・成人前期に確立した生活習慣が、成人期（壮年期）以降の発症リスクに影響する（第7回参照）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糖尿病の病態と看護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糖尿病の分類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28912"/>
              </p:ext>
            </p:extLst>
          </p:nvPr>
        </p:nvGraphicFramePr>
        <p:xfrm>
          <a:off x="640080" y="1600200"/>
          <a:ext cx="10881360" cy="3017520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6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58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rgbClr val="1A1A1A"/>
                          </a:solidFill>
                        </a:rPr>
                        <a:t>分類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rgbClr val="1A1A1A"/>
                          </a:solidFill>
                        </a:rPr>
                        <a:t>病態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rgbClr val="1A1A1A"/>
                          </a:solidFill>
                        </a:rPr>
                        <a:t>好発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1型糖尿病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膵β細胞の破壊によりインスリンが絶対的に欠乏する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小児〜若年に多い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2型糖尿病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インスリン分泌低下とインスリン抵抗性が生じる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中高年、肥満・生活習慣が関与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糖尿病の診断基準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224181"/>
              </p:ext>
            </p:extLst>
          </p:nvPr>
        </p:nvGraphicFramePr>
        <p:xfrm>
          <a:off x="640080" y="1600200"/>
          <a:ext cx="10881360" cy="3657600"/>
        </p:xfrm>
        <a:graphic>
          <a:graphicData uri="http://schemas.openxmlformats.org/drawingml/2006/table">
            <a:tbl>
              <a:tblPr/>
              <a:tblGrid>
                <a:gridCol w="6766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検査項目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糖尿病型の基準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空腹時血糖値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126 mg/dL 以上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75g経口ブドウ糖負荷試験（2時間値）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200 mg/dL 以上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随時血糖値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200 mg/dL 以上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HbA1c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6.5％ 以上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国試頻出：診断指標は血糖値とHbA1c。尿酸値・赤血球沈降速度は含まれない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糖尿病の症状・合併症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50000"/>
              </a:lnSpc>
              <a:spcAft>
                <a:spcPts val="2200"/>
              </a:spcAft>
              <a:buSzPct val="100000"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代表的な症状：口渇、多飲、多尿、体重減少（自覚症状に乏しいことも多い）</a:t>
            </a:r>
            <a:endParaRPr lang="en-US" sz="2800" dirty="0"/>
          </a:p>
          <a:p>
            <a:pPr>
              <a:lnSpc>
                <a:spcPct val="150000"/>
              </a:lnSpc>
              <a:spcAft>
                <a:spcPts val="2200"/>
              </a:spcAft>
              <a:buSzPct val="100000"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三大合併症：糖尿病網膜症、糖尿病腎症、糖尿病神経障害（細小血管障害）</a:t>
            </a:r>
            <a:endParaRPr lang="en-US" sz="2800" dirty="0"/>
          </a:p>
          <a:p>
            <a:pPr>
              <a:lnSpc>
                <a:spcPct val="150000"/>
              </a:lnSpc>
              <a:spcAft>
                <a:spcPts val="2200"/>
              </a:spcAft>
              <a:buSzPct val="100000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大血管障害：脳梗塞、心筋梗塞、閉塞性動脈硬化症のリスク上昇</a:t>
            </a:r>
            <a:endParaRPr 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615</Words>
  <Application>Microsoft Office PowerPoint</Application>
  <PresentationFormat>ワイド画面</PresentationFormat>
  <Paragraphs>171</Paragraphs>
  <Slides>26</Slides>
  <Notes>26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26</vt:i4>
      </vt:variant>
    </vt:vector>
  </HeadingPairs>
  <TitlesOfParts>
    <vt:vector size="29" baseType="lpstr">
      <vt:lpstr>Yu Gothic</vt:lpstr>
      <vt:lpstr>Arial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2026-08-25T01:59:28Z</dcterms:created>
  <dcterms:modified xsi:type="dcterms:W3CDTF">2026-08-25T01:59:38Z</dcterms:modified>
</cp:coreProperties>
</file>