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6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24773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94141" y="3154680"/>
            <a:ext cx="10515600" cy="548640"/>
          </a:xfrm>
          <a:prstGeom prst="rect">
            <a:avLst/>
          </a:prstGeom>
          <a:noFill/>
          <a:ln/>
        </p:spPr>
        <p:txBody>
          <a:bodyPr wrap="square" rtlCol="0" anchor="ctr"/>
          <a:lstStyle/>
          <a:p>
            <a:pPr marL="0" indent="0">
              <a:buNone/>
            </a:pPr>
            <a:r>
              <a:rPr lang="en-US" sz="3200" b="1" dirty="0">
                <a:solidFill>
                  <a:srgbClr val="6B6B6B"/>
                </a:solidFill>
                <a:latin typeface="Yu Gothic" pitchFamily="34" charset="0"/>
                <a:ea typeface="Yu Gothic" pitchFamily="34" charset="-122"/>
                <a:cs typeface="Yu Gothic" pitchFamily="34" charset="-120"/>
              </a:rPr>
              <a:t>ライフステージ看護学</a:t>
            </a:r>
            <a:endParaRPr lang="en-US" sz="3200" b="1" dirty="0"/>
          </a:p>
        </p:txBody>
      </p:sp>
      <p:sp>
        <p:nvSpPr>
          <p:cNvPr id="3" name="Text 1"/>
          <p:cNvSpPr/>
          <p:nvPr/>
        </p:nvSpPr>
        <p:spPr>
          <a:xfrm>
            <a:off x="894141" y="3794760"/>
            <a:ext cx="10515600" cy="1188720"/>
          </a:xfrm>
          <a:prstGeom prst="rect">
            <a:avLst/>
          </a:prstGeom>
          <a:noFill/>
          <a:ln/>
        </p:spPr>
        <p:txBody>
          <a:bodyPr wrap="square" rtlCol="0" anchor="ctr"/>
          <a:lstStyle/>
          <a:p>
            <a:pPr marL="0" indent="0">
              <a:buNone/>
            </a:pPr>
            <a:r>
              <a:rPr lang="en-US" sz="3600" b="1" dirty="0">
                <a:solidFill>
                  <a:srgbClr val="1A1A1A"/>
                </a:solidFill>
                <a:latin typeface="Yu Gothic" pitchFamily="34" charset="0"/>
                <a:ea typeface="Yu Gothic" pitchFamily="34" charset="-122"/>
                <a:cs typeface="Yu Gothic" pitchFamily="34" charset="-120"/>
              </a:rPr>
              <a:t>第7回　青年期・成人前期の生活と健康</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就労・結婚・出産と健康課題</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人生移行（ライフイベント）に伴う健康課題</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a:lnSpc>
                <a:spcPct val="150000"/>
              </a:lnSpc>
              <a:spcAft>
                <a:spcPts val="2400"/>
              </a:spcAft>
              <a:buSzPct val="100000"/>
            </a:pPr>
            <a:r>
              <a:rPr lang="en-US" sz="2800" b="1" dirty="0">
                <a:solidFill>
                  <a:srgbClr val="1A1A1A"/>
                </a:solidFill>
                <a:latin typeface="Yu Gothic" pitchFamily="34" charset="0"/>
                <a:ea typeface="Yu Gothic" pitchFamily="34" charset="-122"/>
                <a:cs typeface="Yu Gothic" pitchFamily="34" charset="-120"/>
              </a:rPr>
              <a:t>就労：過重労働、職場の人間関係によるストレス、生活リズムの乱れ</a:t>
            </a:r>
            <a:endParaRPr lang="en-US" sz="2800" dirty="0"/>
          </a:p>
          <a:p>
            <a:pPr>
              <a:lnSpc>
                <a:spcPct val="150000"/>
              </a:lnSpc>
              <a:spcAft>
                <a:spcPts val="2400"/>
              </a:spcAft>
              <a:buSzPct val="100000"/>
            </a:pPr>
            <a:r>
              <a:rPr lang="en-US" sz="2800" b="1" dirty="0">
                <a:solidFill>
                  <a:srgbClr val="1A1A1A"/>
                </a:solidFill>
                <a:latin typeface="Yu Gothic" pitchFamily="34" charset="0"/>
                <a:ea typeface="Yu Gothic" pitchFamily="34" charset="-122"/>
                <a:cs typeface="Yu Gothic" pitchFamily="34" charset="-120"/>
              </a:rPr>
              <a:t>結婚：新しい生活環境への適応、家庭内の役割分担の調整</a:t>
            </a:r>
            <a:endParaRPr lang="en-US" sz="2800" dirty="0"/>
          </a:p>
          <a:p>
            <a:pPr>
              <a:lnSpc>
                <a:spcPct val="150000"/>
              </a:lnSpc>
              <a:spcAft>
                <a:spcPts val="2400"/>
              </a:spcAft>
              <a:buSzPct val="100000"/>
            </a:pPr>
            <a:r>
              <a:rPr lang="en-US" sz="2800" b="1" dirty="0">
                <a:solidFill>
                  <a:srgbClr val="1A1A1A"/>
                </a:solidFill>
                <a:latin typeface="Yu Gothic" pitchFamily="34" charset="0"/>
                <a:ea typeface="Yu Gothic" pitchFamily="34" charset="-122"/>
                <a:cs typeface="Yu Gothic" pitchFamily="34" charset="-120"/>
              </a:rPr>
              <a:t>出産：妊娠・出産・育児と就労の両立、心身両面の負担（第2回参照）</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複数のライフイベントが重なる時期</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79" y="2103120"/>
            <a:ext cx="11022627" cy="3164262"/>
          </a:xfrm>
          <a:prstGeom prst="rect">
            <a:avLst/>
          </a:prstGeom>
          <a:noFill/>
          <a:ln/>
        </p:spPr>
        <p:txBody>
          <a:bodyPr wrap="square" rtlCol="0" anchor="ctr"/>
          <a:lstStyle/>
          <a:p>
            <a:pPr marL="0" indent="0">
              <a:lnSpc>
                <a:spcPct val="150000"/>
              </a:lnSpc>
              <a:buNone/>
            </a:pPr>
            <a:r>
              <a:rPr lang="en-US" sz="3200" b="1" dirty="0" err="1">
                <a:solidFill>
                  <a:srgbClr val="C0392B"/>
                </a:solidFill>
                <a:latin typeface="Yu Gothic" pitchFamily="34" charset="0"/>
                <a:ea typeface="Yu Gothic" pitchFamily="34" charset="-122"/>
                <a:cs typeface="Yu Gothic" pitchFamily="34" charset="-120"/>
              </a:rPr>
              <a:t>仕事と生活の調和（ワークライフバランス</a:t>
            </a:r>
            <a:r>
              <a:rPr lang="en-US" sz="3200" b="1" dirty="0">
                <a:solidFill>
                  <a:srgbClr val="C0392B"/>
                </a:solidFill>
                <a:latin typeface="Yu Gothic" pitchFamily="34" charset="0"/>
                <a:ea typeface="Yu Gothic" pitchFamily="34" charset="-122"/>
                <a:cs typeface="Yu Gothic" pitchFamily="34" charset="-120"/>
              </a:rPr>
              <a:t>）</a:t>
            </a:r>
          </a:p>
          <a:p>
            <a:pPr>
              <a:lnSpc>
                <a:spcPct val="150000"/>
              </a:lnSpc>
            </a:pPr>
            <a:r>
              <a:rPr lang="en-US" altLang="ja-JP" sz="3200" b="1" dirty="0" err="1">
                <a:solidFill>
                  <a:srgbClr val="1A1A1A"/>
                </a:solidFill>
                <a:latin typeface="Yu Gothic" pitchFamily="34" charset="0"/>
                <a:ea typeface="Yu Gothic" pitchFamily="34" charset="-122"/>
                <a:cs typeface="Yu Gothic" pitchFamily="34" charset="-120"/>
              </a:rPr>
              <a:t>をどう保つかが、健康を維持するうえで重要な視点となる</a:t>
            </a:r>
            <a:endParaRPr lang="en-US" altLang="ja-JP" sz="3200" dirty="0"/>
          </a:p>
        </p:txBody>
      </p:sp>
      <p:sp>
        <p:nvSpPr>
          <p:cNvPr id="5" name="Text 3"/>
          <p:cNvSpPr/>
          <p:nvPr/>
        </p:nvSpPr>
        <p:spPr>
          <a:xfrm>
            <a:off x="640080" y="2926080"/>
            <a:ext cx="10698480" cy="640080"/>
          </a:xfrm>
          <a:prstGeom prst="rect">
            <a:avLst/>
          </a:prstGeom>
          <a:noFill/>
          <a:ln/>
        </p:spPr>
        <p:txBody>
          <a:bodyPr wrap="square" rtlCol="0" anchor="ctr"/>
          <a:lstStyle/>
          <a:p>
            <a:pPr marL="0" indent="0">
              <a:buNone/>
            </a:pPr>
            <a:endParaRPr lang="en-US"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生活習慣の確立とセルフケア支援</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生活習慣が確立する時期</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79" y="1828799"/>
            <a:ext cx="11017151" cy="3367397"/>
          </a:xfrm>
          <a:prstGeom prst="rect">
            <a:avLst/>
          </a:prstGeom>
          <a:noFill/>
          <a:ln/>
        </p:spPr>
        <p:txBody>
          <a:bodyPr wrap="square" rtlCol="0" anchor="t"/>
          <a:lstStyle/>
          <a:p>
            <a:pPr marL="0" indent="0">
              <a:lnSpc>
                <a:spcPct val="150000"/>
              </a:lnSpc>
              <a:buNone/>
            </a:pPr>
            <a:r>
              <a:rPr lang="en-US" sz="2800" b="1" dirty="0" err="1">
                <a:solidFill>
                  <a:srgbClr val="1A1A1A"/>
                </a:solidFill>
                <a:latin typeface="Yu Gothic" pitchFamily="34" charset="0"/>
                <a:ea typeface="Yu Gothic" pitchFamily="34" charset="-122"/>
                <a:cs typeface="Yu Gothic" pitchFamily="34" charset="-120"/>
              </a:rPr>
              <a:t>食事・運動・睡眠・飲酒・喫煙などの生活習慣が確立していく</a:t>
            </a:r>
            <a:endParaRPr lang="en-US" sz="2800" b="1" dirty="0">
              <a:solidFill>
                <a:srgbClr val="1A1A1A"/>
              </a:solidFill>
              <a:latin typeface="Yu Gothic" pitchFamily="34" charset="0"/>
              <a:ea typeface="Yu Gothic" pitchFamily="34" charset="-122"/>
              <a:cs typeface="Yu Gothic" pitchFamily="34" charset="-120"/>
            </a:endParaRPr>
          </a:p>
          <a:p>
            <a:pPr>
              <a:lnSpc>
                <a:spcPct val="150000"/>
              </a:lnSpc>
            </a:pPr>
            <a:r>
              <a:rPr lang="en-US" altLang="ja-JP" sz="2800" b="1" dirty="0" err="1">
                <a:solidFill>
                  <a:srgbClr val="C0392B"/>
                </a:solidFill>
                <a:latin typeface="Yu Gothic" pitchFamily="34" charset="0"/>
                <a:ea typeface="Yu Gothic" pitchFamily="34" charset="-122"/>
                <a:cs typeface="Yu Gothic" pitchFamily="34" charset="-120"/>
              </a:rPr>
              <a:t>この時期の生活習慣が、壮年期以降の生活習慣病の発症リスクに影響する</a:t>
            </a:r>
            <a:endParaRPr lang="en-US" altLang="ja-JP" sz="2800" dirty="0"/>
          </a:p>
          <a:p>
            <a:pPr marL="0" indent="0">
              <a:lnSpc>
                <a:spcPct val="150000"/>
              </a:lnSpc>
              <a:buNone/>
            </a:pPr>
            <a:endParaRPr lang="en-US" sz="2800" dirty="0"/>
          </a:p>
        </p:txBody>
      </p:sp>
      <p:sp>
        <p:nvSpPr>
          <p:cNvPr id="6" name="Text 4"/>
          <p:cNvSpPr/>
          <p:nvPr/>
        </p:nvSpPr>
        <p:spPr>
          <a:xfrm>
            <a:off x="640080" y="2926080"/>
            <a:ext cx="10698480" cy="731520"/>
          </a:xfrm>
          <a:prstGeom prst="rect">
            <a:avLst/>
          </a:prstGeom>
          <a:noFill/>
          <a:ln/>
        </p:spPr>
        <p:txBody>
          <a:bodyPr wrap="square" rtlCol="0" anchor="t"/>
          <a:lstStyle/>
          <a:p>
            <a:pPr marL="0" indent="0">
              <a:buNone/>
            </a:pPr>
            <a:endParaRPr lang="en-US"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一次予防・二次予防・三次予防</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graphicFrame>
        <p:nvGraphicFramePr>
          <p:cNvPr id="16" name="Table 0"/>
          <p:cNvGraphicFramePr>
            <a:graphicFrameLocks noGrp="1"/>
          </p:cNvGraphicFramePr>
          <p:nvPr>
            <p:extLst>
              <p:ext uri="{D42A27DB-BD31-4B8C-83A1-F6EECF244321}">
                <p14:modId xmlns:p14="http://schemas.microsoft.com/office/powerpoint/2010/main" val="3690637341"/>
              </p:ext>
            </p:extLst>
          </p:nvPr>
        </p:nvGraphicFramePr>
        <p:xfrm>
          <a:off x="640080" y="1600199"/>
          <a:ext cx="11071905" cy="4587056"/>
        </p:xfrm>
        <a:graphic>
          <a:graphicData uri="http://schemas.openxmlformats.org/drawingml/2006/table">
            <a:tbl>
              <a:tblPr/>
              <a:tblGrid>
                <a:gridCol w="2232989">
                  <a:extLst>
                    <a:ext uri="{9D8B030D-6E8A-4147-A177-3AD203B41FA5}">
                      <a16:colId xmlns:a16="http://schemas.microsoft.com/office/drawing/2014/main" val="20000"/>
                    </a:ext>
                  </a:extLst>
                </a:gridCol>
                <a:gridCol w="3349484">
                  <a:extLst>
                    <a:ext uri="{9D8B030D-6E8A-4147-A177-3AD203B41FA5}">
                      <a16:colId xmlns:a16="http://schemas.microsoft.com/office/drawing/2014/main" val="20001"/>
                    </a:ext>
                  </a:extLst>
                </a:gridCol>
                <a:gridCol w="5489432">
                  <a:extLst>
                    <a:ext uri="{9D8B030D-6E8A-4147-A177-3AD203B41FA5}">
                      <a16:colId xmlns:a16="http://schemas.microsoft.com/office/drawing/2014/main" val="20002"/>
                    </a:ext>
                  </a:extLst>
                </a:gridCol>
              </a:tblGrid>
              <a:tr h="1130144">
                <a:tc>
                  <a:txBody>
                    <a:bodyPr/>
                    <a:lstStyle/>
                    <a:p>
                      <a:pPr marL="0" indent="0" algn="l">
                        <a:buNone/>
                      </a:pPr>
                      <a:r>
                        <a:rPr lang="en-US" sz="2400" b="1" dirty="0">
                          <a:solidFill>
                            <a:srgbClr val="1A1A1A"/>
                          </a:solidFill>
                        </a:rPr>
                        <a:t>段階</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目的</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具体例</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196624">
                <a:tc>
                  <a:txBody>
                    <a:bodyPr/>
                    <a:lstStyle/>
                    <a:p>
                      <a:pPr marL="0" indent="0" algn="l">
                        <a:buNone/>
                      </a:pPr>
                      <a:r>
                        <a:rPr lang="en-US" sz="2400" b="1" dirty="0">
                          <a:solidFill>
                            <a:srgbClr val="1A1A1A"/>
                          </a:solidFill>
                        </a:rPr>
                        <a:t>一次予防</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病気の発生そのものを防ぐ</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運動習慣、食生活の改善、禁煙、予防接種</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30144">
                <a:tc>
                  <a:txBody>
                    <a:bodyPr/>
                    <a:lstStyle/>
                    <a:p>
                      <a:pPr marL="0" indent="0" algn="l">
                        <a:buNone/>
                      </a:pPr>
                      <a:r>
                        <a:rPr lang="en-US" sz="2400" b="1" dirty="0">
                          <a:solidFill>
                            <a:srgbClr val="1A1A1A"/>
                          </a:solidFill>
                        </a:rPr>
                        <a:t>二次予防</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早期発見・早期治療</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健康診断、がん検診</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130144">
                <a:tc>
                  <a:txBody>
                    <a:bodyPr/>
                    <a:lstStyle/>
                    <a:p>
                      <a:pPr marL="0" indent="0" algn="l">
                        <a:buNone/>
                      </a:pPr>
                      <a:r>
                        <a:rPr lang="en-US" sz="2400" b="1" dirty="0">
                          <a:solidFill>
                            <a:srgbClr val="1A1A1A"/>
                          </a:solidFill>
                        </a:rPr>
                        <a:t>三次予防</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機能回復と社会復帰</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リハビリテーション、再発防止</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セルフケア支援の視点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2103119"/>
            <a:ext cx="10825510" cy="4034857"/>
          </a:xfrm>
          <a:prstGeom prst="rect">
            <a:avLst/>
          </a:prstGeom>
          <a:noFill/>
          <a:ln/>
        </p:spPr>
        <p:txBody>
          <a:bodyPr wrap="square" rtlCol="0" anchor="t"/>
          <a:lstStyle/>
          <a:p>
            <a:pPr marL="0" indent="0">
              <a:lnSpc>
                <a:spcPct val="150000"/>
              </a:lnSpc>
              <a:buNone/>
            </a:pPr>
            <a:r>
              <a:rPr lang="en-US" sz="2800" b="1" dirty="0" err="1">
                <a:solidFill>
                  <a:srgbClr val="1A1A1A"/>
                </a:solidFill>
                <a:latin typeface="Yu Gothic" pitchFamily="34" charset="0"/>
                <a:ea typeface="Yu Gothic" pitchFamily="34" charset="-122"/>
                <a:cs typeface="Yu Gothic" pitchFamily="34" charset="-120"/>
              </a:rPr>
              <a:t>対象が自分自身の生活習慣を主体的に管理し選択できるよう支援する</a:t>
            </a:r>
            <a:endParaRPr lang="en-US" sz="2800" b="1" dirty="0">
              <a:solidFill>
                <a:srgbClr val="1A1A1A"/>
              </a:solidFill>
              <a:latin typeface="Yu Gothic" pitchFamily="34" charset="0"/>
              <a:ea typeface="Yu Gothic" pitchFamily="34" charset="-122"/>
              <a:cs typeface="Yu Gothic" pitchFamily="34" charset="-120"/>
            </a:endParaRPr>
          </a:p>
          <a:p>
            <a:pPr>
              <a:lnSpc>
                <a:spcPct val="150000"/>
              </a:lnSpc>
            </a:pPr>
            <a:r>
              <a:rPr lang="en-US" altLang="ja-JP" sz="2800" dirty="0" err="1">
                <a:solidFill>
                  <a:srgbClr val="C0392B"/>
                </a:solidFill>
                <a:latin typeface="Yu Gothic" pitchFamily="34" charset="0"/>
                <a:ea typeface="Yu Gothic" pitchFamily="34" charset="-122"/>
                <a:cs typeface="Yu Gothic" pitchFamily="34" charset="-120"/>
              </a:rPr>
              <a:t>一方的な指導ではなく、対象の生活背景や価値観を踏まえた関わりが重要</a:t>
            </a:r>
            <a:endParaRPr lang="en-US" altLang="ja-JP" sz="2800" dirty="0"/>
          </a:p>
        </p:txBody>
      </p:sp>
      <p:sp>
        <p:nvSpPr>
          <p:cNvPr id="6" name="Text 4"/>
          <p:cNvSpPr/>
          <p:nvPr/>
        </p:nvSpPr>
        <p:spPr>
          <a:xfrm>
            <a:off x="640080" y="3291840"/>
            <a:ext cx="10698480" cy="731520"/>
          </a:xfrm>
          <a:prstGeom prst="rect">
            <a:avLst/>
          </a:prstGeom>
          <a:noFill/>
          <a:ln/>
        </p:spPr>
        <p:txBody>
          <a:bodyPr wrap="square" rtlCol="0" anchor="ctr"/>
          <a:lstStyle/>
          <a:p>
            <a:pPr marL="0" indent="0">
              <a:buNone/>
            </a:pP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05</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リプロダクティブヘルスと看護</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リプロダクティブヘルスとは</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701040" y="2103120"/>
            <a:ext cx="10911840" cy="3279792"/>
          </a:xfrm>
          <a:prstGeom prst="rect">
            <a:avLst/>
          </a:prstGeom>
          <a:noFill/>
          <a:ln/>
        </p:spPr>
        <p:txBody>
          <a:bodyPr wrap="square" rtlCol="0" anchor="ctr"/>
          <a:lstStyle/>
          <a:p>
            <a:pPr marL="0" indent="0">
              <a:lnSpc>
                <a:spcPct val="200000"/>
              </a:lnSpc>
              <a:buNone/>
            </a:pPr>
            <a:r>
              <a:rPr lang="en-US" sz="2800" b="1" dirty="0" err="1">
                <a:solidFill>
                  <a:srgbClr val="6B6B6B"/>
                </a:solidFill>
                <a:latin typeface="Yu Gothic" pitchFamily="34" charset="0"/>
                <a:ea typeface="Yu Gothic" pitchFamily="34" charset="-122"/>
                <a:cs typeface="Yu Gothic" pitchFamily="34" charset="-120"/>
              </a:rPr>
              <a:t>性と生殖に関する健康</a:t>
            </a:r>
            <a:endParaRPr lang="en-US" sz="2800" b="1" dirty="0">
              <a:solidFill>
                <a:srgbClr val="6B6B6B"/>
              </a:solidFill>
              <a:latin typeface="Yu Gothic" pitchFamily="34" charset="0"/>
              <a:ea typeface="Yu Gothic" pitchFamily="34" charset="-122"/>
              <a:cs typeface="Yu Gothic" pitchFamily="34" charset="-120"/>
            </a:endParaRPr>
          </a:p>
          <a:p>
            <a:pPr>
              <a:lnSpc>
                <a:spcPct val="200000"/>
              </a:lnSpc>
            </a:pPr>
            <a:r>
              <a:rPr lang="en-US" altLang="ja-JP" sz="2800" b="1" dirty="0" err="1">
                <a:solidFill>
                  <a:srgbClr val="1A1A1A"/>
                </a:solidFill>
                <a:latin typeface="Yu Gothic" pitchFamily="34" charset="0"/>
                <a:ea typeface="Yu Gothic" pitchFamily="34" charset="-122"/>
                <a:cs typeface="Yu Gothic" pitchFamily="34" charset="-120"/>
              </a:rPr>
              <a:t>安全で満ち足りた性生活を営み、産むか産まないか、いつ・何人産むかを自ら決定できる自由をもつこと</a:t>
            </a:r>
            <a:endParaRPr lang="en-US" altLang="ja-JP" sz="2800" dirty="0"/>
          </a:p>
          <a:p>
            <a:pPr>
              <a:lnSpc>
                <a:spcPct val="200000"/>
              </a:lnSpc>
            </a:pPr>
            <a:r>
              <a:rPr lang="en-US" altLang="ja-JP" sz="2800" dirty="0" err="1">
                <a:solidFill>
                  <a:srgbClr val="6B6B6B"/>
                </a:solidFill>
                <a:latin typeface="Yu Gothic" pitchFamily="34" charset="0"/>
                <a:ea typeface="Yu Gothic" pitchFamily="34" charset="-122"/>
                <a:cs typeface="Yu Gothic" pitchFamily="34" charset="-120"/>
              </a:rPr>
              <a:t>女性が生涯を通じて健康管理できることも含む概念である</a:t>
            </a:r>
            <a:endParaRPr lang="en-US" altLang="ja-JP" sz="2800" dirty="0"/>
          </a:p>
        </p:txBody>
      </p:sp>
      <p:sp>
        <p:nvSpPr>
          <p:cNvPr id="5" name="Text 3"/>
          <p:cNvSpPr/>
          <p:nvPr/>
        </p:nvSpPr>
        <p:spPr>
          <a:xfrm>
            <a:off x="640080" y="2377440"/>
            <a:ext cx="10698480" cy="1097280"/>
          </a:xfrm>
          <a:prstGeom prst="rect">
            <a:avLst/>
          </a:prstGeom>
          <a:noFill/>
          <a:ln/>
        </p:spPr>
        <p:txBody>
          <a:bodyPr wrap="square" rtlCol="0" anchor="t"/>
          <a:lstStyle/>
          <a:p>
            <a:pPr marL="0" indent="0">
              <a:buNone/>
            </a:pPr>
            <a:endParaRPr lang="en-US" sz="2200" dirty="0"/>
          </a:p>
        </p:txBody>
      </p:sp>
      <p:sp>
        <p:nvSpPr>
          <p:cNvPr id="7" name="Text 5"/>
          <p:cNvSpPr/>
          <p:nvPr/>
        </p:nvSpPr>
        <p:spPr>
          <a:xfrm>
            <a:off x="640080" y="3840480"/>
            <a:ext cx="10698480" cy="548640"/>
          </a:xfrm>
          <a:prstGeom prst="rect">
            <a:avLst/>
          </a:prstGeom>
          <a:noFill/>
          <a:ln/>
        </p:spPr>
        <p:txBody>
          <a:bodyPr wrap="square" rtlCol="0" anchor="ctr"/>
          <a:lstStyle/>
          <a:p>
            <a:pPr marL="0" indent="0">
              <a:buNone/>
            </a:pP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セックスとジェンダー</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928115" y="2285999"/>
            <a:ext cx="4994677" cy="2510487"/>
          </a:xfrm>
          <a:prstGeom prst="rect">
            <a:avLst/>
          </a:prstGeom>
          <a:noFill/>
          <a:ln/>
        </p:spPr>
        <p:txBody>
          <a:bodyPr wrap="square" rtlCol="0" anchor="ctr"/>
          <a:lstStyle/>
          <a:p>
            <a:pPr marL="0" indent="0" algn="ctr">
              <a:lnSpc>
                <a:spcPct val="150000"/>
              </a:lnSpc>
              <a:buNone/>
            </a:pPr>
            <a:r>
              <a:rPr lang="en-US" sz="3200" b="1" dirty="0" err="1">
                <a:solidFill>
                  <a:srgbClr val="1A1A1A"/>
                </a:solidFill>
                <a:latin typeface="Yu Gothic" pitchFamily="34" charset="0"/>
                <a:ea typeface="Yu Gothic" pitchFamily="34" charset="-122"/>
                <a:cs typeface="Yu Gothic" pitchFamily="34" charset="-120"/>
              </a:rPr>
              <a:t>セックス</a:t>
            </a:r>
            <a:endParaRPr lang="en-US" sz="3200" b="1" dirty="0">
              <a:solidFill>
                <a:srgbClr val="1A1A1A"/>
              </a:solidFill>
              <a:latin typeface="Yu Gothic" pitchFamily="34" charset="0"/>
              <a:ea typeface="Yu Gothic" pitchFamily="34" charset="-122"/>
              <a:cs typeface="Yu Gothic" pitchFamily="34" charset="-120"/>
            </a:endParaRPr>
          </a:p>
          <a:p>
            <a:pPr algn="ctr">
              <a:lnSpc>
                <a:spcPct val="150000"/>
              </a:lnSpc>
            </a:pPr>
            <a:r>
              <a:rPr lang="en-US" altLang="ja-JP" sz="3200" dirty="0" err="1">
                <a:solidFill>
                  <a:srgbClr val="1A1A1A"/>
                </a:solidFill>
                <a:latin typeface="Yu Gothic" pitchFamily="34" charset="0"/>
                <a:ea typeface="Yu Gothic" pitchFamily="34" charset="-122"/>
                <a:cs typeface="Yu Gothic" pitchFamily="34" charset="-120"/>
              </a:rPr>
              <a:t>生物学的な性</a:t>
            </a:r>
            <a:endParaRPr lang="en-US" altLang="ja-JP" sz="3200" dirty="0"/>
          </a:p>
          <a:p>
            <a:pPr algn="ctr">
              <a:lnSpc>
                <a:spcPct val="150000"/>
              </a:lnSpc>
            </a:pPr>
            <a:r>
              <a:rPr lang="en-US" altLang="ja-JP" sz="3200" dirty="0">
                <a:solidFill>
                  <a:srgbClr val="1A1A1A"/>
                </a:solidFill>
                <a:latin typeface="Yu Gothic" pitchFamily="34" charset="0"/>
                <a:ea typeface="Yu Gothic" pitchFamily="34" charset="-122"/>
                <a:cs typeface="Yu Gothic" pitchFamily="34" charset="-120"/>
              </a:rPr>
              <a:t>（</a:t>
            </a:r>
            <a:r>
              <a:rPr lang="en-US" altLang="ja-JP" sz="3200" dirty="0" err="1">
                <a:solidFill>
                  <a:srgbClr val="1A1A1A"/>
                </a:solidFill>
                <a:latin typeface="Yu Gothic" pitchFamily="34" charset="0"/>
                <a:ea typeface="Yu Gothic" pitchFamily="34" charset="-122"/>
                <a:cs typeface="Yu Gothic" pitchFamily="34" charset="-120"/>
              </a:rPr>
              <a:t>不変のもの</a:t>
            </a:r>
            <a:r>
              <a:rPr lang="en-US" altLang="ja-JP" sz="3200" dirty="0">
                <a:solidFill>
                  <a:srgbClr val="1A1A1A"/>
                </a:solidFill>
                <a:latin typeface="Yu Gothic" pitchFamily="34" charset="0"/>
                <a:ea typeface="Yu Gothic" pitchFamily="34" charset="-122"/>
                <a:cs typeface="Yu Gothic" pitchFamily="34" charset="-120"/>
              </a:rPr>
              <a:t>）</a:t>
            </a:r>
            <a:endParaRPr lang="en-US" altLang="ja-JP" sz="3200" dirty="0"/>
          </a:p>
        </p:txBody>
      </p:sp>
      <p:sp>
        <p:nvSpPr>
          <p:cNvPr id="5" name="Text 3"/>
          <p:cNvSpPr/>
          <p:nvPr/>
        </p:nvSpPr>
        <p:spPr>
          <a:xfrm>
            <a:off x="928116" y="3017520"/>
            <a:ext cx="4937760" cy="1005840"/>
          </a:xfrm>
          <a:prstGeom prst="rect">
            <a:avLst/>
          </a:prstGeom>
          <a:noFill/>
          <a:ln/>
        </p:spPr>
        <p:txBody>
          <a:bodyPr wrap="square" rtlCol="0" anchor="t"/>
          <a:lstStyle/>
          <a:p>
            <a:pPr marL="0" indent="0" algn="ctr">
              <a:buNone/>
            </a:pPr>
            <a:endParaRPr lang="en-US" sz="1900" dirty="0"/>
          </a:p>
        </p:txBody>
      </p:sp>
      <p:sp>
        <p:nvSpPr>
          <p:cNvPr id="6" name="Text 4"/>
          <p:cNvSpPr/>
          <p:nvPr/>
        </p:nvSpPr>
        <p:spPr>
          <a:xfrm>
            <a:off x="6323075" y="2285999"/>
            <a:ext cx="4994677" cy="2510487"/>
          </a:xfrm>
          <a:prstGeom prst="rect">
            <a:avLst/>
          </a:prstGeom>
          <a:noFill/>
          <a:ln/>
        </p:spPr>
        <p:txBody>
          <a:bodyPr wrap="square" rtlCol="0" anchor="ctr"/>
          <a:lstStyle/>
          <a:p>
            <a:pPr marL="0" indent="0" algn="ctr">
              <a:lnSpc>
                <a:spcPct val="150000"/>
              </a:lnSpc>
              <a:buNone/>
            </a:pPr>
            <a:r>
              <a:rPr lang="en-US" sz="3200" b="1" dirty="0" err="1">
                <a:solidFill>
                  <a:srgbClr val="C0392B"/>
                </a:solidFill>
                <a:latin typeface="Yu Gothic" pitchFamily="34" charset="0"/>
                <a:ea typeface="Yu Gothic" pitchFamily="34" charset="-122"/>
                <a:cs typeface="Yu Gothic" pitchFamily="34" charset="-120"/>
              </a:rPr>
              <a:t>ジェンダ</a:t>
            </a:r>
            <a:r>
              <a:rPr lang="en-US" sz="3200" b="1" dirty="0">
                <a:solidFill>
                  <a:srgbClr val="C0392B"/>
                </a:solidFill>
                <a:latin typeface="Yu Gothic" pitchFamily="34" charset="0"/>
                <a:ea typeface="Yu Gothic" pitchFamily="34" charset="-122"/>
                <a:cs typeface="Yu Gothic" pitchFamily="34" charset="-120"/>
              </a:rPr>
              <a:t>ー</a:t>
            </a:r>
          </a:p>
          <a:p>
            <a:pPr algn="ctr">
              <a:lnSpc>
                <a:spcPct val="150000"/>
              </a:lnSpc>
            </a:pPr>
            <a:r>
              <a:rPr lang="en-US" altLang="ja-JP" sz="3200" dirty="0" err="1">
                <a:solidFill>
                  <a:srgbClr val="1A1A1A"/>
                </a:solidFill>
                <a:latin typeface="Yu Gothic" pitchFamily="34" charset="0"/>
                <a:ea typeface="Yu Gothic" pitchFamily="34" charset="-122"/>
                <a:cs typeface="Yu Gothic" pitchFamily="34" charset="-120"/>
              </a:rPr>
              <a:t>社会的・文化的に規定された心理・社会的な性</a:t>
            </a:r>
            <a:endParaRPr lang="en-US" altLang="ja-JP" sz="3200" dirty="0"/>
          </a:p>
        </p:txBody>
      </p:sp>
      <p:sp>
        <p:nvSpPr>
          <p:cNvPr id="7" name="Text 5"/>
          <p:cNvSpPr/>
          <p:nvPr/>
        </p:nvSpPr>
        <p:spPr>
          <a:xfrm>
            <a:off x="6323076" y="3017520"/>
            <a:ext cx="4937760" cy="1005840"/>
          </a:xfrm>
          <a:prstGeom prst="rect">
            <a:avLst/>
          </a:prstGeom>
          <a:noFill/>
          <a:ln/>
        </p:spPr>
        <p:txBody>
          <a:bodyPr wrap="square" rtlCol="0" anchor="t"/>
          <a:lstStyle/>
          <a:p>
            <a:pPr marL="0" indent="0" algn="ctr">
              <a:buNone/>
            </a:pP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本時の到達目標</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457200" indent="-457200">
              <a:spcAft>
                <a:spcPts val="2400"/>
              </a:spcAft>
              <a:buSzPct val="100000"/>
              <a:buFont typeface="+mj-ea"/>
              <a:buAutoNum type="circleNumDbPlain"/>
            </a:pPr>
            <a:r>
              <a:rPr lang="en-US" sz="2400" dirty="0">
                <a:solidFill>
                  <a:srgbClr val="1A1A1A"/>
                </a:solidFill>
                <a:latin typeface="Yu Gothic" pitchFamily="34" charset="0"/>
                <a:ea typeface="Yu Gothic" pitchFamily="34" charset="-122"/>
                <a:cs typeface="Yu Gothic" pitchFamily="34" charset="-120"/>
              </a:rPr>
              <a:t>青年期の発達課題と、社会的自立の過程を説明できる</a:t>
            </a:r>
            <a:endParaRPr lang="en-US" sz="2400" dirty="0"/>
          </a:p>
          <a:p>
            <a:pPr marL="457200" indent="-457200">
              <a:spcAft>
                <a:spcPts val="2400"/>
              </a:spcAft>
              <a:buSzPct val="100000"/>
              <a:buFont typeface="+mj-ea"/>
              <a:buAutoNum type="circleNumDbPlain"/>
            </a:pPr>
            <a:r>
              <a:rPr lang="en-US" sz="2400" dirty="0">
                <a:solidFill>
                  <a:srgbClr val="1A1A1A"/>
                </a:solidFill>
                <a:latin typeface="Yu Gothic" pitchFamily="34" charset="0"/>
                <a:ea typeface="Yu Gothic" pitchFamily="34" charset="-122"/>
                <a:cs typeface="Yu Gothic" pitchFamily="34" charset="-120"/>
              </a:rPr>
              <a:t>就労・結婚・出産などの人生移行に伴う健康課題を理解する</a:t>
            </a:r>
            <a:endParaRPr lang="en-US" sz="2400" dirty="0"/>
          </a:p>
          <a:p>
            <a:pPr marL="457200" indent="-457200">
              <a:spcAft>
                <a:spcPts val="2400"/>
              </a:spcAft>
              <a:buSzPct val="100000"/>
              <a:buFont typeface="+mj-ea"/>
              <a:buAutoNum type="circleNumDbPlain"/>
            </a:pPr>
            <a:r>
              <a:rPr lang="en-US" sz="2400" dirty="0">
                <a:solidFill>
                  <a:srgbClr val="1A1A1A"/>
                </a:solidFill>
                <a:latin typeface="Yu Gothic" pitchFamily="34" charset="0"/>
                <a:ea typeface="Yu Gothic" pitchFamily="34" charset="-122"/>
                <a:cs typeface="Yu Gothic" pitchFamily="34" charset="-120"/>
              </a:rPr>
              <a:t>生活習慣の確立とセルフケア支援の考え方（一次〜三次予防）を理解する</a:t>
            </a:r>
            <a:endParaRPr lang="en-US" sz="2400" dirty="0"/>
          </a:p>
          <a:p>
            <a:pPr marL="457200" indent="-457200">
              <a:spcAft>
                <a:spcPts val="2400"/>
              </a:spcAft>
              <a:buSzPct val="100000"/>
              <a:buFont typeface="+mj-ea"/>
              <a:buAutoNum type="circleNumDbPlain"/>
            </a:pPr>
            <a:r>
              <a:rPr lang="en-US" sz="2400" dirty="0">
                <a:solidFill>
                  <a:srgbClr val="1A1A1A"/>
                </a:solidFill>
                <a:latin typeface="Yu Gothic" pitchFamily="34" charset="0"/>
                <a:ea typeface="Yu Gothic" pitchFamily="34" charset="-122"/>
                <a:cs typeface="Yu Gothic" pitchFamily="34" charset="-120"/>
              </a:rPr>
              <a:t>リプロダクティブヘルスの概念と、看護の視点を理解する</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人間の性の4つの側面</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graphicFrame>
        <p:nvGraphicFramePr>
          <p:cNvPr id="21" name="Table 0"/>
          <p:cNvGraphicFramePr>
            <a:graphicFrameLocks noGrp="1"/>
          </p:cNvGraphicFramePr>
          <p:nvPr>
            <p:extLst>
              <p:ext uri="{D42A27DB-BD31-4B8C-83A1-F6EECF244321}">
                <p14:modId xmlns:p14="http://schemas.microsoft.com/office/powerpoint/2010/main" val="518983499"/>
              </p:ext>
            </p:extLst>
          </p:nvPr>
        </p:nvGraphicFramePr>
        <p:xfrm>
          <a:off x="640080" y="1600200"/>
          <a:ext cx="10881360" cy="3886200"/>
        </p:xfrm>
        <a:graphic>
          <a:graphicData uri="http://schemas.openxmlformats.org/drawingml/2006/table">
            <a:tbl>
              <a:tblPr/>
              <a:tblGrid>
                <a:gridCol w="3108960">
                  <a:extLst>
                    <a:ext uri="{9D8B030D-6E8A-4147-A177-3AD203B41FA5}">
                      <a16:colId xmlns:a16="http://schemas.microsoft.com/office/drawing/2014/main" val="20000"/>
                    </a:ext>
                  </a:extLst>
                </a:gridCol>
                <a:gridCol w="7772400">
                  <a:extLst>
                    <a:ext uri="{9D8B030D-6E8A-4147-A177-3AD203B41FA5}">
                      <a16:colId xmlns:a16="http://schemas.microsoft.com/office/drawing/2014/main" val="20001"/>
                    </a:ext>
                  </a:extLst>
                </a:gridCol>
              </a:tblGrid>
              <a:tr h="777240">
                <a:tc>
                  <a:txBody>
                    <a:bodyPr/>
                    <a:lstStyle/>
                    <a:p>
                      <a:pPr marL="0" indent="0" algn="l">
                        <a:buNone/>
                      </a:pPr>
                      <a:r>
                        <a:rPr lang="en-US" sz="2400" b="1" dirty="0">
                          <a:solidFill>
                            <a:srgbClr val="1A1A1A"/>
                          </a:solidFill>
                        </a:rPr>
                        <a:t>側面</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意味・特質</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7240">
                <a:tc>
                  <a:txBody>
                    <a:bodyPr/>
                    <a:lstStyle/>
                    <a:p>
                      <a:pPr marL="0" indent="0" algn="l">
                        <a:buNone/>
                      </a:pPr>
                      <a:r>
                        <a:rPr lang="en-US" sz="2400" b="1" dirty="0">
                          <a:solidFill>
                            <a:srgbClr val="1A1A1A"/>
                          </a:solidFill>
                        </a:rPr>
                        <a:t>生殖性としての性</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種の保存と繁栄のための性</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77240">
                <a:tc>
                  <a:txBody>
                    <a:bodyPr/>
                    <a:lstStyle/>
                    <a:p>
                      <a:pPr marL="0" indent="0" algn="l">
                        <a:buNone/>
                      </a:pPr>
                      <a:r>
                        <a:rPr lang="en-US" sz="2400" b="1" dirty="0">
                          <a:solidFill>
                            <a:srgbClr val="1A1A1A"/>
                          </a:solidFill>
                        </a:rPr>
                        <a:t>快楽性としての性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性的な快感・喜びに関わる性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lgn="l">
                        <a:buNone/>
                      </a:pPr>
                      <a:r>
                        <a:rPr lang="en-US" sz="2400" b="1" dirty="0">
                          <a:solidFill>
                            <a:srgbClr val="1A1A1A"/>
                          </a:solidFill>
                        </a:rPr>
                        <a:t>性役割としての性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男性・女性としての役割規定を示す性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7240">
                <a:tc>
                  <a:txBody>
                    <a:bodyPr/>
                    <a:lstStyle/>
                    <a:p>
                      <a:pPr marL="0" indent="0" algn="l">
                        <a:buNone/>
                      </a:pPr>
                      <a:r>
                        <a:rPr lang="en-US" sz="2400" b="1" dirty="0">
                          <a:solidFill>
                            <a:srgbClr val="1A1A1A"/>
                          </a:solidFill>
                        </a:rPr>
                        <a:t>連帯性としての性</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人間関係の形成に関わる性（信頼感・愛情を深める）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看護の視点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lnSpc>
                <a:spcPct val="150000"/>
              </a:lnSpc>
              <a:spcAft>
                <a:spcPts val="2400"/>
              </a:spcAft>
              <a:buSzPct val="100000"/>
              <a:buFont typeface="Wingdings" panose="05000000000000000000" pitchFamily="2" charset="2"/>
              <a:buChar char="l"/>
            </a:pPr>
            <a:r>
              <a:rPr lang="en-US" sz="2800" dirty="0">
                <a:solidFill>
                  <a:srgbClr val="1A1A1A"/>
                </a:solidFill>
                <a:latin typeface="Yu Gothic" pitchFamily="34" charset="0"/>
                <a:ea typeface="Yu Gothic" pitchFamily="34" charset="-122"/>
                <a:cs typeface="Yu Gothic" pitchFamily="34" charset="-120"/>
              </a:rPr>
              <a:t>家族計画、避妊、不妊に関する相談への対応</a:t>
            </a:r>
            <a:endParaRPr lang="en-US" sz="2800" dirty="0"/>
          </a:p>
          <a:p>
            <a:pPr marL="342900" indent="-342900">
              <a:lnSpc>
                <a:spcPct val="150000"/>
              </a:lnSpc>
              <a:spcAft>
                <a:spcPts val="2400"/>
              </a:spcAft>
              <a:buSzPct val="100000"/>
              <a:buFont typeface="Wingdings" panose="05000000000000000000" pitchFamily="2" charset="2"/>
              <a:buChar char="l"/>
            </a:pPr>
            <a:r>
              <a:rPr lang="en-US" sz="2800" b="1" dirty="0">
                <a:solidFill>
                  <a:srgbClr val="1A1A1A"/>
                </a:solidFill>
                <a:latin typeface="Yu Gothic" pitchFamily="34" charset="0"/>
                <a:ea typeface="Yu Gothic" pitchFamily="34" charset="-122"/>
                <a:cs typeface="Yu Gothic" pitchFamily="34" charset="-120"/>
              </a:rPr>
              <a:t>対象が性と生殖に関する自己決定を行えるよう、正しい情報を提供し支援する</a:t>
            </a:r>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本時のまとめ</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spcAft>
                <a:spcPts val="2400"/>
              </a:spcAft>
              <a:buSzPct val="100000"/>
              <a:buFont typeface="Wingdings" panose="05000000000000000000" pitchFamily="2" charset="2"/>
              <a:buChar char="l"/>
            </a:pPr>
            <a:r>
              <a:rPr lang="en-US" sz="2800" b="1" dirty="0">
                <a:solidFill>
                  <a:srgbClr val="1A1A1A"/>
                </a:solidFill>
                <a:latin typeface="Yu Gothic" pitchFamily="34" charset="0"/>
                <a:ea typeface="Yu Gothic" pitchFamily="34" charset="-122"/>
                <a:cs typeface="Yu Gothic" pitchFamily="34" charset="-120"/>
              </a:rPr>
              <a:t>成人期の発達課題「親密性 対 孤立」を青年期の課題と区別する</a:t>
            </a:r>
            <a:endParaRPr lang="en-US" sz="2800" dirty="0"/>
          </a:p>
          <a:p>
            <a:pPr marL="342900" indent="-342900">
              <a:spcAft>
                <a:spcPts val="2400"/>
              </a:spcAft>
              <a:buSzPct val="100000"/>
              <a:buFont typeface="Wingdings" panose="05000000000000000000" pitchFamily="2" charset="2"/>
              <a:buChar char="l"/>
            </a:pPr>
            <a:r>
              <a:rPr lang="en-US" sz="2800" b="1" dirty="0">
                <a:solidFill>
                  <a:srgbClr val="1A1A1A"/>
                </a:solidFill>
                <a:latin typeface="Yu Gothic" pitchFamily="34" charset="0"/>
                <a:ea typeface="Yu Gothic" pitchFamily="34" charset="-122"/>
                <a:cs typeface="Yu Gothic" pitchFamily="34" charset="-120"/>
              </a:rPr>
              <a:t>就労・結婚・出産という複数のライフイベントが重なる時期</a:t>
            </a:r>
            <a:endParaRPr lang="en-US" sz="2800" dirty="0"/>
          </a:p>
          <a:p>
            <a:pPr marL="342900" indent="-342900">
              <a:spcAft>
                <a:spcPts val="2400"/>
              </a:spcAft>
              <a:buSzPct val="100000"/>
              <a:buFont typeface="Wingdings" panose="05000000000000000000" pitchFamily="2" charset="2"/>
              <a:buChar char="l"/>
            </a:pPr>
            <a:r>
              <a:rPr lang="en-US" sz="2800" dirty="0">
                <a:solidFill>
                  <a:srgbClr val="1A1A1A"/>
                </a:solidFill>
                <a:latin typeface="Yu Gothic" pitchFamily="34" charset="0"/>
                <a:ea typeface="Yu Gothic" pitchFamily="34" charset="-122"/>
                <a:cs typeface="Yu Gothic" pitchFamily="34" charset="-120"/>
              </a:rPr>
              <a:t>一次予防・二次予防・三次予防の分類と具体例を理解する</a:t>
            </a:r>
            <a:endParaRPr lang="en-US" sz="2800" dirty="0"/>
          </a:p>
          <a:p>
            <a:pPr marL="342900" indent="-342900">
              <a:spcAft>
                <a:spcPts val="2400"/>
              </a:spcAft>
              <a:buSzPct val="100000"/>
              <a:buFont typeface="Wingdings" panose="05000000000000000000" pitchFamily="2" charset="2"/>
              <a:buChar char="l"/>
            </a:pPr>
            <a:r>
              <a:rPr lang="en-US" sz="2800" dirty="0">
                <a:solidFill>
                  <a:srgbClr val="C0392B"/>
                </a:solidFill>
                <a:latin typeface="Yu Gothic" pitchFamily="34" charset="0"/>
                <a:ea typeface="Yu Gothic" pitchFamily="34" charset="-122"/>
                <a:cs typeface="Yu Gothic" pitchFamily="34" charset="-120"/>
              </a:rPr>
              <a:t>リプロダクティブヘルス：性と生殖に関する自己決定権を尊重する</a:t>
            </a:r>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事例演習：就労と結婚を経て出産を考える成人期女性</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737360"/>
            <a:ext cx="10698480" cy="548640"/>
          </a:xfrm>
          <a:prstGeom prst="rect">
            <a:avLst/>
          </a:prstGeom>
          <a:noFill/>
          <a:ln/>
        </p:spPr>
        <p:txBody>
          <a:bodyPr wrap="square" rtlCol="0" anchor="ctr"/>
          <a:lstStyle/>
          <a:p>
            <a:pPr marL="0" indent="0">
              <a:buNone/>
            </a:pPr>
            <a:r>
              <a:rPr lang="en-US" sz="2400" b="1" dirty="0">
                <a:solidFill>
                  <a:srgbClr val="1A1A1A"/>
                </a:solidFill>
                <a:latin typeface="Yu Gothic" pitchFamily="34" charset="0"/>
                <a:ea typeface="Yu Gothic" pitchFamily="34" charset="-122"/>
                <a:cs typeface="Yu Gothic" pitchFamily="34" charset="-120"/>
              </a:rPr>
              <a:t>Aさん（28歳、女性、社会人5年目）</a:t>
            </a:r>
            <a:endParaRPr lang="en-US" sz="2400" dirty="0"/>
          </a:p>
        </p:txBody>
      </p:sp>
      <p:sp>
        <p:nvSpPr>
          <p:cNvPr id="5" name="Text 3"/>
          <p:cNvSpPr/>
          <p:nvPr/>
        </p:nvSpPr>
        <p:spPr>
          <a:xfrm>
            <a:off x="640080" y="2468880"/>
            <a:ext cx="10698480" cy="502920"/>
          </a:xfrm>
          <a:prstGeom prst="rect">
            <a:avLst/>
          </a:prstGeom>
          <a:noFill/>
          <a:ln/>
        </p:spPr>
        <p:txBody>
          <a:bodyPr wrap="square" rtlCol="0" anchor="ctr"/>
          <a:lstStyle/>
          <a:p>
            <a:pPr marL="0" indent="0">
              <a:buNone/>
            </a:pPr>
            <a:r>
              <a:rPr lang="en-US" sz="1900" dirty="0">
                <a:solidFill>
                  <a:srgbClr val="1A1A1A"/>
                </a:solidFill>
                <a:latin typeface="Yu Gothic" pitchFamily="34" charset="0"/>
                <a:ea typeface="Yu Gothic" pitchFamily="34" charset="-122"/>
                <a:cs typeface="Yu Gothic" pitchFamily="34" charset="-120"/>
              </a:rPr>
              <a:t>昨年結婚し、今後の妊娠・出産を考え始めている</a:t>
            </a:r>
            <a:endParaRPr lang="en-US" sz="1900" dirty="0"/>
          </a:p>
        </p:txBody>
      </p:sp>
      <p:sp>
        <p:nvSpPr>
          <p:cNvPr id="6" name="Text 4"/>
          <p:cNvSpPr/>
          <p:nvPr/>
        </p:nvSpPr>
        <p:spPr>
          <a:xfrm>
            <a:off x="640080" y="3063240"/>
            <a:ext cx="10698480" cy="502920"/>
          </a:xfrm>
          <a:prstGeom prst="rect">
            <a:avLst/>
          </a:prstGeom>
          <a:noFill/>
          <a:ln/>
        </p:spPr>
        <p:txBody>
          <a:bodyPr wrap="square" rtlCol="0" anchor="ctr"/>
          <a:lstStyle/>
          <a:p>
            <a:pPr marL="0" indent="0">
              <a:buNone/>
            </a:pPr>
            <a:r>
              <a:rPr lang="en-US" sz="1900" dirty="0">
                <a:solidFill>
                  <a:srgbClr val="1A1A1A"/>
                </a:solidFill>
                <a:latin typeface="Yu Gothic" pitchFamily="34" charset="0"/>
                <a:ea typeface="Yu Gothic" pitchFamily="34" charset="-122"/>
                <a:cs typeface="Yu Gothic" pitchFamily="34" charset="-120"/>
              </a:rPr>
              <a:t>「仕事と家庭を両立できるか不安」と話す</a:t>
            </a:r>
            <a:endParaRPr lang="en-US" sz="1900" dirty="0"/>
          </a:p>
        </p:txBody>
      </p:sp>
      <p:sp>
        <p:nvSpPr>
          <p:cNvPr id="7" name="Text 5"/>
          <p:cNvSpPr/>
          <p:nvPr/>
        </p:nvSpPr>
        <p:spPr>
          <a:xfrm>
            <a:off x="640080" y="3657600"/>
            <a:ext cx="10698480" cy="502920"/>
          </a:xfrm>
          <a:prstGeom prst="rect">
            <a:avLst/>
          </a:prstGeom>
          <a:noFill/>
          <a:ln/>
        </p:spPr>
        <p:txBody>
          <a:bodyPr wrap="square" rtlCol="0" anchor="ctr"/>
          <a:lstStyle/>
          <a:p>
            <a:pPr marL="0" indent="0">
              <a:buNone/>
            </a:pPr>
            <a:r>
              <a:rPr lang="en-US" sz="1900" dirty="0">
                <a:solidFill>
                  <a:srgbClr val="1A1A1A"/>
                </a:solidFill>
                <a:latin typeface="Yu Gothic" pitchFamily="34" charset="0"/>
                <a:ea typeface="Yu Gothic" pitchFamily="34" charset="-122"/>
                <a:cs typeface="Yu Gothic" pitchFamily="34" charset="-120"/>
              </a:rPr>
              <a:t>食事は不規則、運動もほとんどしていない</a:t>
            </a:r>
            <a:endParaRPr lang="en-US" sz="1900" dirty="0"/>
          </a:p>
        </p:txBody>
      </p:sp>
      <p:sp>
        <p:nvSpPr>
          <p:cNvPr id="8" name="Shape 6"/>
          <p:cNvSpPr/>
          <p:nvPr/>
        </p:nvSpPr>
        <p:spPr>
          <a:xfrm>
            <a:off x="640080" y="4389120"/>
            <a:ext cx="10881360" cy="0"/>
          </a:xfrm>
          <a:prstGeom prst="line">
            <a:avLst/>
          </a:prstGeom>
          <a:noFill/>
          <a:ln w="12700">
            <a:solidFill>
              <a:srgbClr val="E5E5E5"/>
            </a:solidFill>
            <a:prstDash val="solid"/>
          </a:ln>
        </p:spPr>
        <p:txBody>
          <a:bodyPr/>
          <a:lstStyle/>
          <a:p>
            <a:endParaRPr lang="ja-JP" altLang="en-US"/>
          </a:p>
        </p:txBody>
      </p:sp>
      <p:sp>
        <p:nvSpPr>
          <p:cNvPr id="9" name="Text 7"/>
          <p:cNvSpPr/>
          <p:nvPr/>
        </p:nvSpPr>
        <p:spPr>
          <a:xfrm>
            <a:off x="640080" y="4572000"/>
            <a:ext cx="10698480" cy="548640"/>
          </a:xfrm>
          <a:prstGeom prst="rect">
            <a:avLst/>
          </a:prstGeom>
          <a:noFill/>
          <a:ln/>
        </p:spPr>
        <p:txBody>
          <a:bodyPr wrap="square" rtlCol="0" anchor="ctr"/>
          <a:lstStyle/>
          <a:p>
            <a:pPr marL="0" indent="0">
              <a:buNone/>
            </a:pPr>
            <a:r>
              <a:rPr lang="en-US" sz="1500" dirty="0">
                <a:solidFill>
                  <a:srgbClr val="6B6B6B"/>
                </a:solidFill>
                <a:latin typeface="Yu Gothic" pitchFamily="34" charset="0"/>
                <a:ea typeface="Yu Gothic" pitchFamily="34" charset="-122"/>
                <a:cs typeface="Yu Gothic" pitchFamily="34" charset="-120"/>
              </a:rPr>
              <a:t>発達課題の理解、健康課題の整理、セルフケア支援、リプロダクティブヘルスの視点を考える（詳細はWord資料を参照）</a:t>
            </a:r>
            <a:endParaRPr lang="en-US" sz="15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377440"/>
            <a:ext cx="7315200" cy="457200"/>
          </a:xfrm>
          <a:prstGeom prst="rect">
            <a:avLst/>
          </a:prstGeom>
          <a:noFill/>
          <a:ln/>
        </p:spPr>
        <p:txBody>
          <a:bodyPr wrap="square" rtlCol="0" anchor="ctr"/>
          <a:lstStyle/>
          <a:p>
            <a:pPr marL="0" indent="0">
              <a:buNone/>
            </a:pPr>
            <a:r>
              <a:rPr lang="en-US" sz="1800" b="1" dirty="0">
                <a:solidFill>
                  <a:srgbClr val="C0392B"/>
                </a:solidFill>
                <a:latin typeface="Yu Gothic" pitchFamily="34" charset="0"/>
                <a:ea typeface="Yu Gothic" pitchFamily="34" charset="-122"/>
                <a:cs typeface="Yu Gothic" pitchFamily="34" charset="-120"/>
              </a:rPr>
              <a:t>次回予告</a:t>
            </a:r>
            <a:endParaRPr lang="en-US" sz="1800" dirty="0"/>
          </a:p>
        </p:txBody>
      </p:sp>
      <p:sp>
        <p:nvSpPr>
          <p:cNvPr id="3" name="Text 1"/>
          <p:cNvSpPr/>
          <p:nvPr/>
        </p:nvSpPr>
        <p:spPr>
          <a:xfrm>
            <a:off x="822960" y="2880360"/>
            <a:ext cx="10515600" cy="1005840"/>
          </a:xfrm>
          <a:prstGeom prst="rect">
            <a:avLst/>
          </a:prstGeom>
          <a:noFill/>
          <a:ln/>
        </p:spPr>
        <p:txBody>
          <a:bodyPr wrap="square" rtlCol="0" anchor="ctr"/>
          <a:lstStyle/>
          <a:p>
            <a:pPr marL="0" indent="0">
              <a:buNone/>
            </a:pPr>
            <a:r>
              <a:rPr lang="en-US" sz="2800" b="1" dirty="0">
                <a:solidFill>
                  <a:srgbClr val="1A1A1A"/>
                </a:solidFill>
                <a:latin typeface="Yu Gothic" pitchFamily="34" charset="0"/>
                <a:ea typeface="Yu Gothic" pitchFamily="34" charset="-122"/>
                <a:cs typeface="Yu Gothic" pitchFamily="34" charset="-120"/>
              </a:rPr>
              <a:t>第8回　成人期（壮年期）における生活習慣病の予防と看護</a:t>
            </a:r>
            <a:endParaRPr lang="en-US" sz="2800" dirty="0"/>
          </a:p>
        </p:txBody>
      </p:sp>
      <p:sp>
        <p:nvSpPr>
          <p:cNvPr id="4" name="Shape 2"/>
          <p:cNvSpPr/>
          <p:nvPr/>
        </p:nvSpPr>
        <p:spPr>
          <a:xfrm>
            <a:off x="822960" y="3977640"/>
            <a:ext cx="2926080" cy="0"/>
          </a:xfrm>
          <a:prstGeom prst="line">
            <a:avLst/>
          </a:prstGeom>
          <a:noFill/>
          <a:ln w="31750">
            <a:solidFill>
              <a:srgbClr val="C0392B"/>
            </a:solidFill>
            <a:prstDash val="solid"/>
          </a:ln>
        </p:spPr>
        <p:txBody>
          <a:bodyPr/>
          <a:lstStyle/>
          <a:p>
            <a:endParaRPr lang="ja-JP" altLang="en-US"/>
          </a:p>
        </p:txBody>
      </p:sp>
      <p:sp>
        <p:nvSpPr>
          <p:cNvPr id="5" name="Text 3"/>
          <p:cNvSpPr/>
          <p:nvPr/>
        </p:nvSpPr>
        <p:spPr>
          <a:xfrm>
            <a:off x="822960" y="4160520"/>
            <a:ext cx="10058400" cy="548640"/>
          </a:xfrm>
          <a:prstGeom prst="rect">
            <a:avLst/>
          </a:prstGeom>
          <a:noFill/>
          <a:ln/>
        </p:spPr>
        <p:txBody>
          <a:bodyPr wrap="square" rtlCol="0" anchor="ctr"/>
          <a:lstStyle/>
          <a:p>
            <a:pPr marL="0" indent="0">
              <a:buNone/>
            </a:pPr>
            <a:r>
              <a:rPr lang="en-US" sz="1700" dirty="0">
                <a:solidFill>
                  <a:srgbClr val="6B6B6B"/>
                </a:solidFill>
                <a:latin typeface="Yu Gothic" pitchFamily="34" charset="0"/>
                <a:ea typeface="Yu Gothic" pitchFamily="34" charset="-122"/>
                <a:cs typeface="Yu Gothic" pitchFamily="34" charset="-120"/>
              </a:rPr>
              <a:t>生活習慣病のリスク要因と一次予防</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本時の流れ</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5" name="Text 3"/>
          <p:cNvSpPr/>
          <p:nvPr/>
        </p:nvSpPr>
        <p:spPr>
          <a:xfrm>
            <a:off x="733710" y="1532196"/>
            <a:ext cx="9007114" cy="4214234"/>
          </a:xfrm>
          <a:prstGeom prst="rect">
            <a:avLst/>
          </a:prstGeom>
          <a:noFill/>
          <a:ln/>
        </p:spPr>
        <p:txBody>
          <a:bodyPr wrap="square" rtlCol="0" anchor="ctr"/>
          <a:lstStyle/>
          <a:p>
            <a:pPr marL="457200" indent="-457200">
              <a:lnSpc>
                <a:spcPct val="200000"/>
              </a:lnSpc>
              <a:buFont typeface="+mj-ea"/>
              <a:buAutoNum type="circleNumDbPlain"/>
            </a:pPr>
            <a:r>
              <a:rPr lang="en-US" sz="2800" dirty="0" err="1">
                <a:solidFill>
                  <a:srgbClr val="1A1A1A"/>
                </a:solidFill>
                <a:latin typeface="Yu Gothic" pitchFamily="34" charset="0"/>
                <a:ea typeface="Yu Gothic" pitchFamily="34" charset="-122"/>
                <a:cs typeface="Yu Gothic" pitchFamily="34" charset="-120"/>
              </a:rPr>
              <a:t>青年期の発達課題と社会的自立</a:t>
            </a:r>
            <a:endParaRPr lang="en-US" sz="2800" dirty="0">
              <a:solidFill>
                <a:srgbClr val="1A1A1A"/>
              </a:solidFill>
              <a:latin typeface="Yu Gothic" pitchFamily="34" charset="0"/>
              <a:ea typeface="Yu Gothic" pitchFamily="34" charset="-122"/>
              <a:cs typeface="Yu Gothic" pitchFamily="34" charset="-120"/>
            </a:endParaRPr>
          </a:p>
          <a:p>
            <a:pPr marL="457200" indent="-457200">
              <a:lnSpc>
                <a:spcPct val="200000"/>
              </a:lnSpc>
              <a:buFont typeface="+mj-ea"/>
              <a:buAutoNum type="circleNumDbPlain"/>
            </a:pPr>
            <a:r>
              <a:rPr lang="en-US" altLang="ja-JP" sz="2800" dirty="0" err="1">
                <a:solidFill>
                  <a:srgbClr val="1A1A1A"/>
                </a:solidFill>
                <a:latin typeface="Yu Gothic" pitchFamily="34" charset="0"/>
                <a:ea typeface="Yu Gothic" pitchFamily="34" charset="-122"/>
                <a:cs typeface="Yu Gothic" pitchFamily="34" charset="-120"/>
              </a:rPr>
              <a:t>エリクソンの成人期の発達課題</a:t>
            </a:r>
            <a:endParaRPr lang="en-US" altLang="ja-JP" sz="2800" dirty="0"/>
          </a:p>
          <a:p>
            <a:pPr marL="457200" indent="-457200">
              <a:lnSpc>
                <a:spcPct val="200000"/>
              </a:lnSpc>
              <a:buFont typeface="+mj-ea"/>
              <a:buAutoNum type="circleNumDbPlain"/>
            </a:pPr>
            <a:r>
              <a:rPr lang="en-US" altLang="ja-JP" sz="2800" dirty="0" err="1">
                <a:solidFill>
                  <a:srgbClr val="1A1A1A"/>
                </a:solidFill>
                <a:latin typeface="Yu Gothic" pitchFamily="34" charset="0"/>
                <a:ea typeface="Yu Gothic" pitchFamily="34" charset="-122"/>
                <a:cs typeface="Yu Gothic" pitchFamily="34" charset="-120"/>
              </a:rPr>
              <a:t>就労・結婚・出産と健康課題</a:t>
            </a:r>
            <a:endParaRPr lang="en-US" altLang="ja-JP" sz="2800" dirty="0"/>
          </a:p>
          <a:p>
            <a:pPr marL="457200" indent="-457200">
              <a:lnSpc>
                <a:spcPct val="200000"/>
              </a:lnSpc>
              <a:buFont typeface="+mj-ea"/>
              <a:buAutoNum type="circleNumDbPlain"/>
            </a:pPr>
            <a:r>
              <a:rPr lang="en-US" altLang="ja-JP" sz="2800" dirty="0" err="1">
                <a:solidFill>
                  <a:srgbClr val="1A1A1A"/>
                </a:solidFill>
                <a:latin typeface="Yu Gothic" pitchFamily="34" charset="0"/>
                <a:ea typeface="Yu Gothic" pitchFamily="34" charset="-122"/>
                <a:cs typeface="Yu Gothic" pitchFamily="34" charset="-120"/>
              </a:rPr>
              <a:t>生活習慣の確立とセルフケア支援</a:t>
            </a:r>
            <a:endParaRPr lang="en-US" altLang="ja-JP" sz="2800" dirty="0"/>
          </a:p>
          <a:p>
            <a:pPr marL="457200" indent="-457200">
              <a:lnSpc>
                <a:spcPct val="200000"/>
              </a:lnSpc>
              <a:buFont typeface="+mj-ea"/>
              <a:buAutoNum type="circleNumDbPlain"/>
            </a:pPr>
            <a:r>
              <a:rPr lang="en-US" altLang="ja-JP" sz="2800" dirty="0" err="1">
                <a:solidFill>
                  <a:srgbClr val="1A1A1A"/>
                </a:solidFill>
                <a:latin typeface="Yu Gothic" pitchFamily="34" charset="0"/>
                <a:ea typeface="Yu Gothic" pitchFamily="34" charset="-122"/>
                <a:cs typeface="Yu Gothic" pitchFamily="34" charset="-120"/>
              </a:rPr>
              <a:t>リプロダクティブヘルスと看護</a:t>
            </a:r>
            <a:endParaRPr lang="en-US" altLang="ja-JP" sz="2800" dirty="0"/>
          </a:p>
        </p:txBody>
      </p:sp>
      <p:sp>
        <p:nvSpPr>
          <p:cNvPr id="7" name="Text 5"/>
          <p:cNvSpPr/>
          <p:nvPr/>
        </p:nvSpPr>
        <p:spPr>
          <a:xfrm>
            <a:off x="1828800" y="2624328"/>
            <a:ext cx="8686800" cy="594360"/>
          </a:xfrm>
          <a:prstGeom prst="rect">
            <a:avLst/>
          </a:prstGeom>
          <a:noFill/>
          <a:ln/>
        </p:spPr>
        <p:txBody>
          <a:bodyPr wrap="square" rtlCol="0" anchor="ctr"/>
          <a:lstStyle/>
          <a:p>
            <a:pPr marL="0" indent="0">
              <a:buNone/>
            </a:pPr>
            <a:endParaRPr lang="en-US" sz="2200" dirty="0"/>
          </a:p>
        </p:txBody>
      </p:sp>
      <p:sp>
        <p:nvSpPr>
          <p:cNvPr id="9" name="Text 7"/>
          <p:cNvSpPr/>
          <p:nvPr/>
        </p:nvSpPr>
        <p:spPr>
          <a:xfrm>
            <a:off x="1828800" y="3401568"/>
            <a:ext cx="8686800" cy="594360"/>
          </a:xfrm>
          <a:prstGeom prst="rect">
            <a:avLst/>
          </a:prstGeom>
          <a:noFill/>
          <a:ln/>
        </p:spPr>
        <p:txBody>
          <a:bodyPr wrap="square" rtlCol="0" anchor="ctr"/>
          <a:lstStyle/>
          <a:p>
            <a:pPr marL="0" indent="0">
              <a:buNone/>
            </a:pPr>
            <a:endParaRPr lang="en-US" sz="2200" dirty="0"/>
          </a:p>
        </p:txBody>
      </p:sp>
      <p:sp>
        <p:nvSpPr>
          <p:cNvPr id="11" name="Text 9"/>
          <p:cNvSpPr/>
          <p:nvPr/>
        </p:nvSpPr>
        <p:spPr>
          <a:xfrm>
            <a:off x="1828800" y="4178808"/>
            <a:ext cx="8686800" cy="594360"/>
          </a:xfrm>
          <a:prstGeom prst="rect">
            <a:avLst/>
          </a:prstGeom>
          <a:noFill/>
          <a:ln/>
        </p:spPr>
        <p:txBody>
          <a:bodyPr wrap="square" rtlCol="0" anchor="ctr"/>
          <a:lstStyle/>
          <a:p>
            <a:pPr marL="0" indent="0">
              <a:buNone/>
            </a:pPr>
            <a:endParaRPr lang="en-US" sz="2200" dirty="0"/>
          </a:p>
        </p:txBody>
      </p:sp>
      <p:sp>
        <p:nvSpPr>
          <p:cNvPr id="13" name="Text 11"/>
          <p:cNvSpPr/>
          <p:nvPr/>
        </p:nvSpPr>
        <p:spPr>
          <a:xfrm>
            <a:off x="1828800" y="4956048"/>
            <a:ext cx="8686800" cy="594360"/>
          </a:xfrm>
          <a:prstGeom prst="rect">
            <a:avLst/>
          </a:prstGeom>
          <a:noFill/>
          <a:ln/>
        </p:spPr>
        <p:txBody>
          <a:bodyPr wrap="square" rtlCol="0" anchor="ctr"/>
          <a:lstStyle/>
          <a:p>
            <a:pPr marL="0" indent="0">
              <a:buNone/>
            </a:pP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青年期・成人前期とは</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401714"/>
            <a:ext cx="10972800" cy="3914945"/>
          </a:xfrm>
          <a:prstGeom prst="rect">
            <a:avLst/>
          </a:prstGeom>
          <a:noFill/>
          <a:ln/>
        </p:spPr>
        <p:txBody>
          <a:bodyPr wrap="square" rtlCol="0" anchor="ctr"/>
          <a:lstStyle/>
          <a:p>
            <a:pPr marL="0" indent="0">
              <a:lnSpc>
                <a:spcPct val="150000"/>
              </a:lnSpc>
              <a:buNone/>
            </a:pPr>
            <a:r>
              <a:rPr lang="en-US" sz="2800" b="1" dirty="0">
                <a:solidFill>
                  <a:srgbClr val="C0392B"/>
                </a:solidFill>
                <a:latin typeface="Yu Gothic" pitchFamily="34" charset="0"/>
                <a:ea typeface="Yu Gothic" pitchFamily="34" charset="-122"/>
                <a:cs typeface="Yu Gothic" pitchFamily="34" charset="-120"/>
              </a:rPr>
              <a:t>22歳ころ 〜 40歳ころ</a:t>
            </a:r>
          </a:p>
          <a:p>
            <a:pPr>
              <a:lnSpc>
                <a:spcPct val="150000"/>
              </a:lnSpc>
            </a:pPr>
            <a:r>
              <a:rPr lang="en-US" altLang="ja-JP" sz="2800" b="1" dirty="0" err="1">
                <a:solidFill>
                  <a:srgbClr val="1A1A1A"/>
                </a:solidFill>
                <a:latin typeface="Yu Gothic" pitchFamily="34" charset="0"/>
                <a:ea typeface="Yu Gothic" pitchFamily="34" charset="-122"/>
                <a:cs typeface="Yu Gothic" pitchFamily="34" charset="-120"/>
              </a:rPr>
              <a:t>思春期の自我同一性の確立を土台に、社会的自立へと向かう時期</a:t>
            </a:r>
            <a:endParaRPr lang="en-US" altLang="ja-JP" sz="2800" b="1" dirty="0">
              <a:solidFill>
                <a:srgbClr val="1A1A1A"/>
              </a:solidFill>
              <a:latin typeface="Yu Gothic" pitchFamily="34" charset="0"/>
              <a:ea typeface="Yu Gothic" pitchFamily="34" charset="-122"/>
              <a:cs typeface="Yu Gothic" pitchFamily="34" charset="-120"/>
            </a:endParaRPr>
          </a:p>
          <a:p>
            <a:pPr>
              <a:lnSpc>
                <a:spcPct val="150000"/>
              </a:lnSpc>
            </a:pPr>
            <a:r>
              <a:rPr lang="en-US" altLang="ja-JP" sz="2800" dirty="0" err="1">
                <a:solidFill>
                  <a:srgbClr val="6B6B6B"/>
                </a:solidFill>
                <a:latin typeface="Yu Gothic" pitchFamily="34" charset="0"/>
                <a:ea typeface="Yu Gothic" pitchFamily="34" charset="-122"/>
                <a:cs typeface="Yu Gothic" pitchFamily="34" charset="-120"/>
              </a:rPr>
              <a:t>進学・就職を通じて、家庭から社会へと生活の基盤が広がっていく</a:t>
            </a:r>
            <a:endParaRPr lang="en-US" altLang="ja-JP" sz="2800" dirty="0"/>
          </a:p>
        </p:txBody>
      </p:sp>
      <p:sp>
        <p:nvSpPr>
          <p:cNvPr id="5" name="Text 3"/>
          <p:cNvSpPr/>
          <p:nvPr/>
        </p:nvSpPr>
        <p:spPr>
          <a:xfrm>
            <a:off x="640080" y="2697480"/>
            <a:ext cx="10698480" cy="548640"/>
          </a:xfrm>
          <a:prstGeom prst="rect">
            <a:avLst/>
          </a:prstGeom>
          <a:noFill/>
          <a:ln/>
        </p:spPr>
        <p:txBody>
          <a:bodyPr wrap="square" rtlCol="0" anchor="ctr"/>
          <a:lstStyle/>
          <a:p>
            <a:pPr marL="0" indent="0">
              <a:buNone/>
            </a:pPr>
            <a:endParaRPr lang="en-US" sz="2200" dirty="0"/>
          </a:p>
        </p:txBody>
      </p:sp>
      <p:sp>
        <p:nvSpPr>
          <p:cNvPr id="6" name="Text 4"/>
          <p:cNvSpPr/>
          <p:nvPr/>
        </p:nvSpPr>
        <p:spPr>
          <a:xfrm>
            <a:off x="640080" y="3474720"/>
            <a:ext cx="10698480" cy="822960"/>
          </a:xfrm>
          <a:prstGeom prst="rect">
            <a:avLst/>
          </a:prstGeom>
          <a:noFill/>
          <a:ln/>
        </p:spPr>
        <p:txBody>
          <a:bodyPr wrap="square" rtlCol="0" anchor="t"/>
          <a:lstStyle/>
          <a:p>
            <a:pPr marL="0" indent="0">
              <a:buNone/>
            </a:pP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社会的自立の視点</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91640"/>
            <a:ext cx="10698480" cy="4572000"/>
          </a:xfrm>
          <a:prstGeom prst="rect">
            <a:avLst/>
          </a:prstGeom>
          <a:noFill/>
          <a:ln/>
        </p:spPr>
        <p:txBody>
          <a:bodyPr wrap="square" rtlCol="0" anchor="t"/>
          <a:lstStyle/>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進学・就職により、家庭から社会へと生活の基盤が広がる</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職業選択は、形成してきた自我同一性を社会の中でどう実現するかという課題</a:t>
            </a:r>
            <a:endParaRPr lang="en-US" sz="2800" dirty="0"/>
          </a:p>
          <a:p>
            <a:pPr marL="342900" indent="-342900">
              <a:spcAft>
                <a:spcPts val="24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経済的自立とともに、親からの心理的自立（心理的離乳）がさらに進む</a:t>
            </a:r>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200" b="1" dirty="0">
                <a:solidFill>
                  <a:srgbClr val="1A1A1A"/>
                </a:solidFill>
                <a:latin typeface="Yu Gothic" pitchFamily="34" charset="0"/>
                <a:ea typeface="Yu Gothic" pitchFamily="34" charset="-122"/>
                <a:cs typeface="Yu Gothic" pitchFamily="34" charset="-120"/>
              </a:rPr>
              <a:t>エリクソンの成人期の発達課題</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エリクソンの成人期の発達課題</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2011680"/>
            <a:ext cx="10698480" cy="914400"/>
          </a:xfrm>
          <a:prstGeom prst="rect">
            <a:avLst/>
          </a:prstGeom>
          <a:noFill/>
          <a:ln/>
        </p:spPr>
        <p:txBody>
          <a:bodyPr wrap="square" rtlCol="0" anchor="t"/>
          <a:lstStyle/>
          <a:p>
            <a:pPr marL="0" indent="0">
              <a:buNone/>
            </a:pPr>
            <a:r>
              <a:rPr lang="en-US" sz="4000" b="1" dirty="0">
                <a:solidFill>
                  <a:srgbClr val="1A1A1A"/>
                </a:solidFill>
                <a:latin typeface="Yu Gothic" pitchFamily="34" charset="0"/>
                <a:ea typeface="Yu Gothic" pitchFamily="34" charset="-122"/>
                <a:cs typeface="Yu Gothic" pitchFamily="34" charset="-120"/>
              </a:rPr>
              <a:t>親密性</a:t>
            </a:r>
            <a:r>
              <a:rPr lang="en-US" sz="2800" dirty="0">
                <a:solidFill>
                  <a:srgbClr val="6B6B6B"/>
                </a:solidFill>
                <a:latin typeface="Yu Gothic" pitchFamily="34" charset="0"/>
                <a:ea typeface="Yu Gothic" pitchFamily="34" charset="-122"/>
                <a:cs typeface="Yu Gothic" pitchFamily="34" charset="-120"/>
              </a:rPr>
              <a:t>　対　</a:t>
            </a:r>
            <a:r>
              <a:rPr lang="en-US" sz="4000" b="1" dirty="0">
                <a:solidFill>
                  <a:srgbClr val="C0392B"/>
                </a:solidFill>
                <a:latin typeface="Yu Gothic" pitchFamily="34" charset="0"/>
                <a:ea typeface="Yu Gothic" pitchFamily="34" charset="-122"/>
                <a:cs typeface="Yu Gothic" pitchFamily="34" charset="-120"/>
              </a:rPr>
              <a:t>孤立</a:t>
            </a:r>
            <a:endParaRPr lang="en-US" sz="4000" dirty="0"/>
          </a:p>
        </p:txBody>
      </p:sp>
      <p:sp>
        <p:nvSpPr>
          <p:cNvPr id="5" name="Shape 3"/>
          <p:cNvSpPr/>
          <p:nvPr/>
        </p:nvSpPr>
        <p:spPr>
          <a:xfrm>
            <a:off x="640080" y="3017520"/>
            <a:ext cx="10881360" cy="0"/>
          </a:xfrm>
          <a:prstGeom prst="line">
            <a:avLst/>
          </a:prstGeom>
          <a:noFill/>
          <a:ln w="12700">
            <a:solidFill>
              <a:srgbClr val="E5E5E5"/>
            </a:solidFill>
            <a:prstDash val="solid"/>
          </a:ln>
        </p:spPr>
        <p:txBody>
          <a:bodyPr/>
          <a:lstStyle/>
          <a:p>
            <a:endParaRPr lang="ja-JP" altLang="en-US"/>
          </a:p>
        </p:txBody>
      </p:sp>
      <p:sp>
        <p:nvSpPr>
          <p:cNvPr id="6" name="Text 4"/>
          <p:cNvSpPr/>
          <p:nvPr/>
        </p:nvSpPr>
        <p:spPr>
          <a:xfrm>
            <a:off x="640080" y="3200400"/>
            <a:ext cx="10698480" cy="914400"/>
          </a:xfrm>
          <a:prstGeom prst="rect">
            <a:avLst/>
          </a:prstGeom>
          <a:noFill/>
          <a:ln/>
        </p:spPr>
        <p:txBody>
          <a:bodyPr wrap="square" rtlCol="0" anchor="t"/>
          <a:lstStyle/>
          <a:p>
            <a:pPr marL="0" indent="0">
              <a:lnSpc>
                <a:spcPct val="150000"/>
              </a:lnSpc>
              <a:buNone/>
            </a:pPr>
            <a:r>
              <a:rPr lang="en-US" sz="2800" dirty="0">
                <a:solidFill>
                  <a:srgbClr val="1A1A1A"/>
                </a:solidFill>
                <a:latin typeface="Yu Gothic" pitchFamily="34" charset="0"/>
                <a:ea typeface="Yu Gothic" pitchFamily="34" charset="-122"/>
                <a:cs typeface="Yu Gothic" pitchFamily="34" charset="-120"/>
              </a:rPr>
              <a:t>青年期に確立した自我同一性を基盤に、友人・恋人・配偶者など他者と深く親密な関係を築いていく</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親密性の獲得と孤立</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928115" y="1763106"/>
            <a:ext cx="4937761" cy="4183232"/>
          </a:xfrm>
          <a:prstGeom prst="rect">
            <a:avLst/>
          </a:prstGeom>
          <a:noFill/>
          <a:ln/>
        </p:spPr>
        <p:txBody>
          <a:bodyPr wrap="square" rtlCol="0" anchor="ctr"/>
          <a:lstStyle/>
          <a:p>
            <a:pPr marL="0" indent="0" algn="ctr">
              <a:lnSpc>
                <a:spcPct val="150000"/>
              </a:lnSpc>
              <a:buNone/>
            </a:pPr>
            <a:r>
              <a:rPr lang="en-US" sz="2800" b="1" dirty="0" err="1">
                <a:solidFill>
                  <a:srgbClr val="1A1A1A"/>
                </a:solidFill>
                <a:latin typeface="Yu Gothic" pitchFamily="34" charset="0"/>
                <a:ea typeface="Yu Gothic" pitchFamily="34" charset="-122"/>
                <a:cs typeface="Yu Gothic" pitchFamily="34" charset="-120"/>
              </a:rPr>
              <a:t>親密性の獲得</a:t>
            </a:r>
            <a:endParaRPr lang="en-US" sz="2800" b="1" dirty="0">
              <a:solidFill>
                <a:srgbClr val="1A1A1A"/>
              </a:solidFill>
              <a:latin typeface="Yu Gothic" pitchFamily="34" charset="0"/>
              <a:ea typeface="Yu Gothic" pitchFamily="34" charset="-122"/>
              <a:cs typeface="Yu Gothic" pitchFamily="34" charset="-120"/>
            </a:endParaRPr>
          </a:p>
          <a:p>
            <a:pPr algn="ctr">
              <a:lnSpc>
                <a:spcPct val="150000"/>
              </a:lnSpc>
            </a:pPr>
            <a:r>
              <a:rPr lang="en-US" altLang="ja-JP" sz="2800" dirty="0" err="1">
                <a:solidFill>
                  <a:srgbClr val="1A1A1A"/>
                </a:solidFill>
                <a:latin typeface="Yu Gothic" pitchFamily="34" charset="0"/>
                <a:ea typeface="Yu Gothic" pitchFamily="34" charset="-122"/>
                <a:cs typeface="Yu Gothic" pitchFamily="34" charset="-120"/>
              </a:rPr>
              <a:t>自分らしさを保ったまま他者と深く関わることができる</a:t>
            </a:r>
            <a:endParaRPr lang="en-US" altLang="ja-JP" sz="2800" dirty="0"/>
          </a:p>
          <a:p>
            <a:pPr marL="0" indent="0" algn="ctr">
              <a:lnSpc>
                <a:spcPct val="150000"/>
              </a:lnSpc>
              <a:buNone/>
            </a:pPr>
            <a:endParaRPr lang="en-US" sz="2800" dirty="0"/>
          </a:p>
        </p:txBody>
      </p:sp>
      <p:sp>
        <p:nvSpPr>
          <p:cNvPr id="5" name="Text 3"/>
          <p:cNvSpPr/>
          <p:nvPr/>
        </p:nvSpPr>
        <p:spPr>
          <a:xfrm>
            <a:off x="928116" y="2834640"/>
            <a:ext cx="4937760" cy="1097280"/>
          </a:xfrm>
          <a:prstGeom prst="rect">
            <a:avLst/>
          </a:prstGeom>
          <a:noFill/>
          <a:ln/>
        </p:spPr>
        <p:txBody>
          <a:bodyPr wrap="square" rtlCol="0" anchor="t"/>
          <a:lstStyle/>
          <a:p>
            <a:pPr marL="0" indent="0" algn="ctr">
              <a:buNone/>
            </a:pPr>
            <a:endParaRPr lang="en-US" sz="1800" dirty="0"/>
          </a:p>
        </p:txBody>
      </p:sp>
      <p:sp>
        <p:nvSpPr>
          <p:cNvPr id="6" name="Text 4"/>
          <p:cNvSpPr/>
          <p:nvPr/>
        </p:nvSpPr>
        <p:spPr>
          <a:xfrm>
            <a:off x="6323075" y="1763106"/>
            <a:ext cx="4937761" cy="4183232"/>
          </a:xfrm>
          <a:prstGeom prst="rect">
            <a:avLst/>
          </a:prstGeom>
          <a:noFill/>
          <a:ln/>
        </p:spPr>
        <p:txBody>
          <a:bodyPr wrap="square" rtlCol="0" anchor="ctr"/>
          <a:lstStyle/>
          <a:p>
            <a:pPr marL="0" indent="0" algn="ctr">
              <a:lnSpc>
                <a:spcPct val="150000"/>
              </a:lnSpc>
              <a:buNone/>
            </a:pPr>
            <a:r>
              <a:rPr lang="en-US" sz="2800" b="1" dirty="0" err="1">
                <a:solidFill>
                  <a:srgbClr val="C0392B"/>
                </a:solidFill>
                <a:latin typeface="Yu Gothic" pitchFamily="34" charset="0"/>
                <a:ea typeface="Yu Gothic" pitchFamily="34" charset="-122"/>
                <a:cs typeface="Yu Gothic" pitchFamily="34" charset="-120"/>
              </a:rPr>
              <a:t>孤立</a:t>
            </a:r>
            <a:endParaRPr lang="en-US" sz="2800" b="1" dirty="0">
              <a:solidFill>
                <a:srgbClr val="C0392B"/>
              </a:solidFill>
              <a:latin typeface="Yu Gothic" pitchFamily="34" charset="0"/>
              <a:ea typeface="Yu Gothic" pitchFamily="34" charset="-122"/>
              <a:cs typeface="Yu Gothic" pitchFamily="34" charset="-120"/>
            </a:endParaRPr>
          </a:p>
          <a:p>
            <a:pPr algn="ctr">
              <a:lnSpc>
                <a:spcPct val="150000"/>
              </a:lnSpc>
            </a:pPr>
            <a:r>
              <a:rPr lang="en-US" altLang="ja-JP" sz="2800" dirty="0" err="1">
                <a:solidFill>
                  <a:srgbClr val="1A1A1A"/>
                </a:solidFill>
                <a:latin typeface="Yu Gothic" pitchFamily="34" charset="0"/>
                <a:ea typeface="Yu Gothic" pitchFamily="34" charset="-122"/>
                <a:cs typeface="Yu Gothic" pitchFamily="34" charset="-120"/>
              </a:rPr>
              <a:t>自己を明け渡すことへの恐れなどから他者と深く関わることを避ける</a:t>
            </a:r>
            <a:endParaRPr lang="en-US" altLang="ja-JP" sz="2800" dirty="0"/>
          </a:p>
        </p:txBody>
      </p:sp>
      <p:sp>
        <p:nvSpPr>
          <p:cNvPr id="7" name="Text 5"/>
          <p:cNvSpPr/>
          <p:nvPr/>
        </p:nvSpPr>
        <p:spPr>
          <a:xfrm>
            <a:off x="6323076" y="2834640"/>
            <a:ext cx="4937760" cy="1097280"/>
          </a:xfrm>
          <a:prstGeom prst="rect">
            <a:avLst/>
          </a:prstGeom>
          <a:noFill/>
          <a:ln/>
        </p:spPr>
        <p:txBody>
          <a:bodyPr wrap="square" rtlCol="0" anchor="t"/>
          <a:lstStyle/>
          <a:p>
            <a:pPr marL="0" indent="0" algn="ctr">
              <a:buNone/>
            </a:pP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国試対策ポイント：発達課題の混同注意</a:t>
            </a:r>
            <a:endParaRPr lang="en-US" sz="3000" dirty="0"/>
          </a:p>
        </p:txBody>
      </p:sp>
      <p:sp>
        <p:nvSpPr>
          <p:cNvPr id="3" name="Shape 1"/>
          <p:cNvSpPr/>
          <p:nvPr/>
        </p:nvSpPr>
        <p:spPr>
          <a:xfrm>
            <a:off x="640080" y="1280160"/>
            <a:ext cx="10881360" cy="0"/>
          </a:xfrm>
          <a:prstGeom prst="line">
            <a:avLst/>
          </a:prstGeom>
          <a:noFill/>
          <a:ln w="12700">
            <a:solidFill>
              <a:srgbClr val="E5E5E5"/>
            </a:solidFill>
            <a:prstDash val="solid"/>
          </a:ln>
        </p:spPr>
        <p:txBody>
          <a:bodyPr/>
          <a:lstStyle/>
          <a:p>
            <a:endParaRPr lang="ja-JP" altLang="en-US"/>
          </a:p>
        </p:txBody>
      </p:sp>
      <p:graphicFrame>
        <p:nvGraphicFramePr>
          <p:cNvPr id="10" name="Table 0"/>
          <p:cNvGraphicFramePr>
            <a:graphicFrameLocks noGrp="1"/>
          </p:cNvGraphicFramePr>
          <p:nvPr>
            <p:extLst>
              <p:ext uri="{D42A27DB-BD31-4B8C-83A1-F6EECF244321}">
                <p14:modId xmlns:p14="http://schemas.microsoft.com/office/powerpoint/2010/main" val="3678242836"/>
              </p:ext>
            </p:extLst>
          </p:nvPr>
        </p:nvGraphicFramePr>
        <p:xfrm>
          <a:off x="655320" y="2202499"/>
          <a:ext cx="10881360" cy="3291840"/>
        </p:xfrm>
        <a:graphic>
          <a:graphicData uri="http://schemas.openxmlformats.org/drawingml/2006/table">
            <a:tbl>
              <a:tblPr/>
              <a:tblGrid>
                <a:gridCol w="3657600">
                  <a:extLst>
                    <a:ext uri="{9D8B030D-6E8A-4147-A177-3AD203B41FA5}">
                      <a16:colId xmlns:a16="http://schemas.microsoft.com/office/drawing/2014/main" val="20000"/>
                    </a:ext>
                  </a:extLst>
                </a:gridCol>
                <a:gridCol w="7223760">
                  <a:extLst>
                    <a:ext uri="{9D8B030D-6E8A-4147-A177-3AD203B41FA5}">
                      <a16:colId xmlns:a16="http://schemas.microsoft.com/office/drawing/2014/main" val="20001"/>
                    </a:ext>
                  </a:extLst>
                </a:gridCol>
              </a:tblGrid>
              <a:tr h="822960">
                <a:tc>
                  <a:txBody>
                    <a:bodyPr/>
                    <a:lstStyle/>
                    <a:p>
                      <a:pPr marL="0" indent="0" algn="l">
                        <a:buNone/>
                      </a:pPr>
                      <a:r>
                        <a:rPr lang="en-US" sz="2400" b="1" dirty="0">
                          <a:solidFill>
                            <a:srgbClr val="1A1A1A"/>
                          </a:solidFill>
                        </a:rPr>
                        <a:t>時期</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発達課題</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822960">
                <a:tc>
                  <a:txBody>
                    <a:bodyPr/>
                    <a:lstStyle/>
                    <a:p>
                      <a:pPr marL="0" indent="0" algn="l">
                        <a:buNone/>
                      </a:pPr>
                      <a:r>
                        <a:rPr lang="en-US" sz="2800" b="1" dirty="0">
                          <a:solidFill>
                            <a:srgbClr val="1A1A1A"/>
                          </a:solidFill>
                        </a:rPr>
                        <a:t>青年期</a:t>
                      </a:r>
                      <a:endParaRPr lang="en-US" sz="28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800" dirty="0">
                          <a:solidFill>
                            <a:srgbClr val="1A1A1A"/>
                          </a:solidFill>
                        </a:rPr>
                        <a:t>同一性の確立 対 同一性の混乱（拡散）</a:t>
                      </a:r>
                      <a:endParaRPr lang="en-US" sz="28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22960">
                <a:tc>
                  <a:txBody>
                    <a:bodyPr/>
                    <a:lstStyle/>
                    <a:p>
                      <a:pPr marL="0" indent="0" algn="l">
                        <a:buNone/>
                      </a:pPr>
                      <a:r>
                        <a:rPr lang="en-US" sz="2800" b="1" dirty="0">
                          <a:solidFill>
                            <a:srgbClr val="1A1A1A"/>
                          </a:solidFill>
                        </a:rPr>
                        <a:t>成人期（前成人期）</a:t>
                      </a:r>
                      <a:endParaRPr lang="en-US" sz="28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800" dirty="0">
                          <a:solidFill>
                            <a:srgbClr val="1A1A1A"/>
                          </a:solidFill>
                        </a:rPr>
                        <a:t>親密性 対 孤立</a:t>
                      </a:r>
                      <a:endParaRPr lang="en-US" sz="28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22960">
                <a:tc>
                  <a:txBody>
                    <a:bodyPr/>
                    <a:lstStyle/>
                    <a:p>
                      <a:pPr marL="0" indent="0" algn="l">
                        <a:buNone/>
                      </a:pPr>
                      <a:r>
                        <a:rPr lang="en-US" sz="2800" b="1" dirty="0">
                          <a:solidFill>
                            <a:srgbClr val="1A1A1A"/>
                          </a:solidFill>
                        </a:rPr>
                        <a:t>壮年期</a:t>
                      </a:r>
                      <a:endParaRPr lang="en-US" sz="28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800" dirty="0">
                          <a:solidFill>
                            <a:srgbClr val="1A1A1A"/>
                          </a:solidFill>
                        </a:rPr>
                        <a:t>生殖性 対 停滞</a:t>
                      </a:r>
                      <a:endParaRPr lang="en-US" sz="28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354</Words>
  <Application>Microsoft Office PowerPoint</Application>
  <PresentationFormat>ワイド画面</PresentationFormat>
  <Paragraphs>134</Paragraphs>
  <Slides>24</Slides>
  <Notes>24</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24</vt:i4>
      </vt:variant>
    </vt:vector>
  </HeadingPairs>
  <TitlesOfParts>
    <vt:vector size="28" baseType="lpstr">
      <vt:lpstr>Yu Gothic</vt:lpstr>
      <vt:lpstr>Arial</vt:lpstr>
      <vt:lpstr>Wingdings</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2026-08-24T05:42:13Z</dcterms:created>
  <dcterms:modified xsi:type="dcterms:W3CDTF">2026-08-24T05:54:18Z</dcterms:modified>
</cp:coreProperties>
</file>