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431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38404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ライフステージ看護学</a:t>
            </a:r>
            <a:endParaRPr lang="en-US" sz="2800" b="1" dirty="0"/>
          </a:p>
        </p:txBody>
      </p:sp>
      <p:sp>
        <p:nvSpPr>
          <p:cNvPr id="3" name="Text 1"/>
          <p:cNvSpPr/>
          <p:nvPr/>
        </p:nvSpPr>
        <p:spPr>
          <a:xfrm>
            <a:off x="838200" y="448056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第11回　老年期への移行と</a:t>
            </a:r>
            <a:endParaRPr lang="en-US" sz="36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6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加齢に伴う心身の変化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老年期の心理的特徴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流動性知能と結晶性知能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950572"/>
              </p:ext>
            </p:extLst>
          </p:nvPr>
        </p:nvGraphicFramePr>
        <p:xfrm>
          <a:off x="640080" y="1846595"/>
          <a:ext cx="10881360" cy="301752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知能の分類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加齢による変化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流動性知能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計算力、記銘力等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低下しやすい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結晶性知能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経験や知識に基づく洞察力、判断力等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維持されやすい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国試頻出：加齢で衰えやすいのは記銘力（流動性知能）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老年期に重なりやすい喪失体験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200"/>
              </a:spcAft>
              <a:buSzPct val="100000"/>
              <a:buFont typeface="Wingdings" panose="05000000000000000000" pitchFamily="2" charset="2"/>
              <a:buChar char="l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社会的役割の喪失：定年退職等による立場・役割の変化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Wingdings" panose="05000000000000000000" pitchFamily="2" charset="2"/>
              <a:buChar char="l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身近な人との死別：配偶者や友人との死別による悲嘆・孤独感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Wingdings" panose="05000000000000000000" pitchFamily="2" charset="2"/>
              <a:buChar char="l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身体機能の低下：できていたことが難しくなる喪失感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Wingdings" panose="05000000000000000000" pitchFamily="2" charset="2"/>
              <a:buChar char="l"/>
            </a:pPr>
            <a:r>
              <a:rPr lang="en-US" sz="24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経済的基盤の変化：収入減少等による生活面の不安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喪失体験への適応と看護の視点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79"/>
            <a:ext cx="10881360" cy="45013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エリクソンの発達課題「統合 対 絶望」（第1回参照）、ペックの老年期の3つの発達課題と関連</a:t>
            </a:r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8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喪失を経験している高齢者の気持ちに寄り添う</a:t>
            </a:r>
            <a:endParaRPr lang="en-US" altLang="ja-JP" sz="2800" dirty="0"/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8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その人らしい適応の過程を支える視点をもつ</a:t>
            </a:r>
            <a:endParaRPr lang="en-US" altLang="ja-JP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endParaRPr lang="en-US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サクセスフル・エイジングの概念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サクセスフル・エイジングとは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44247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老いてもなお心身の機能や生きがいを保ち、その人らしく人生を全うすること</a:t>
            </a:r>
            <a:endParaRPr lang="en-US" sz="2800" b="1" dirty="0">
              <a:solidFill>
                <a:srgbClr val="C0392B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8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ロウとカーン（Rowe</a:t>
            </a:r>
            <a:r>
              <a:rPr lang="en-US" altLang="ja-JP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&amp; </a:t>
            </a:r>
            <a:r>
              <a:rPr lang="en-US" altLang="ja-JP" sz="28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Kahn）が提唱</a:t>
            </a:r>
            <a:endParaRPr lang="en-US" altLang="ja-JP" sz="2800" dirty="0"/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8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単に長く生きることではなく、質を重視する考え方</a:t>
            </a:r>
            <a:endParaRPr lang="en-US" altLang="ja-JP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83464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サクセスフル・エイジングの3要素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①疾病や障害が（できるだけ）ないこと</a:t>
            </a:r>
            <a:endParaRPr lang="en-US" sz="28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②高い認知的機能・身体的機能を維持していること</a:t>
            </a:r>
            <a:endParaRPr lang="en-US" sz="2800" dirty="0"/>
          </a:p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③人生に対する積極的な関与（社会参加等）を続けていること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高齢者の生活機能評価（ADL・IADL）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ADLとIADL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340554"/>
              </p:ext>
            </p:extLst>
          </p:nvPr>
        </p:nvGraphicFramePr>
        <p:xfrm>
          <a:off x="640080" y="1600200"/>
          <a:ext cx="10881360" cy="3291840"/>
        </p:xfrm>
        <a:graphic>
          <a:graphicData uri="http://schemas.openxmlformats.org/drawingml/2006/table">
            <a:tbl>
              <a:tblPr/>
              <a:tblGrid>
                <a:gridCol w="2250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0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区分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評価尺度の例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ADL</a:t>
                      </a:r>
                      <a:endParaRPr lang="en-US" sz="2000" dirty="0"/>
                    </a:p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（基本的日常生活動作）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食事、排泄、移動、整容、入浴、更衣など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バーセルインデックス、FIM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IADL</a:t>
                      </a:r>
                      <a:endParaRPr lang="en-US" sz="2000" dirty="0"/>
                    </a:p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（手段的日常生活動作）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電話の使用、買い物、食事の準備、家事、服薬管理、金銭管理など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Lawtonの尺度（8項目）、老研式活動能力指標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国試頻出：服薬管理・金銭管理はIADL。在宅生活の可能性はIADLが重要指標</a:t>
            </a: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本時のまとめ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感覚器：老視＝毛様体筋の萎縮、聴覚は高音域から低下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内部機能：体水分量の割合低下により脱水を来しやすい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老年期の心理：流動性知能は低下、結晶性知能は維持されやすい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サクセスフル・エイジング：疾病回避・機能維持・社会参加の3要素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ADLとIADL：IADLはより高次で複雑な動作、在宅生活の重要指標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本時の到達目標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加齢に伴う身体的機能の変化（感覚器・運動器・内部機能）を説明できる</a:t>
            </a:r>
            <a:endParaRPr lang="en-US" sz="28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老年期の心理的特徴と、喪失体験への適応について理解する</a:t>
            </a:r>
            <a:endParaRPr lang="en-US" sz="28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サクセスフル・エイジングの概念を説明できる</a:t>
            </a:r>
            <a:endParaRPr lang="en-US" sz="28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高齢者の生活機能評価（ADL・IADL）の違いと評価の視点を理解する</a:t>
            </a: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事例演習：一人暮らしの後期高齢者の心身の変化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09084" cy="45068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Aさん（78歳、女性）夫を2年前に亡くし一人暮らし</a:t>
            </a:r>
          </a:p>
          <a:p>
            <a:pPr marL="304800" indent="-304800">
              <a:lnSpc>
                <a:spcPct val="150000"/>
              </a:lnSpc>
              <a:spcAft>
                <a:spcPts val="1600"/>
              </a:spcAft>
              <a:buSzPct val="100000"/>
              <a:buChar char="—"/>
            </a:pPr>
            <a:r>
              <a:rPr lang="en-US" altLang="ja-JP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</a:t>
            </a:r>
            <a:r>
              <a:rPr lang="en-US" altLang="ja-JP" sz="24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物忘れが増えた」一方「昔読んだ本の内容はよく覚えている</a:t>
            </a:r>
            <a:r>
              <a:rPr lang="en-US" altLang="ja-JP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」</a:t>
            </a:r>
            <a:endParaRPr lang="en-US" altLang="ja-JP" sz="2400" dirty="0"/>
          </a:p>
          <a:p>
            <a:pPr marL="304800" indent="-304800">
              <a:lnSpc>
                <a:spcPct val="150000"/>
              </a:lnSpc>
              <a:spcAft>
                <a:spcPts val="1600"/>
              </a:spcAft>
              <a:buSzPct val="100000"/>
              <a:buChar char="—"/>
            </a:pPr>
            <a:r>
              <a:rPr lang="en-US" altLang="ja-JP" sz="24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足腰が弱り外出がおっくうになったと話す</a:t>
            </a:r>
            <a:endParaRPr lang="en-US" altLang="ja-JP" sz="2400" dirty="0"/>
          </a:p>
          <a:p>
            <a:pPr marL="304800" indent="-304800">
              <a:lnSpc>
                <a:spcPct val="150000"/>
              </a:lnSpc>
              <a:spcAft>
                <a:spcPts val="1600"/>
              </a:spcAft>
              <a:buSzPct val="100000"/>
              <a:buChar char="—"/>
            </a:pPr>
            <a:r>
              <a:rPr lang="en-US" altLang="ja-JP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俳句サークルには月2回欠かさず参加している</a:t>
            </a:r>
            <a:endParaRPr lang="en-US" altLang="ja-JP" sz="24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04800" indent="-304800">
              <a:spcAft>
                <a:spcPts val="1600"/>
              </a:spcAft>
              <a:buSzPct val="100000"/>
              <a:buChar char="—"/>
            </a:pP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本時の流れ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822960" y="1737360"/>
            <a:ext cx="96012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8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　老年期とは</a:t>
            </a:r>
            <a:endParaRPr lang="en-US" sz="2800" dirty="0"/>
          </a:p>
          <a:p>
            <a:pPr marL="0" indent="0">
              <a:spcAft>
                <a:spcPts val="18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　感覚器の加齢変化</a:t>
            </a:r>
            <a:endParaRPr lang="en-US" sz="2800" dirty="0"/>
          </a:p>
          <a:p>
            <a:pPr marL="0" indent="0">
              <a:spcAft>
                <a:spcPts val="18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　運動器・内部機能の加齢変化</a:t>
            </a:r>
            <a:endParaRPr lang="en-US" sz="2800" dirty="0"/>
          </a:p>
          <a:p>
            <a:pPr marL="0" indent="0">
              <a:spcAft>
                <a:spcPts val="18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　老年期の心理的特徴</a:t>
            </a:r>
            <a:endParaRPr lang="en-US" sz="2800" dirty="0"/>
          </a:p>
          <a:p>
            <a:pPr marL="0" indent="0">
              <a:spcAft>
                <a:spcPts val="18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　サクセスフル・エイジングの概念</a:t>
            </a:r>
            <a:endParaRPr lang="en-US" sz="2800" dirty="0"/>
          </a:p>
          <a:p>
            <a:pPr marL="0" indent="0">
              <a:spcAft>
                <a:spcPts val="18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　高齢者の生活機能評価（ADL・IADL）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老年期とは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老年期の区分と老化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911840" cy="4408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前期高齢者：65〜74歳　　後期高齢者：75歳以上</a:t>
            </a:r>
          </a:p>
          <a:p>
            <a:pPr marL="0" indent="0">
              <a:buNone/>
            </a:pPr>
            <a:endParaRPr lang="en-US" sz="2400" b="1" dirty="0">
              <a:solidFill>
                <a:srgbClr val="C0392B"/>
              </a:solidFill>
              <a:latin typeface="Yu Gothic" pitchFamily="34" charset="0"/>
              <a:ea typeface="Yu Gothic" pitchFamily="34" charset="-122"/>
            </a:endParaRPr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4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老化には、誰にでも生じる生理的老化と、疾病による病的老化がある</a:t>
            </a:r>
            <a:endParaRPr lang="en-US" altLang="ja-JP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4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老化の進行速度には大きな個人差があり、臓器によっても差がある</a:t>
            </a:r>
            <a:endParaRPr lang="en-US" altLang="ja-JP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04800" indent="-304800">
              <a:spcAft>
                <a:spcPts val="1600"/>
              </a:spcAft>
              <a:buSzPct val="100000"/>
              <a:buChar char="—"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感覚器の加齢変化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感覚器の加齢変化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541825"/>
              </p:ext>
            </p:extLst>
          </p:nvPr>
        </p:nvGraphicFramePr>
        <p:xfrm>
          <a:off x="640080" y="1600200"/>
          <a:ext cx="10881360" cy="388620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感覚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主な加齢変化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視覚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毛様体筋の萎縮による老視、水晶体の混濁（白内障）、明暗順応の低下、視野狭窄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聴覚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高音域から聴力が低下しやすい（感音性難聴）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嗅覚・味覚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閾値の上昇により、においや味を感じにくくなる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皮膚感覚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触覚・痛覚の閾値上昇により外傷や熱傷に気づきにくい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国試頻出：老視＝毛様体筋の萎縮、聴覚は高音域から低下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運動器・内部機能の加齢変化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運動器・内部機能の加齢変化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161695"/>
              </p:ext>
            </p:extLst>
          </p:nvPr>
        </p:nvGraphicFramePr>
        <p:xfrm>
          <a:off x="640080" y="1440181"/>
          <a:ext cx="10881360" cy="4608576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9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系統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主な加齢変化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運動器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筋肉量減少（サルコペニア）、骨密度低下、関節可動域減少、円背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循環器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心拍出量の低下、血管の弾力性低下（収縮期血圧が上昇しやすい）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呼吸器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肺活量の減少、残気量の増加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消化器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消化液分泌の減少、腸蠕動運動の低下（便秘傾向）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腎・泌尿器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糸球体濾過量の低下、膀胱容量の減少（頻尿）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体液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体水分量の割合が50〜55％に低下し脱水を来しやすい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79850" y="6254496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口渇感も低下するため、高齢者は自覚のないまま脱水に陥りやすい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400</Words>
  <Application>Microsoft Office PowerPoint</Application>
  <PresentationFormat>ワイド画面</PresentationFormat>
  <Paragraphs>132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4" baseType="lpstr">
      <vt:lpstr>Yu Gothic</vt:lpstr>
      <vt:lpstr>Arial</vt:lpstr>
      <vt:lpstr>Wingdings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2026-08-30T02:26:03Z</dcterms:created>
  <dcterms:modified xsi:type="dcterms:W3CDTF">2026-08-30T02:32:41Z</dcterms:modified>
</cp:coreProperties>
</file>