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7" d="100"/>
          <a:sy n="87" d="100"/>
        </p:scale>
        <p:origin x="66"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189254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3628580"/>
            <a:ext cx="10515600" cy="548640"/>
          </a:xfrm>
          <a:prstGeom prst="rect">
            <a:avLst/>
          </a:prstGeom>
          <a:noFill/>
          <a:ln/>
        </p:spPr>
        <p:txBody>
          <a:bodyPr wrap="square" rtlCol="0" anchor="ctr"/>
          <a:lstStyle/>
          <a:p>
            <a:pPr marL="0" indent="0">
              <a:buNone/>
            </a:pPr>
            <a:r>
              <a:rPr lang="en-US" sz="3200" b="1" dirty="0">
                <a:solidFill>
                  <a:srgbClr val="6B6B6B"/>
                </a:solidFill>
                <a:latin typeface="Yu Gothic" pitchFamily="34" charset="0"/>
                <a:ea typeface="Yu Gothic" pitchFamily="34" charset="-122"/>
                <a:cs typeface="Yu Gothic" pitchFamily="34" charset="-120"/>
              </a:rPr>
              <a:t>ライフステージ看護学</a:t>
            </a:r>
            <a:endParaRPr lang="en-US" sz="3200" b="1" dirty="0"/>
          </a:p>
        </p:txBody>
      </p:sp>
      <p:sp>
        <p:nvSpPr>
          <p:cNvPr id="3" name="Text 1"/>
          <p:cNvSpPr/>
          <p:nvPr/>
        </p:nvSpPr>
        <p:spPr>
          <a:xfrm>
            <a:off x="822960" y="4268660"/>
            <a:ext cx="10515600" cy="1554480"/>
          </a:xfrm>
          <a:prstGeom prst="rect">
            <a:avLst/>
          </a:prstGeom>
          <a:noFill/>
          <a:ln/>
        </p:spPr>
        <p:txBody>
          <a:bodyPr wrap="square" rtlCol="0" anchor="ctr"/>
          <a:lstStyle/>
          <a:p>
            <a:pPr marL="0" indent="0">
              <a:lnSpc>
                <a:spcPts val="4200"/>
              </a:lnSpc>
              <a:buNone/>
            </a:pPr>
            <a:r>
              <a:rPr lang="en-US" sz="3600" b="1" dirty="0">
                <a:solidFill>
                  <a:srgbClr val="1A1A1A"/>
                </a:solidFill>
                <a:latin typeface="Yu Gothic" pitchFamily="34" charset="0"/>
                <a:ea typeface="Yu Gothic" pitchFamily="34" charset="-122"/>
                <a:cs typeface="Yu Gothic" pitchFamily="34" charset="-120"/>
              </a:rPr>
              <a:t>第10回　女性のライフサイクルと</a:t>
            </a:r>
            <a:endParaRPr lang="en-US" sz="3600" dirty="0"/>
          </a:p>
          <a:p>
            <a:pPr marL="0" indent="0">
              <a:lnSpc>
                <a:spcPts val="4200"/>
              </a:lnSpc>
              <a:buNone/>
            </a:pPr>
            <a:r>
              <a:rPr lang="en-US" sz="3600" b="1" dirty="0">
                <a:solidFill>
                  <a:srgbClr val="1A1A1A"/>
                </a:solidFill>
                <a:latin typeface="Yu Gothic" pitchFamily="34" charset="0"/>
                <a:ea typeface="Yu Gothic" pitchFamily="34" charset="-122"/>
                <a:cs typeface="Yu Gothic" pitchFamily="34" charset="-120"/>
              </a:rPr>
              <a:t>更年期の健康課題</a:t>
            </a:r>
            <a:endParaRPr lang="en-US"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更年期における身体症状</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graphicFrame>
        <p:nvGraphicFramePr>
          <p:cNvPr id="11" name="Table 0"/>
          <p:cNvGraphicFramePr>
            <a:graphicFrameLocks noGrp="1"/>
          </p:cNvGraphicFramePr>
          <p:nvPr>
            <p:extLst>
              <p:ext uri="{D42A27DB-BD31-4B8C-83A1-F6EECF244321}">
                <p14:modId xmlns:p14="http://schemas.microsoft.com/office/powerpoint/2010/main" val="216321248"/>
              </p:ext>
            </p:extLst>
          </p:nvPr>
        </p:nvGraphicFramePr>
        <p:xfrm>
          <a:off x="640080" y="1600200"/>
          <a:ext cx="10881360" cy="3886200"/>
        </p:xfrm>
        <a:graphic>
          <a:graphicData uri="http://schemas.openxmlformats.org/drawingml/2006/table">
            <a:tbl>
              <a:tblPr/>
              <a:tblGrid>
                <a:gridCol w="2743200">
                  <a:extLst>
                    <a:ext uri="{9D8B030D-6E8A-4147-A177-3AD203B41FA5}">
                      <a16:colId xmlns:a16="http://schemas.microsoft.com/office/drawing/2014/main" val="20000"/>
                    </a:ext>
                  </a:extLst>
                </a:gridCol>
                <a:gridCol w="8138160">
                  <a:extLst>
                    <a:ext uri="{9D8B030D-6E8A-4147-A177-3AD203B41FA5}">
                      <a16:colId xmlns:a16="http://schemas.microsoft.com/office/drawing/2014/main" val="20001"/>
                    </a:ext>
                  </a:extLst>
                </a:gridCol>
              </a:tblGrid>
              <a:tr h="777240">
                <a:tc>
                  <a:txBody>
                    <a:bodyPr/>
                    <a:lstStyle/>
                    <a:p>
                      <a:pPr marL="0" indent="0" algn="l">
                        <a:buNone/>
                      </a:pPr>
                      <a:r>
                        <a:rPr lang="en-US" sz="2000" b="1" dirty="0">
                          <a:solidFill>
                            <a:srgbClr val="1A1A1A"/>
                          </a:solidFill>
                        </a:rPr>
                        <a:t>症状の分類</a:t>
                      </a:r>
                      <a:endParaRPr lang="en-US" sz="20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000" b="1" dirty="0">
                          <a:solidFill>
                            <a:srgbClr val="1A1A1A"/>
                          </a:solidFill>
                        </a:rPr>
                        <a:t>主な症状</a:t>
                      </a:r>
                      <a:endParaRPr lang="en-US" sz="20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777240">
                <a:tc>
                  <a:txBody>
                    <a:bodyPr/>
                    <a:lstStyle/>
                    <a:p>
                      <a:pPr marL="0" indent="0" algn="l">
                        <a:buNone/>
                      </a:pPr>
                      <a:r>
                        <a:rPr lang="en-US" sz="2000" b="1" dirty="0">
                          <a:solidFill>
                            <a:srgbClr val="1A1A1A"/>
                          </a:solidFill>
                        </a:rPr>
                        <a:t>血管運動神経症状</a:t>
                      </a:r>
                      <a:endParaRPr lang="en-US" sz="20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ホットフラッシュ（のぼせ、ほてり）、発汗、動悸</a:t>
                      </a:r>
                      <a:endParaRPr lang="en-US" sz="20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777240">
                <a:tc>
                  <a:txBody>
                    <a:bodyPr/>
                    <a:lstStyle/>
                    <a:p>
                      <a:pPr marL="0" indent="0" algn="l">
                        <a:buNone/>
                      </a:pPr>
                      <a:r>
                        <a:rPr lang="en-US" sz="2000" b="1" dirty="0">
                          <a:solidFill>
                            <a:srgbClr val="1A1A1A"/>
                          </a:solidFill>
                        </a:rPr>
                        <a:t>泌尿生殖器症状</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腟の乾燥感、性交痛、頻尿、尿失禁</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777240">
                <a:tc>
                  <a:txBody>
                    <a:bodyPr/>
                    <a:lstStyle/>
                    <a:p>
                      <a:pPr marL="0" indent="0" algn="l">
                        <a:buNone/>
                      </a:pPr>
                      <a:r>
                        <a:rPr lang="en-US" sz="2000" b="1" dirty="0">
                          <a:solidFill>
                            <a:srgbClr val="1A1A1A"/>
                          </a:solidFill>
                        </a:rPr>
                        <a:t>運動器・代謝の変化</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骨量の減少、LDLコレステロール上昇・HDLコレステロール低下</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77240">
                <a:tc>
                  <a:txBody>
                    <a:bodyPr/>
                    <a:lstStyle/>
                    <a:p>
                      <a:pPr marL="0" indent="0" algn="l">
                        <a:buNone/>
                      </a:pPr>
                      <a:r>
                        <a:rPr lang="en-US" sz="2000" b="1" dirty="0">
                          <a:solidFill>
                            <a:srgbClr val="1A1A1A"/>
                          </a:solidFill>
                        </a:rPr>
                        <a:t>精神神経症状</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抑うつ、不安、いらいら感、不眠</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5" name="Text 2"/>
          <p:cNvSpPr/>
          <p:nvPr/>
        </p:nvSpPr>
        <p:spPr>
          <a:xfrm>
            <a:off x="640080" y="5760720"/>
            <a:ext cx="10881360" cy="548640"/>
          </a:xfrm>
          <a:prstGeom prst="rect">
            <a:avLst/>
          </a:prstGeom>
          <a:noFill/>
          <a:ln/>
        </p:spPr>
        <p:txBody>
          <a:bodyPr wrap="square" rtlCol="0" anchor="ctr"/>
          <a:lstStyle/>
          <a:p>
            <a:pPr marL="0" indent="0">
              <a:buNone/>
            </a:pPr>
            <a:r>
              <a:rPr lang="en-US" sz="2400" b="1" dirty="0">
                <a:solidFill>
                  <a:srgbClr val="C0392B"/>
                </a:solidFill>
                <a:latin typeface="Yu Gothic" pitchFamily="34" charset="0"/>
                <a:ea typeface="Yu Gothic" pitchFamily="34" charset="-122"/>
                <a:cs typeface="Yu Gothic" pitchFamily="34" charset="-120"/>
              </a:rPr>
              <a:t>国試頻出：エストロゲン低下は骨量低下・脂質異常症のリスク上昇と関連</a:t>
            </a: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更年期の心理的変化 ─ 身体要因と心理社会的要因</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554480"/>
            <a:ext cx="10881360" cy="1005840"/>
          </a:xfrm>
          <a:prstGeom prst="rect">
            <a:avLst/>
          </a:prstGeom>
          <a:noFill/>
          <a:ln/>
        </p:spPr>
        <p:txBody>
          <a:bodyPr wrap="square" rtlCol="0" anchor="t"/>
          <a:lstStyle/>
          <a:p>
            <a:pPr marL="0" indent="0">
              <a:buNone/>
            </a:pPr>
            <a:endParaRPr lang="en-US" sz="2400" dirty="0"/>
          </a:p>
        </p:txBody>
      </p:sp>
      <p:sp>
        <p:nvSpPr>
          <p:cNvPr id="5" name="Text 3"/>
          <p:cNvSpPr/>
          <p:nvPr/>
        </p:nvSpPr>
        <p:spPr>
          <a:xfrm>
            <a:off x="640080" y="2201130"/>
            <a:ext cx="10881360" cy="3657600"/>
          </a:xfrm>
          <a:prstGeom prst="rect">
            <a:avLst/>
          </a:prstGeom>
          <a:noFill/>
          <a:ln/>
        </p:spPr>
        <p:txBody>
          <a:bodyPr wrap="square" rtlCol="0" anchor="t"/>
          <a:lstStyle/>
          <a:p>
            <a:pPr>
              <a:spcAft>
                <a:spcPts val="1600"/>
              </a:spcAft>
              <a:buSzPct val="100000"/>
            </a:pPr>
            <a:r>
              <a:rPr lang="en-US" altLang="ja-JP" sz="2800" b="1" dirty="0" err="1">
                <a:solidFill>
                  <a:srgbClr val="1A1A1A"/>
                </a:solidFill>
                <a:latin typeface="Yu Gothic" pitchFamily="34" charset="0"/>
                <a:ea typeface="Yu Gothic" pitchFamily="34" charset="-122"/>
                <a:cs typeface="Yu Gothic" pitchFamily="34" charset="-120"/>
              </a:rPr>
              <a:t>抑うつ・不安・いらいら感には、エストロゲン低下だけでなく心理社会的要因も影響する</a:t>
            </a:r>
            <a:endParaRPr lang="en-US" sz="2800" dirty="0">
              <a:solidFill>
                <a:srgbClr val="1A1A1A"/>
              </a:solidFill>
              <a:latin typeface="Yu Gothic" pitchFamily="34" charset="0"/>
              <a:ea typeface="Yu Gothic" pitchFamily="34" charset="-122"/>
              <a:cs typeface="Yu Gothic" pitchFamily="34" charset="-120"/>
            </a:endParaRPr>
          </a:p>
          <a:p>
            <a:pPr marL="304800" indent="-304800">
              <a:spcAft>
                <a:spcPts val="1600"/>
              </a:spcAft>
              <a:buSzPct val="100000"/>
              <a:buChar char="—"/>
            </a:pPr>
            <a:r>
              <a:rPr lang="en-US" sz="2800" dirty="0" err="1">
                <a:solidFill>
                  <a:srgbClr val="1A1A1A"/>
                </a:solidFill>
                <a:latin typeface="Yu Gothic" pitchFamily="34" charset="0"/>
                <a:ea typeface="Yu Gothic" pitchFamily="34" charset="-122"/>
                <a:cs typeface="Yu Gothic" pitchFamily="34" charset="-120"/>
              </a:rPr>
              <a:t>子どもの自立・巣立ちに伴う家庭内役割の変化</a:t>
            </a:r>
            <a:endParaRPr lang="en-US" sz="2800" dirty="0"/>
          </a:p>
          <a:p>
            <a:pPr marL="304800" indent="-304800">
              <a:spcAft>
                <a:spcPts val="1600"/>
              </a:spcAft>
              <a:buSzPct val="100000"/>
              <a:buChar char="—"/>
            </a:pPr>
            <a:r>
              <a:rPr lang="en-US" sz="2800" dirty="0">
                <a:solidFill>
                  <a:srgbClr val="1A1A1A"/>
                </a:solidFill>
                <a:latin typeface="Yu Gothic" pitchFamily="34" charset="0"/>
                <a:ea typeface="Yu Gothic" pitchFamily="34" charset="-122"/>
                <a:cs typeface="Yu Gothic" pitchFamily="34" charset="-120"/>
              </a:rPr>
              <a:t>親の介護役割を担う機会の増加</a:t>
            </a:r>
            <a:endParaRPr lang="en-US" sz="2800" dirty="0"/>
          </a:p>
          <a:p>
            <a:pPr marL="304800" indent="-304800">
              <a:spcAft>
                <a:spcPts val="1600"/>
              </a:spcAft>
              <a:buSzPct val="100000"/>
              <a:buChar char="—"/>
            </a:pPr>
            <a:r>
              <a:rPr lang="en-US" sz="2800" b="1" dirty="0">
                <a:solidFill>
                  <a:srgbClr val="1A1A1A"/>
                </a:solidFill>
                <a:latin typeface="Yu Gothic" pitchFamily="34" charset="0"/>
                <a:ea typeface="Yu Gothic" pitchFamily="34" charset="-122"/>
                <a:cs typeface="Yu Gothic" pitchFamily="34" charset="-120"/>
              </a:rPr>
              <a:t>職場における役割・責任の変化</a:t>
            </a:r>
            <a:endParaRPr 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04</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更年期障害の看護</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更年期障害の看護</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79" y="1600200"/>
            <a:ext cx="11252595" cy="4754879"/>
          </a:xfrm>
          <a:prstGeom prst="rect">
            <a:avLst/>
          </a:prstGeom>
          <a:noFill/>
          <a:ln/>
        </p:spPr>
        <p:txBody>
          <a:bodyPr wrap="square" rtlCol="0" anchor="t"/>
          <a:lstStyle/>
          <a:p>
            <a:pPr marL="342900" indent="-342900">
              <a:lnSpc>
                <a:spcPct val="150000"/>
              </a:lnSpc>
              <a:spcAft>
                <a:spcPts val="2200"/>
              </a:spcAft>
              <a:buSzPct val="100000"/>
              <a:buFont typeface="Wingdings" panose="05000000000000000000" pitchFamily="2" charset="2"/>
              <a:buChar char="l"/>
            </a:pPr>
            <a:r>
              <a:rPr lang="en-US" sz="2400" b="1" dirty="0">
                <a:solidFill>
                  <a:srgbClr val="1A1A1A"/>
                </a:solidFill>
                <a:latin typeface="Yu Gothic" pitchFamily="34" charset="0"/>
                <a:ea typeface="Yu Gothic" pitchFamily="34" charset="-122"/>
                <a:cs typeface="Yu Gothic" pitchFamily="34" charset="-120"/>
              </a:rPr>
              <a:t>ホルモン補充療法〈HRT〉：血管運動神経症状・骨量減少の改善が期待できる（自己判断での中断を避ける）</a:t>
            </a:r>
            <a:endParaRPr lang="en-US" sz="2400" dirty="0"/>
          </a:p>
          <a:p>
            <a:pPr marL="342900" indent="-342900">
              <a:lnSpc>
                <a:spcPct val="150000"/>
              </a:lnSpc>
              <a:spcAft>
                <a:spcPts val="2200"/>
              </a:spcAft>
              <a:buSzPct val="100000"/>
              <a:buFont typeface="Wingdings" panose="05000000000000000000" pitchFamily="2" charset="2"/>
              <a:buChar char="l"/>
            </a:pPr>
            <a:r>
              <a:rPr lang="en-US" sz="2400" dirty="0">
                <a:solidFill>
                  <a:srgbClr val="1A1A1A"/>
                </a:solidFill>
                <a:latin typeface="Yu Gothic" pitchFamily="34" charset="0"/>
                <a:ea typeface="Yu Gothic" pitchFamily="34" charset="-122"/>
                <a:cs typeface="Yu Gothic" pitchFamily="34" charset="-120"/>
              </a:rPr>
              <a:t>生活習慣の調整：適度な運動、カルシウム・ビタミンDの摂取、禁煙、十分な睡眠</a:t>
            </a:r>
            <a:endParaRPr lang="en-US" sz="2400" dirty="0"/>
          </a:p>
          <a:p>
            <a:pPr marL="342900" indent="-342900">
              <a:lnSpc>
                <a:spcPct val="150000"/>
              </a:lnSpc>
              <a:spcAft>
                <a:spcPts val="2200"/>
              </a:spcAft>
              <a:buSzPct val="100000"/>
              <a:buFont typeface="Wingdings" panose="05000000000000000000" pitchFamily="2" charset="2"/>
              <a:buChar char="l"/>
            </a:pPr>
            <a:r>
              <a:rPr lang="en-US" sz="2400" dirty="0">
                <a:solidFill>
                  <a:srgbClr val="1A1A1A"/>
                </a:solidFill>
                <a:latin typeface="Yu Gothic" pitchFamily="34" charset="0"/>
                <a:ea typeface="Yu Gothic" pitchFamily="34" charset="-122"/>
                <a:cs typeface="Yu Gothic" pitchFamily="34" charset="-120"/>
              </a:rPr>
              <a:t>セルフケア支援：症状日記等で自身の症状パターンを把握できるよう支援する</a:t>
            </a:r>
            <a:endParaRPr lang="en-US" sz="2400" dirty="0"/>
          </a:p>
          <a:p>
            <a:pPr marL="342900" indent="-342900">
              <a:lnSpc>
                <a:spcPct val="150000"/>
              </a:lnSpc>
              <a:spcAft>
                <a:spcPts val="2200"/>
              </a:spcAft>
              <a:buSzPct val="100000"/>
              <a:buFont typeface="Wingdings" panose="05000000000000000000" pitchFamily="2" charset="2"/>
              <a:buChar char="l"/>
            </a:pPr>
            <a:r>
              <a:rPr lang="en-US" sz="2400" dirty="0">
                <a:solidFill>
                  <a:srgbClr val="C0392B"/>
                </a:solidFill>
                <a:latin typeface="Yu Gothic" pitchFamily="34" charset="0"/>
                <a:ea typeface="Yu Gothic" pitchFamily="34" charset="-122"/>
                <a:cs typeface="Yu Gothic" pitchFamily="34" charset="-120"/>
              </a:rPr>
              <a:t>心理的支援：訴えを否定せず傾聴し、生理的な変化であることを伝え安心感を提供する</a:t>
            </a:r>
            <a:endParaRPr lang="en-US"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05</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女性特有のがんと看護</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女性特有のがんと早期発見のポイント</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graphicFrame>
        <p:nvGraphicFramePr>
          <p:cNvPr id="16" name="Table 0"/>
          <p:cNvGraphicFramePr>
            <a:graphicFrameLocks noGrp="1"/>
          </p:cNvGraphicFramePr>
          <p:nvPr>
            <p:extLst>
              <p:ext uri="{D42A27DB-BD31-4B8C-83A1-F6EECF244321}">
                <p14:modId xmlns:p14="http://schemas.microsoft.com/office/powerpoint/2010/main" val="2586038135"/>
              </p:ext>
            </p:extLst>
          </p:nvPr>
        </p:nvGraphicFramePr>
        <p:xfrm>
          <a:off x="640080" y="1518068"/>
          <a:ext cx="11247120" cy="4480560"/>
        </p:xfrm>
        <a:graphic>
          <a:graphicData uri="http://schemas.openxmlformats.org/drawingml/2006/table">
            <a:tbl>
              <a:tblPr/>
              <a:tblGrid>
                <a:gridCol w="2026666">
                  <a:extLst>
                    <a:ext uri="{9D8B030D-6E8A-4147-A177-3AD203B41FA5}">
                      <a16:colId xmlns:a16="http://schemas.microsoft.com/office/drawing/2014/main" val="20000"/>
                    </a:ext>
                  </a:extLst>
                </a:gridCol>
                <a:gridCol w="4022205">
                  <a:extLst>
                    <a:ext uri="{9D8B030D-6E8A-4147-A177-3AD203B41FA5}">
                      <a16:colId xmlns:a16="http://schemas.microsoft.com/office/drawing/2014/main" val="20001"/>
                    </a:ext>
                  </a:extLst>
                </a:gridCol>
                <a:gridCol w="5198249">
                  <a:extLst>
                    <a:ext uri="{9D8B030D-6E8A-4147-A177-3AD203B41FA5}">
                      <a16:colId xmlns:a16="http://schemas.microsoft.com/office/drawing/2014/main" val="20002"/>
                    </a:ext>
                  </a:extLst>
                </a:gridCol>
              </a:tblGrid>
              <a:tr h="1084767">
                <a:tc>
                  <a:txBody>
                    <a:bodyPr/>
                    <a:lstStyle/>
                    <a:p>
                      <a:pPr marL="0" indent="0" algn="l">
                        <a:buNone/>
                      </a:pPr>
                      <a:r>
                        <a:rPr lang="en-US" sz="2400" b="1" dirty="0">
                          <a:solidFill>
                            <a:srgbClr val="1A1A1A"/>
                          </a:solidFill>
                        </a:rPr>
                        <a:t>がん</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400" b="1" dirty="0">
                          <a:solidFill>
                            <a:srgbClr val="1A1A1A"/>
                          </a:solidFill>
                        </a:rPr>
                        <a:t>好発年齢・要因</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400" b="1" dirty="0">
                          <a:solidFill>
                            <a:srgbClr val="1A1A1A"/>
                          </a:solidFill>
                        </a:rPr>
                        <a:t>早期発見・看護のポイント</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084767">
                <a:tc>
                  <a:txBody>
                    <a:bodyPr/>
                    <a:lstStyle/>
                    <a:p>
                      <a:pPr marL="0" indent="0" algn="l">
                        <a:buNone/>
                      </a:pPr>
                      <a:r>
                        <a:rPr lang="en-US" sz="2400" b="1" dirty="0">
                          <a:solidFill>
                            <a:srgbClr val="1A1A1A"/>
                          </a:solidFill>
                        </a:rPr>
                        <a:t>乳がん</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40〜60歳代に多い</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自己触診の習慣化、40歳以上は2年に1回のマンモグラフィ検診</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084767">
                <a:tc>
                  <a:txBody>
                    <a:bodyPr/>
                    <a:lstStyle/>
                    <a:p>
                      <a:pPr marL="0" indent="0" algn="l">
                        <a:buNone/>
                      </a:pPr>
                      <a:r>
                        <a:rPr lang="en-US" sz="2400" b="1" dirty="0">
                          <a:solidFill>
                            <a:srgbClr val="1A1A1A"/>
                          </a:solidFill>
                        </a:rPr>
                        <a:t>子宮頸がん</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20〜40歳代で増加傾向。HPVの持続感染が主要因</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HPVワクチン、20歳以上は2年に1回の細胞診検診</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226259">
                <a:tc>
                  <a:txBody>
                    <a:bodyPr/>
                    <a:lstStyle/>
                    <a:p>
                      <a:pPr marL="0" indent="0" algn="l">
                        <a:buNone/>
                      </a:pPr>
                      <a:r>
                        <a:rPr lang="en-US" sz="2400" b="1" dirty="0">
                          <a:solidFill>
                            <a:srgbClr val="1A1A1A"/>
                          </a:solidFill>
                        </a:rPr>
                        <a:t>子宮体がん</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閉経前後〜閉経後に多い。エストロゲンの持続刺激が関与</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閉経後の不正性器出血に注意し早期受診につなげる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5" name="Text 2"/>
          <p:cNvSpPr/>
          <p:nvPr/>
        </p:nvSpPr>
        <p:spPr>
          <a:xfrm>
            <a:off x="640080" y="6126480"/>
            <a:ext cx="10881360" cy="548640"/>
          </a:xfrm>
          <a:prstGeom prst="rect">
            <a:avLst/>
          </a:prstGeom>
          <a:noFill/>
          <a:ln/>
        </p:spPr>
        <p:txBody>
          <a:bodyPr wrap="square" rtlCol="0" anchor="ctr"/>
          <a:lstStyle/>
          <a:p>
            <a:pPr marL="0" indent="0">
              <a:buNone/>
            </a:pPr>
            <a:r>
              <a:rPr lang="en-US" sz="2400" b="1" dirty="0">
                <a:solidFill>
                  <a:srgbClr val="C0392B"/>
                </a:solidFill>
                <a:latin typeface="Yu Gothic" pitchFamily="34" charset="0"/>
                <a:ea typeface="Yu Gothic" pitchFamily="34" charset="-122"/>
                <a:cs typeface="Yu Gothic" pitchFamily="34" charset="-120"/>
              </a:rPr>
              <a:t>国試頻出：乳がんの確定診断は針生検、マンモグラフィは主に検診・画像診断</a:t>
            </a:r>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女性特有のがんの看護</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554480"/>
            <a:ext cx="10881360" cy="822960"/>
          </a:xfrm>
          <a:prstGeom prst="rect">
            <a:avLst/>
          </a:prstGeom>
          <a:noFill/>
          <a:ln/>
        </p:spPr>
        <p:txBody>
          <a:bodyPr wrap="square" rtlCol="0" anchor="t"/>
          <a:lstStyle/>
          <a:p>
            <a:pPr marL="0" indent="0">
              <a:buNone/>
            </a:pPr>
            <a:endParaRPr lang="en-US" sz="2400" dirty="0"/>
          </a:p>
        </p:txBody>
      </p:sp>
      <p:sp>
        <p:nvSpPr>
          <p:cNvPr id="5" name="Text 3"/>
          <p:cNvSpPr/>
          <p:nvPr/>
        </p:nvSpPr>
        <p:spPr>
          <a:xfrm>
            <a:off x="640080" y="2116809"/>
            <a:ext cx="10881360" cy="3657600"/>
          </a:xfrm>
          <a:prstGeom prst="rect">
            <a:avLst/>
          </a:prstGeom>
          <a:noFill/>
          <a:ln/>
        </p:spPr>
        <p:txBody>
          <a:bodyPr wrap="square" rtlCol="0" anchor="t"/>
          <a:lstStyle/>
          <a:p>
            <a:pPr>
              <a:lnSpc>
                <a:spcPct val="150000"/>
              </a:lnSpc>
              <a:spcAft>
                <a:spcPts val="1600"/>
              </a:spcAft>
              <a:buSzPct val="100000"/>
            </a:pPr>
            <a:r>
              <a:rPr lang="en-US" altLang="ja-JP" sz="2400" b="1" dirty="0" err="1">
                <a:solidFill>
                  <a:srgbClr val="1A1A1A"/>
                </a:solidFill>
                <a:latin typeface="Yu Gothic" pitchFamily="34" charset="0"/>
                <a:ea typeface="Yu Gothic" pitchFamily="34" charset="-122"/>
                <a:cs typeface="Yu Gothic" pitchFamily="34" charset="-120"/>
              </a:rPr>
              <a:t>症状がない段階からの定期的な検診受診を勧奨する</a:t>
            </a:r>
            <a:endParaRPr lang="en-US" sz="2400" b="1" dirty="0">
              <a:solidFill>
                <a:srgbClr val="C0392B"/>
              </a:solidFill>
              <a:latin typeface="Yu Gothic" pitchFamily="34" charset="0"/>
              <a:ea typeface="Yu Gothic" pitchFamily="34" charset="-122"/>
              <a:cs typeface="Yu Gothic" pitchFamily="34" charset="-120"/>
            </a:endParaRPr>
          </a:p>
          <a:p>
            <a:pPr marL="304800" indent="-304800">
              <a:lnSpc>
                <a:spcPct val="150000"/>
              </a:lnSpc>
              <a:spcAft>
                <a:spcPts val="1600"/>
              </a:spcAft>
              <a:buSzPct val="100000"/>
              <a:buChar char="—"/>
            </a:pPr>
            <a:r>
              <a:rPr lang="en-US" sz="2400" b="1" dirty="0" err="1">
                <a:solidFill>
                  <a:srgbClr val="C0392B"/>
                </a:solidFill>
                <a:latin typeface="Yu Gothic" pitchFamily="34" charset="0"/>
                <a:ea typeface="Yu Gothic" pitchFamily="34" charset="-122"/>
                <a:cs typeface="Yu Gothic" pitchFamily="34" charset="-120"/>
              </a:rPr>
              <a:t>治療（乳房切除、子宮摘出等）に伴うボディイメージの変化への心理的支援</a:t>
            </a:r>
            <a:endParaRPr lang="en-US" sz="2400" dirty="0"/>
          </a:p>
          <a:p>
            <a:pPr marL="304800" indent="-304800">
              <a:lnSpc>
                <a:spcPct val="150000"/>
              </a:lnSpc>
              <a:spcAft>
                <a:spcPts val="1600"/>
              </a:spcAft>
              <a:buSzPct val="100000"/>
              <a:buChar char="—"/>
            </a:pPr>
            <a:r>
              <a:rPr lang="en-US" sz="2400" dirty="0">
                <a:solidFill>
                  <a:srgbClr val="1A1A1A"/>
                </a:solidFill>
                <a:latin typeface="Yu Gothic" pitchFamily="34" charset="0"/>
                <a:ea typeface="Yu Gothic" pitchFamily="34" charset="-122"/>
                <a:cs typeface="Yu Gothic" pitchFamily="34" charset="-120"/>
              </a:rPr>
              <a:t>早期発見・早期治療につなげる継続的な関わり</a:t>
            </a:r>
            <a:endParaRPr lang="en-US"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06</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ライフイベントに伴う女性の健康支援</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女性のライフサイクルを通じた継続的な健康支援</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554480"/>
            <a:ext cx="10881360" cy="914400"/>
          </a:xfrm>
          <a:prstGeom prst="rect">
            <a:avLst/>
          </a:prstGeom>
          <a:noFill/>
          <a:ln/>
        </p:spPr>
        <p:txBody>
          <a:bodyPr wrap="square" rtlCol="0" anchor="t"/>
          <a:lstStyle/>
          <a:p>
            <a:pPr marL="0" indent="0">
              <a:buNone/>
            </a:pPr>
            <a:endParaRPr lang="en-US" sz="2400" dirty="0"/>
          </a:p>
        </p:txBody>
      </p:sp>
      <p:sp>
        <p:nvSpPr>
          <p:cNvPr id="5" name="Text 3"/>
          <p:cNvSpPr/>
          <p:nvPr/>
        </p:nvSpPr>
        <p:spPr>
          <a:xfrm>
            <a:off x="640080" y="1600199"/>
            <a:ext cx="11362104" cy="4855351"/>
          </a:xfrm>
          <a:prstGeom prst="rect">
            <a:avLst/>
          </a:prstGeom>
          <a:noFill/>
          <a:ln/>
        </p:spPr>
        <p:txBody>
          <a:bodyPr wrap="square" rtlCol="0" anchor="t"/>
          <a:lstStyle/>
          <a:p>
            <a:pPr>
              <a:lnSpc>
                <a:spcPct val="150000"/>
              </a:lnSpc>
              <a:spcAft>
                <a:spcPts val="1600"/>
              </a:spcAft>
              <a:buSzPct val="100000"/>
            </a:pPr>
            <a:r>
              <a:rPr lang="en-US" altLang="ja-JP" sz="2800" b="1" dirty="0">
                <a:solidFill>
                  <a:srgbClr val="1A1A1A"/>
                </a:solidFill>
                <a:latin typeface="Yu Gothic" pitchFamily="34" charset="0"/>
                <a:ea typeface="Yu Gothic" pitchFamily="34" charset="-122"/>
                <a:cs typeface="Yu Gothic" pitchFamily="34" charset="-120"/>
              </a:rPr>
              <a:t>思春期（第6回）・妊娠出産期（第2回）・青年期成人前期（第7回）・</a:t>
            </a:r>
            <a:r>
              <a:rPr lang="en-US" altLang="ja-JP" sz="2800" b="1" dirty="0" err="1">
                <a:solidFill>
                  <a:srgbClr val="1A1A1A"/>
                </a:solidFill>
                <a:latin typeface="Yu Gothic" pitchFamily="34" charset="0"/>
                <a:ea typeface="Yu Gothic" pitchFamily="34" charset="-122"/>
                <a:cs typeface="Yu Gothic" pitchFamily="34" charset="-120"/>
              </a:rPr>
              <a:t>更年期・老年期と連続的に変化</a:t>
            </a:r>
            <a:endParaRPr lang="en-US" sz="2800" dirty="0">
              <a:solidFill>
                <a:srgbClr val="1A1A1A"/>
              </a:solidFill>
              <a:latin typeface="Yu Gothic" pitchFamily="34" charset="0"/>
              <a:ea typeface="Yu Gothic" pitchFamily="34" charset="-122"/>
              <a:cs typeface="Yu Gothic" pitchFamily="34" charset="-120"/>
            </a:endParaRPr>
          </a:p>
          <a:p>
            <a:pPr marL="304800" indent="-304800">
              <a:lnSpc>
                <a:spcPct val="150000"/>
              </a:lnSpc>
              <a:spcAft>
                <a:spcPts val="1600"/>
              </a:spcAft>
              <a:buSzPct val="100000"/>
              <a:buChar char="—"/>
            </a:pPr>
            <a:r>
              <a:rPr lang="en-US" sz="2800" dirty="0" err="1">
                <a:solidFill>
                  <a:srgbClr val="1A1A1A"/>
                </a:solidFill>
                <a:latin typeface="Yu Gothic" pitchFamily="34" charset="0"/>
                <a:ea typeface="Yu Gothic" pitchFamily="34" charset="-122"/>
                <a:cs typeface="Yu Gothic" pitchFamily="34" charset="-120"/>
              </a:rPr>
              <a:t>就職、結婚、妊娠・出産、子育て、介護、退職等のライフイベントが心身の健康に影響する</a:t>
            </a:r>
            <a:endParaRPr lang="en-US" sz="2800" dirty="0"/>
          </a:p>
          <a:p>
            <a:pPr marL="304800" indent="-304800">
              <a:lnSpc>
                <a:spcPct val="150000"/>
              </a:lnSpc>
              <a:spcAft>
                <a:spcPts val="1600"/>
              </a:spcAft>
              <a:buSzPct val="100000"/>
              <a:buChar char="—"/>
            </a:pPr>
            <a:r>
              <a:rPr lang="en-US" sz="2800" b="1" dirty="0">
                <a:solidFill>
                  <a:srgbClr val="C0392B"/>
                </a:solidFill>
                <a:latin typeface="Yu Gothic" pitchFamily="34" charset="0"/>
                <a:ea typeface="Yu Gothic" pitchFamily="34" charset="-122"/>
                <a:cs typeface="Yu Gothic" pitchFamily="34" charset="-120"/>
              </a:rPr>
              <a:t>各診療科・支援機関が連携し、切れ目のない支援を提供することが求められる</a:t>
            </a:r>
            <a:endParaRPr lang="en-US"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本時のまとめ</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79" y="1600200"/>
            <a:ext cx="11312825" cy="4754880"/>
          </a:xfrm>
          <a:prstGeom prst="rect">
            <a:avLst/>
          </a:prstGeom>
          <a:noFill/>
          <a:ln/>
        </p:spPr>
        <p:txBody>
          <a:bodyPr wrap="square" rtlCol="0" anchor="t"/>
          <a:lstStyle/>
          <a:p>
            <a:pPr marL="342900" indent="-342900">
              <a:spcAft>
                <a:spcPts val="2200"/>
              </a:spcAft>
              <a:buSzPct val="100000"/>
              <a:buFont typeface="Arial" panose="020B0604020202020204" pitchFamily="34" charset="0"/>
              <a:buChar char="•"/>
            </a:pPr>
            <a:r>
              <a:rPr lang="en-US" sz="2800" b="1" dirty="0">
                <a:solidFill>
                  <a:srgbClr val="1A1A1A"/>
                </a:solidFill>
                <a:latin typeface="Yu Gothic" pitchFamily="34" charset="0"/>
                <a:ea typeface="Yu Gothic" pitchFamily="34" charset="-122"/>
                <a:cs typeface="Yu Gothic" pitchFamily="34" charset="-120"/>
              </a:rPr>
              <a:t>更年期の内分泌変化：エストロゲン減少 → FSH・LH増加</a:t>
            </a:r>
            <a:endParaRPr lang="en-US" sz="2800" dirty="0"/>
          </a:p>
          <a:p>
            <a:pPr marL="342900" indent="-342900">
              <a:spcAft>
                <a:spcPts val="2200"/>
              </a:spcAft>
              <a:buSzPct val="100000"/>
              <a:buFont typeface="Arial" panose="020B0604020202020204" pitchFamily="34" charset="0"/>
              <a:buChar char="•"/>
            </a:pPr>
            <a:r>
              <a:rPr lang="en-US" sz="2800" b="1" dirty="0">
                <a:solidFill>
                  <a:srgbClr val="1A1A1A"/>
                </a:solidFill>
                <a:latin typeface="Yu Gothic" pitchFamily="34" charset="0"/>
                <a:ea typeface="Yu Gothic" pitchFamily="34" charset="-122"/>
                <a:cs typeface="Yu Gothic" pitchFamily="34" charset="-120"/>
              </a:rPr>
              <a:t>エストロゲン低下は骨量低下・脂質異常症のリスク上昇と関連</a:t>
            </a:r>
            <a:endParaRPr lang="en-US" sz="2800" dirty="0"/>
          </a:p>
          <a:p>
            <a:pPr marL="342900" indent="-342900">
              <a:spcAft>
                <a:spcPts val="22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更年期の心理的症状は身体要因と心理社会的要因の両面から捉える</a:t>
            </a:r>
            <a:endParaRPr lang="en-US" sz="2800" dirty="0"/>
          </a:p>
          <a:p>
            <a:pPr marL="342900" indent="-342900">
              <a:spcAft>
                <a:spcPts val="2200"/>
              </a:spcAft>
              <a:buSzPct val="100000"/>
              <a:buFont typeface="Arial" panose="020B0604020202020204" pitchFamily="34" charset="0"/>
              <a:buChar char="•"/>
            </a:pPr>
            <a:r>
              <a:rPr lang="en-US" sz="2800" dirty="0">
                <a:solidFill>
                  <a:srgbClr val="C0392B"/>
                </a:solidFill>
                <a:latin typeface="Yu Gothic" pitchFamily="34" charset="0"/>
                <a:ea typeface="Yu Gothic" pitchFamily="34" charset="-122"/>
                <a:cs typeface="Yu Gothic" pitchFamily="34" charset="-120"/>
              </a:rPr>
              <a:t>乳がんの確定診断は針生検、マンモグラフィは検診・画像診断</a:t>
            </a:r>
            <a:endParaRPr lang="en-US" sz="2800" dirty="0"/>
          </a:p>
          <a:p>
            <a:pPr marL="342900" indent="-342900">
              <a:spcAft>
                <a:spcPts val="22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女性のライフサイクル全体を通じた継続的な健康支援の視点</a:t>
            </a:r>
            <a:endParaRPr lang="en-US"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本時の到達目標</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00200"/>
            <a:ext cx="10881360" cy="4754880"/>
          </a:xfrm>
          <a:prstGeom prst="rect">
            <a:avLst/>
          </a:prstGeom>
          <a:noFill/>
          <a:ln/>
        </p:spPr>
        <p:txBody>
          <a:bodyPr wrap="square" rtlCol="0" anchor="t"/>
          <a:lstStyle/>
          <a:p>
            <a:pPr marL="457200" indent="-457200">
              <a:spcAft>
                <a:spcPts val="2200"/>
              </a:spcAft>
              <a:buSzPct val="100000"/>
              <a:buFont typeface="+mj-ea"/>
              <a:buAutoNum type="circleNumDbPlain"/>
            </a:pPr>
            <a:r>
              <a:rPr lang="en-US" sz="2800" dirty="0">
                <a:solidFill>
                  <a:srgbClr val="1A1A1A"/>
                </a:solidFill>
                <a:latin typeface="Yu Gothic" pitchFamily="34" charset="0"/>
                <a:ea typeface="Yu Gothic" pitchFamily="34" charset="-122"/>
                <a:cs typeface="Yu Gothic" pitchFamily="34" charset="-120"/>
              </a:rPr>
              <a:t>女性ホルモンの変化と、女性のライフサイクル各期の特徴を説明できる</a:t>
            </a:r>
            <a:endParaRPr lang="en-US" sz="2800" dirty="0"/>
          </a:p>
          <a:p>
            <a:pPr marL="457200" indent="-457200">
              <a:spcAft>
                <a:spcPts val="2200"/>
              </a:spcAft>
              <a:buSzPct val="100000"/>
              <a:buFont typeface="+mj-ea"/>
              <a:buAutoNum type="circleNumDbPlain"/>
            </a:pPr>
            <a:r>
              <a:rPr lang="en-US" sz="2800" dirty="0">
                <a:solidFill>
                  <a:srgbClr val="1A1A1A"/>
                </a:solidFill>
                <a:latin typeface="Yu Gothic" pitchFamily="34" charset="0"/>
                <a:ea typeface="Yu Gothic" pitchFamily="34" charset="-122"/>
                <a:cs typeface="Yu Gothic" pitchFamily="34" charset="-120"/>
              </a:rPr>
              <a:t>更年期における身体的・心理的変化の機序と、看護支援を説明できる</a:t>
            </a:r>
            <a:endParaRPr lang="en-US" sz="2800" dirty="0"/>
          </a:p>
          <a:p>
            <a:pPr marL="457200" indent="-457200">
              <a:spcAft>
                <a:spcPts val="2200"/>
              </a:spcAft>
              <a:buSzPct val="100000"/>
              <a:buFont typeface="+mj-ea"/>
              <a:buAutoNum type="circleNumDbPlain"/>
            </a:pPr>
            <a:r>
              <a:rPr lang="en-US" sz="2800" dirty="0">
                <a:solidFill>
                  <a:srgbClr val="1A1A1A"/>
                </a:solidFill>
                <a:latin typeface="Yu Gothic" pitchFamily="34" charset="0"/>
                <a:ea typeface="Yu Gothic" pitchFamily="34" charset="-122"/>
                <a:cs typeface="Yu Gothic" pitchFamily="34" charset="-120"/>
              </a:rPr>
              <a:t>女性特有のがん（乳がん、子宮頸がん、子宮体がん）と看護を理解する</a:t>
            </a:r>
            <a:endParaRPr lang="en-US" sz="2800" dirty="0"/>
          </a:p>
          <a:p>
            <a:pPr marL="457200" indent="-457200">
              <a:spcAft>
                <a:spcPts val="2200"/>
              </a:spcAft>
              <a:buSzPct val="100000"/>
              <a:buFont typeface="+mj-ea"/>
              <a:buAutoNum type="circleNumDbPlain"/>
            </a:pPr>
            <a:r>
              <a:rPr lang="en-US" sz="2800" dirty="0">
                <a:solidFill>
                  <a:srgbClr val="1A1A1A"/>
                </a:solidFill>
                <a:latin typeface="Yu Gothic" pitchFamily="34" charset="0"/>
                <a:ea typeface="Yu Gothic" pitchFamily="34" charset="-122"/>
                <a:cs typeface="Yu Gothic" pitchFamily="34" charset="-120"/>
              </a:rPr>
              <a:t>ライフイベントに伴う女性の健康課題と継続的な健康支援を理解する</a:t>
            </a:r>
            <a:endParaRPr lang="en-U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事例演習：更年期症状に悩む50歳女性</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5" name="Text 3"/>
          <p:cNvSpPr/>
          <p:nvPr/>
        </p:nvSpPr>
        <p:spPr>
          <a:xfrm>
            <a:off x="640080" y="1839203"/>
            <a:ext cx="10881360" cy="3657600"/>
          </a:xfrm>
          <a:prstGeom prst="rect">
            <a:avLst/>
          </a:prstGeom>
          <a:noFill/>
          <a:ln/>
        </p:spPr>
        <p:txBody>
          <a:bodyPr wrap="square" rtlCol="0" anchor="t"/>
          <a:lstStyle/>
          <a:p>
            <a:pPr>
              <a:spcAft>
                <a:spcPts val="1600"/>
              </a:spcAft>
              <a:buSzPct val="100000"/>
            </a:pPr>
            <a:r>
              <a:rPr lang="en-US" altLang="ja-JP" sz="2800" b="1" dirty="0">
                <a:solidFill>
                  <a:srgbClr val="1A1A1A"/>
                </a:solidFill>
                <a:latin typeface="Yu Gothic" pitchFamily="34" charset="0"/>
                <a:ea typeface="Yu Gothic" pitchFamily="34" charset="-122"/>
                <a:cs typeface="Yu Gothic" pitchFamily="34" charset="-120"/>
              </a:rPr>
              <a:t>Aさん（50歳、女性）</a:t>
            </a:r>
            <a:endParaRPr lang="en-US" sz="2800" dirty="0">
              <a:solidFill>
                <a:srgbClr val="1A1A1A"/>
              </a:solidFill>
              <a:latin typeface="Yu Gothic" pitchFamily="34" charset="0"/>
              <a:ea typeface="Yu Gothic" pitchFamily="34" charset="-122"/>
              <a:cs typeface="Yu Gothic" pitchFamily="34" charset="-120"/>
            </a:endParaRPr>
          </a:p>
          <a:p>
            <a:pPr marL="342900" indent="-342900">
              <a:spcAft>
                <a:spcPts val="1600"/>
              </a:spcAft>
              <a:buSzPct val="100000"/>
              <a:buFont typeface="Arial" panose="020B0604020202020204" pitchFamily="34" charset="0"/>
              <a:buChar char="•"/>
            </a:pPr>
            <a:r>
              <a:rPr lang="en-US" sz="2800" dirty="0" err="1">
                <a:solidFill>
                  <a:srgbClr val="1A1A1A"/>
                </a:solidFill>
                <a:latin typeface="Yu Gothic" pitchFamily="34" charset="0"/>
                <a:ea typeface="Yu Gothic" pitchFamily="34" charset="-122"/>
                <a:cs typeface="Yu Gothic" pitchFamily="34" charset="-120"/>
              </a:rPr>
              <a:t>月経不順、のぼせ・発汗、いらいら感の増強</a:t>
            </a:r>
            <a:endParaRPr lang="en-US" sz="2800" dirty="0"/>
          </a:p>
          <a:p>
            <a:pPr marL="342900" indent="-342900">
              <a:spcAft>
                <a:spcPts val="16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長女の進学で家庭内の役割の変化を感じている</a:t>
            </a:r>
            <a:endParaRPr lang="en-US" sz="2800" dirty="0"/>
          </a:p>
          <a:p>
            <a:pPr marL="342900" indent="-342900">
              <a:spcAft>
                <a:spcPts val="16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健診でLDLコレステロールがやや高値</a:t>
            </a:r>
            <a:endParaRPr lang="en-US" sz="2800" dirty="0"/>
          </a:p>
          <a:p>
            <a:pPr marL="342900" indent="-342900">
              <a:spcAft>
                <a:spcPts val="16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「ホルモンの薬は少し怖い」と相談</a:t>
            </a:r>
            <a:endParaRPr lang="en-US"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本時の流れ</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822960" y="1737360"/>
            <a:ext cx="9601200" cy="4572000"/>
          </a:xfrm>
          <a:prstGeom prst="rect">
            <a:avLst/>
          </a:prstGeom>
          <a:noFill/>
          <a:ln/>
        </p:spPr>
        <p:txBody>
          <a:bodyPr wrap="square" rtlCol="0" anchor="t"/>
          <a:lstStyle/>
          <a:p>
            <a:pPr marL="0" indent="0">
              <a:spcAft>
                <a:spcPts val="1800"/>
              </a:spcAft>
              <a:buNone/>
            </a:pPr>
            <a:r>
              <a:rPr lang="en-US" sz="2200" dirty="0">
                <a:solidFill>
                  <a:srgbClr val="1A1A1A"/>
                </a:solidFill>
                <a:latin typeface="Yu Gothic" pitchFamily="34" charset="0"/>
                <a:ea typeface="Yu Gothic" pitchFamily="34" charset="-122"/>
                <a:cs typeface="Yu Gothic" pitchFamily="34" charset="-120"/>
              </a:rPr>
              <a:t>01　女性ホルモンの変化とライフサイクル</a:t>
            </a:r>
            <a:endParaRPr lang="en-US" sz="2200" dirty="0"/>
          </a:p>
          <a:p>
            <a:pPr marL="0" indent="0">
              <a:spcAft>
                <a:spcPts val="1800"/>
              </a:spcAft>
              <a:buNone/>
            </a:pPr>
            <a:r>
              <a:rPr lang="en-US" sz="2200" dirty="0">
                <a:solidFill>
                  <a:srgbClr val="1A1A1A"/>
                </a:solidFill>
                <a:latin typeface="Yu Gothic" pitchFamily="34" charset="0"/>
                <a:ea typeface="Yu Gothic" pitchFamily="34" charset="-122"/>
                <a:cs typeface="Yu Gothic" pitchFamily="34" charset="-120"/>
              </a:rPr>
              <a:t>02　更年期の定義と内分泌変化</a:t>
            </a:r>
            <a:endParaRPr lang="en-US" sz="2200" dirty="0"/>
          </a:p>
          <a:p>
            <a:pPr marL="0" indent="0">
              <a:spcAft>
                <a:spcPts val="1800"/>
              </a:spcAft>
              <a:buNone/>
            </a:pPr>
            <a:r>
              <a:rPr lang="en-US" sz="2200" dirty="0">
                <a:solidFill>
                  <a:srgbClr val="1A1A1A"/>
                </a:solidFill>
                <a:latin typeface="Yu Gothic" pitchFamily="34" charset="0"/>
                <a:ea typeface="Yu Gothic" pitchFamily="34" charset="-122"/>
                <a:cs typeface="Yu Gothic" pitchFamily="34" charset="-120"/>
              </a:rPr>
              <a:t>03　更年期における身体的・心理的変化</a:t>
            </a:r>
            <a:endParaRPr lang="en-US" sz="2200" dirty="0"/>
          </a:p>
          <a:p>
            <a:pPr marL="0" indent="0">
              <a:spcAft>
                <a:spcPts val="1800"/>
              </a:spcAft>
              <a:buNone/>
            </a:pPr>
            <a:r>
              <a:rPr lang="en-US" sz="2200" dirty="0">
                <a:solidFill>
                  <a:srgbClr val="1A1A1A"/>
                </a:solidFill>
                <a:latin typeface="Yu Gothic" pitchFamily="34" charset="0"/>
                <a:ea typeface="Yu Gothic" pitchFamily="34" charset="-122"/>
                <a:cs typeface="Yu Gothic" pitchFamily="34" charset="-120"/>
              </a:rPr>
              <a:t>04　更年期障害の看護</a:t>
            </a:r>
            <a:endParaRPr lang="en-US" sz="2200" dirty="0"/>
          </a:p>
          <a:p>
            <a:pPr marL="0" indent="0">
              <a:spcAft>
                <a:spcPts val="1800"/>
              </a:spcAft>
              <a:buNone/>
            </a:pPr>
            <a:r>
              <a:rPr lang="en-US" sz="2200" dirty="0">
                <a:solidFill>
                  <a:srgbClr val="1A1A1A"/>
                </a:solidFill>
                <a:latin typeface="Yu Gothic" pitchFamily="34" charset="0"/>
                <a:ea typeface="Yu Gothic" pitchFamily="34" charset="-122"/>
                <a:cs typeface="Yu Gothic" pitchFamily="34" charset="-120"/>
              </a:rPr>
              <a:t>05　女性特有のがんと看護</a:t>
            </a:r>
            <a:endParaRPr lang="en-US" sz="2200" dirty="0"/>
          </a:p>
          <a:p>
            <a:pPr marL="0" indent="0">
              <a:spcAft>
                <a:spcPts val="1800"/>
              </a:spcAft>
              <a:buNone/>
            </a:pPr>
            <a:r>
              <a:rPr lang="en-US" sz="2200" dirty="0">
                <a:solidFill>
                  <a:srgbClr val="1A1A1A"/>
                </a:solidFill>
                <a:latin typeface="Yu Gothic" pitchFamily="34" charset="0"/>
                <a:ea typeface="Yu Gothic" pitchFamily="34" charset="-122"/>
                <a:cs typeface="Yu Gothic" pitchFamily="34" charset="-120"/>
              </a:rPr>
              <a:t>06　ライフイベントに伴う女性の健康支援</a:t>
            </a:r>
            <a:endParaRPr lang="en-US" sz="2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01</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女性ホルモンの変化とライフサイクル</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女性のライフサイクルと女性ホルモン</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graphicFrame>
        <p:nvGraphicFramePr>
          <p:cNvPr id="6" name="Table 0"/>
          <p:cNvGraphicFramePr>
            <a:graphicFrameLocks noGrp="1"/>
          </p:cNvGraphicFramePr>
          <p:nvPr>
            <p:extLst>
              <p:ext uri="{D42A27DB-BD31-4B8C-83A1-F6EECF244321}">
                <p14:modId xmlns:p14="http://schemas.microsoft.com/office/powerpoint/2010/main" val="1575601872"/>
              </p:ext>
            </p:extLst>
          </p:nvPr>
        </p:nvGraphicFramePr>
        <p:xfrm>
          <a:off x="640080" y="1600200"/>
          <a:ext cx="10881360" cy="3886200"/>
        </p:xfrm>
        <a:graphic>
          <a:graphicData uri="http://schemas.openxmlformats.org/drawingml/2006/table">
            <a:tbl>
              <a:tblPr/>
              <a:tblGrid>
                <a:gridCol w="201168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6126480">
                  <a:extLst>
                    <a:ext uri="{9D8B030D-6E8A-4147-A177-3AD203B41FA5}">
                      <a16:colId xmlns:a16="http://schemas.microsoft.com/office/drawing/2014/main" val="20002"/>
                    </a:ext>
                  </a:extLst>
                </a:gridCol>
              </a:tblGrid>
              <a:tr h="777240">
                <a:tc>
                  <a:txBody>
                    <a:bodyPr/>
                    <a:lstStyle/>
                    <a:p>
                      <a:pPr marL="0" indent="0" algn="l">
                        <a:buNone/>
                      </a:pPr>
                      <a:r>
                        <a:rPr lang="en-US" sz="2000" b="1" dirty="0">
                          <a:solidFill>
                            <a:srgbClr val="1A1A1A"/>
                          </a:solidFill>
                        </a:rPr>
                        <a:t>時期</a:t>
                      </a:r>
                      <a:endParaRPr lang="en-US" sz="20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000" b="1" dirty="0">
                          <a:solidFill>
                            <a:srgbClr val="1A1A1A"/>
                          </a:solidFill>
                        </a:rPr>
                        <a:t>年齢の目安</a:t>
                      </a:r>
                      <a:endParaRPr lang="en-US" sz="20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000" b="1" dirty="0">
                          <a:solidFill>
                            <a:srgbClr val="1A1A1A"/>
                          </a:solidFill>
                        </a:rPr>
                        <a:t>女性ホルモンの状態</a:t>
                      </a:r>
                      <a:endParaRPr lang="en-US" sz="20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777240">
                <a:tc>
                  <a:txBody>
                    <a:bodyPr/>
                    <a:lstStyle/>
                    <a:p>
                      <a:pPr marL="0" indent="0" algn="l">
                        <a:buNone/>
                      </a:pPr>
                      <a:r>
                        <a:rPr lang="en-US" sz="2000" b="1" dirty="0">
                          <a:solidFill>
                            <a:srgbClr val="1A1A1A"/>
                          </a:solidFill>
                        </a:rPr>
                        <a:t>思春期</a:t>
                      </a:r>
                      <a:endParaRPr lang="en-US" sz="20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10歳前後〜18歳ころ</a:t>
                      </a:r>
                      <a:endParaRPr lang="en-US" sz="20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エストロゲン分泌が始まり急激に上昇</a:t>
                      </a:r>
                      <a:endParaRPr lang="en-US" sz="20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777240">
                <a:tc>
                  <a:txBody>
                    <a:bodyPr/>
                    <a:lstStyle/>
                    <a:p>
                      <a:pPr marL="0" indent="0" algn="l">
                        <a:buNone/>
                      </a:pPr>
                      <a:r>
                        <a:rPr lang="en-US" sz="2000" b="1" dirty="0">
                          <a:solidFill>
                            <a:srgbClr val="1A1A1A"/>
                          </a:solidFill>
                        </a:rPr>
                        <a:t>性成熟期</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20〜40歳代</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周期的な分泌により月経周期が確立する</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777240">
                <a:tc>
                  <a:txBody>
                    <a:bodyPr/>
                    <a:lstStyle/>
                    <a:p>
                      <a:pPr marL="0" indent="0" algn="l">
                        <a:buNone/>
                      </a:pPr>
                      <a:r>
                        <a:rPr lang="en-US" sz="2000" b="1" dirty="0">
                          <a:solidFill>
                            <a:srgbClr val="1A1A1A"/>
                          </a:solidFill>
                        </a:rPr>
                        <a:t>更年期</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45〜55歳ころ</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卵巣機能の低下によりエストロゲンが急激に減少する</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77240">
                <a:tc>
                  <a:txBody>
                    <a:bodyPr/>
                    <a:lstStyle/>
                    <a:p>
                      <a:pPr marL="0" indent="0" algn="l">
                        <a:buNone/>
                      </a:pPr>
                      <a:r>
                        <a:rPr lang="en-US" sz="2000" b="1" dirty="0">
                          <a:solidFill>
                            <a:srgbClr val="1A1A1A"/>
                          </a:solidFill>
                        </a:rPr>
                        <a:t>老年期</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55歳以降</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エストロゲンの低値が持続する</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5" name="Text 2"/>
          <p:cNvSpPr/>
          <p:nvPr/>
        </p:nvSpPr>
        <p:spPr>
          <a:xfrm>
            <a:off x="640080" y="5760720"/>
            <a:ext cx="10881360" cy="548640"/>
          </a:xfrm>
          <a:prstGeom prst="rect">
            <a:avLst/>
          </a:prstGeom>
          <a:noFill/>
          <a:ln/>
        </p:spPr>
        <p:txBody>
          <a:bodyPr wrap="square" rtlCol="0" anchor="ctr"/>
          <a:lstStyle/>
          <a:p>
            <a:pPr marL="0" indent="0">
              <a:buNone/>
            </a:pPr>
            <a:r>
              <a:rPr lang="en-US" sz="2400" b="1" dirty="0">
                <a:solidFill>
                  <a:srgbClr val="C0392B"/>
                </a:solidFill>
                <a:latin typeface="Yu Gothic" pitchFamily="34" charset="0"/>
                <a:ea typeface="Yu Gothic" pitchFamily="34" charset="-122"/>
                <a:cs typeface="Yu Gothic" pitchFamily="34" charset="-120"/>
              </a:rPr>
              <a:t>エストロゲンは生殖機能だけでなく骨代謝・脂質代謝・精神状態にも作用する</a:t>
            </a:r>
            <a:endParaRPr 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02</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更年期の定義と内分泌変化</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更年期とは</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554480"/>
            <a:ext cx="10881360" cy="822960"/>
          </a:xfrm>
          <a:prstGeom prst="rect">
            <a:avLst/>
          </a:prstGeom>
          <a:noFill/>
          <a:ln/>
        </p:spPr>
        <p:txBody>
          <a:bodyPr wrap="square" rtlCol="0" anchor="t"/>
          <a:lstStyle/>
          <a:p>
            <a:pPr marL="0" indent="0">
              <a:buNone/>
            </a:pPr>
            <a:endParaRPr lang="en-US" sz="2400" dirty="0"/>
          </a:p>
        </p:txBody>
      </p:sp>
      <p:sp>
        <p:nvSpPr>
          <p:cNvPr id="5" name="Text 3"/>
          <p:cNvSpPr/>
          <p:nvPr/>
        </p:nvSpPr>
        <p:spPr>
          <a:xfrm>
            <a:off x="585326" y="2149662"/>
            <a:ext cx="10881360" cy="3657600"/>
          </a:xfrm>
          <a:prstGeom prst="rect">
            <a:avLst/>
          </a:prstGeom>
          <a:noFill/>
          <a:ln/>
        </p:spPr>
        <p:txBody>
          <a:bodyPr wrap="square" rtlCol="0" anchor="t"/>
          <a:lstStyle/>
          <a:p>
            <a:pPr>
              <a:lnSpc>
                <a:spcPct val="150000"/>
              </a:lnSpc>
              <a:spcAft>
                <a:spcPts val="1600"/>
              </a:spcAft>
              <a:buSzPct val="100000"/>
            </a:pPr>
            <a:r>
              <a:rPr lang="en-US" altLang="ja-JP" sz="2800" b="1" dirty="0">
                <a:solidFill>
                  <a:srgbClr val="C0392B"/>
                </a:solidFill>
                <a:latin typeface="Yu Gothic" pitchFamily="34" charset="0"/>
                <a:ea typeface="Yu Gothic" pitchFamily="34" charset="-122"/>
                <a:cs typeface="Yu Gothic" pitchFamily="34" charset="-120"/>
              </a:rPr>
              <a:t>閉経の前後各5年間、合計10年間程度（おおむね45〜55歳ころ）</a:t>
            </a:r>
            <a:endParaRPr lang="en-US" sz="2800" dirty="0">
              <a:solidFill>
                <a:srgbClr val="1A1A1A"/>
              </a:solidFill>
              <a:latin typeface="Yu Gothic" pitchFamily="34" charset="0"/>
              <a:ea typeface="Yu Gothic" pitchFamily="34" charset="-122"/>
              <a:cs typeface="Yu Gothic" pitchFamily="34" charset="-120"/>
            </a:endParaRPr>
          </a:p>
          <a:p>
            <a:pPr marL="304800" indent="-304800">
              <a:lnSpc>
                <a:spcPct val="150000"/>
              </a:lnSpc>
              <a:spcAft>
                <a:spcPts val="1600"/>
              </a:spcAft>
              <a:buSzPct val="100000"/>
              <a:buChar char="—"/>
            </a:pPr>
            <a:r>
              <a:rPr lang="en-US" sz="2800" dirty="0">
                <a:solidFill>
                  <a:srgbClr val="1A1A1A"/>
                </a:solidFill>
                <a:latin typeface="Yu Gothic" pitchFamily="34" charset="0"/>
                <a:ea typeface="Yu Gothic" pitchFamily="34" charset="-122"/>
                <a:cs typeface="Yu Gothic" pitchFamily="34" charset="-120"/>
              </a:rPr>
              <a:t>日本人女性の平均閉経年齢はおよそ50歳</a:t>
            </a:r>
            <a:endParaRPr lang="en-US" sz="2800" dirty="0"/>
          </a:p>
          <a:p>
            <a:pPr marL="304800" indent="-304800">
              <a:lnSpc>
                <a:spcPct val="150000"/>
              </a:lnSpc>
              <a:spcAft>
                <a:spcPts val="1600"/>
              </a:spcAft>
              <a:buSzPct val="100000"/>
              <a:buChar char="—"/>
            </a:pPr>
            <a:r>
              <a:rPr lang="en-US" sz="2800" b="1" dirty="0">
                <a:solidFill>
                  <a:srgbClr val="1A1A1A"/>
                </a:solidFill>
                <a:latin typeface="Yu Gothic" pitchFamily="34" charset="0"/>
                <a:ea typeface="Yu Gothic" pitchFamily="34" charset="-122"/>
                <a:cs typeface="Yu Gothic" pitchFamily="34" charset="-120"/>
              </a:rPr>
              <a:t>性成熟期から老年期への移行期</a:t>
            </a:r>
            <a:endParaRPr lang="en-US"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更年期の内分泌変化</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554480"/>
            <a:ext cx="10881360" cy="914400"/>
          </a:xfrm>
          <a:prstGeom prst="rect">
            <a:avLst/>
          </a:prstGeom>
          <a:noFill/>
          <a:ln/>
        </p:spPr>
        <p:txBody>
          <a:bodyPr wrap="square" rtlCol="0" anchor="t"/>
          <a:lstStyle/>
          <a:p>
            <a:pPr marL="0" indent="0">
              <a:buNone/>
            </a:pPr>
            <a:endParaRPr lang="en-US" sz="2400" dirty="0"/>
          </a:p>
        </p:txBody>
      </p:sp>
      <p:sp>
        <p:nvSpPr>
          <p:cNvPr id="5" name="Text 3"/>
          <p:cNvSpPr/>
          <p:nvPr/>
        </p:nvSpPr>
        <p:spPr>
          <a:xfrm>
            <a:off x="670560" y="1889031"/>
            <a:ext cx="10881360" cy="3657600"/>
          </a:xfrm>
          <a:prstGeom prst="rect">
            <a:avLst/>
          </a:prstGeom>
          <a:noFill/>
          <a:ln/>
        </p:spPr>
        <p:txBody>
          <a:bodyPr wrap="square" rtlCol="0" anchor="t"/>
          <a:lstStyle/>
          <a:p>
            <a:pPr>
              <a:lnSpc>
                <a:spcPct val="150000"/>
              </a:lnSpc>
              <a:spcAft>
                <a:spcPts val="1600"/>
              </a:spcAft>
              <a:buSzPct val="100000"/>
            </a:pPr>
            <a:r>
              <a:rPr lang="en-US" altLang="ja-JP" sz="2400" b="1" dirty="0" err="1">
                <a:solidFill>
                  <a:srgbClr val="1A1A1A"/>
                </a:solidFill>
                <a:latin typeface="Yu Gothic" pitchFamily="34" charset="0"/>
                <a:ea typeface="Yu Gothic" pitchFamily="34" charset="-122"/>
                <a:cs typeface="Yu Gothic" pitchFamily="34" charset="-120"/>
              </a:rPr>
              <a:t>卵巣機能の低下</a:t>
            </a:r>
            <a:r>
              <a:rPr lang="en-US" altLang="ja-JP" sz="2400" b="1" dirty="0">
                <a:solidFill>
                  <a:srgbClr val="1A1A1A"/>
                </a:solidFill>
                <a:latin typeface="Yu Gothic" pitchFamily="34" charset="0"/>
                <a:ea typeface="Yu Gothic" pitchFamily="34" charset="-122"/>
                <a:cs typeface="Yu Gothic" pitchFamily="34" charset="-120"/>
              </a:rPr>
              <a:t> → </a:t>
            </a:r>
            <a:r>
              <a:rPr lang="en-US" altLang="ja-JP" sz="2400" b="1" dirty="0" err="1">
                <a:solidFill>
                  <a:srgbClr val="1A1A1A"/>
                </a:solidFill>
                <a:latin typeface="Yu Gothic" pitchFamily="34" charset="0"/>
                <a:ea typeface="Yu Gothic" pitchFamily="34" charset="-122"/>
                <a:cs typeface="Yu Gothic" pitchFamily="34" charset="-120"/>
              </a:rPr>
              <a:t>エストロゲン減少</a:t>
            </a:r>
            <a:r>
              <a:rPr lang="en-US" altLang="ja-JP" sz="2400" b="1" dirty="0">
                <a:solidFill>
                  <a:srgbClr val="1A1A1A"/>
                </a:solidFill>
                <a:latin typeface="Yu Gothic" pitchFamily="34" charset="0"/>
                <a:ea typeface="Yu Gothic" pitchFamily="34" charset="-122"/>
                <a:cs typeface="Yu Gothic" pitchFamily="34" charset="-120"/>
              </a:rPr>
              <a:t> → </a:t>
            </a:r>
            <a:r>
              <a:rPr lang="en-US" altLang="ja-JP" sz="2400" b="1" dirty="0" err="1">
                <a:solidFill>
                  <a:srgbClr val="1A1A1A"/>
                </a:solidFill>
                <a:latin typeface="Yu Gothic" pitchFamily="34" charset="0"/>
                <a:ea typeface="Yu Gothic" pitchFamily="34" charset="-122"/>
                <a:cs typeface="Yu Gothic" pitchFamily="34" charset="-120"/>
              </a:rPr>
              <a:t>FSH・LHの分泌増加</a:t>
            </a:r>
            <a:endParaRPr lang="en-US" sz="2400" dirty="0">
              <a:solidFill>
                <a:srgbClr val="1A1A1A"/>
              </a:solidFill>
              <a:latin typeface="Yu Gothic" pitchFamily="34" charset="0"/>
              <a:ea typeface="Yu Gothic" pitchFamily="34" charset="-122"/>
              <a:cs typeface="Yu Gothic" pitchFamily="34" charset="-120"/>
            </a:endParaRPr>
          </a:p>
          <a:p>
            <a:pPr marL="304800" indent="-304800">
              <a:lnSpc>
                <a:spcPct val="150000"/>
              </a:lnSpc>
              <a:spcAft>
                <a:spcPts val="1600"/>
              </a:spcAft>
              <a:buSzPct val="100000"/>
              <a:buChar char="—"/>
            </a:pPr>
            <a:r>
              <a:rPr lang="en-US" sz="2400" dirty="0" err="1">
                <a:solidFill>
                  <a:srgbClr val="1A1A1A"/>
                </a:solidFill>
                <a:latin typeface="Yu Gothic" pitchFamily="34" charset="0"/>
                <a:ea typeface="Yu Gothic" pitchFamily="34" charset="-122"/>
                <a:cs typeface="Yu Gothic" pitchFamily="34" charset="-120"/>
              </a:rPr>
              <a:t>エストロゲンは通常、下垂体からの性腺刺激ホルモンをネガティブフィードバックで抑制している</a:t>
            </a:r>
            <a:endParaRPr lang="en-US" sz="2400" dirty="0"/>
          </a:p>
          <a:p>
            <a:pPr marL="304800" indent="-304800">
              <a:lnSpc>
                <a:spcPct val="150000"/>
              </a:lnSpc>
              <a:spcAft>
                <a:spcPts val="1600"/>
              </a:spcAft>
              <a:buSzPct val="100000"/>
              <a:buChar char="—"/>
            </a:pPr>
            <a:r>
              <a:rPr lang="en-US" sz="2400" b="1" dirty="0">
                <a:solidFill>
                  <a:srgbClr val="C0392B"/>
                </a:solidFill>
                <a:latin typeface="Yu Gothic" pitchFamily="34" charset="0"/>
                <a:ea typeface="Yu Gothic" pitchFamily="34" charset="-122"/>
                <a:cs typeface="Yu Gothic" pitchFamily="34" charset="-120"/>
              </a:rPr>
              <a:t>エストロゲン低下によりこの抑制が働かなくなり、FSH・LHがかえって増加する</a:t>
            </a: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03</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更年期における身体的・心理的変化</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377</Words>
  <Application>Microsoft Office PowerPoint</Application>
  <PresentationFormat>ワイド画面</PresentationFormat>
  <Paragraphs>128</Paragraphs>
  <Slides>20</Slides>
  <Notes>20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20</vt:i4>
      </vt:variant>
    </vt:vector>
  </HeadingPairs>
  <TitlesOfParts>
    <vt:vector size="24" baseType="lpstr">
      <vt:lpstr>Yu Gothic</vt:lpstr>
      <vt:lpstr>Arial</vt:lpstr>
      <vt:lpstr>Wingdings</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2026-08-29T05:42:46Z</dcterms:created>
  <dcterms:modified xsi:type="dcterms:W3CDTF">2026-08-29T05:43:21Z</dcterms:modified>
</cp:coreProperties>
</file>