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50" r:id="rId1"/>
  </p:sldMasterIdLst>
  <p:notesMasterIdLst>
    <p:notesMasterId r:id="rId28"/>
  </p:notesMasterIdLst>
  <p:sldIdLst>
    <p:sldId id="256" r:id="rId2"/>
    <p:sldId id="257"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Lst>
  <p:sldSz cx="12192000" cy="6858000"/>
  <p:notesSz cx="6858000" cy="12192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87" d="100"/>
          <a:sy n="87" d="100"/>
        </p:scale>
        <p:origin x="66"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96876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8030372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8724992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757315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8036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2826763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dirty="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68248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7/16/2026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7073840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7/16/2026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1161767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7/16/2026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5686008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6365262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7/16/2026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9858661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7/16/2026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4784228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7/16/2026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9795330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C0392B"/>
          </a:solidFill>
          <a:ln/>
        </p:spPr>
        <p:txBody>
          <a:bodyPr/>
          <a:lstStyle/>
          <a:p>
            <a:endParaRPr lang="ja-JP" altLang="en-US"/>
          </a:p>
        </p:txBody>
      </p:sp>
      <p:sp>
        <p:nvSpPr>
          <p:cNvPr id="3" name="Text 1"/>
          <p:cNvSpPr/>
          <p:nvPr/>
        </p:nvSpPr>
        <p:spPr>
          <a:xfrm>
            <a:off x="883190" y="3200400"/>
            <a:ext cx="10515600" cy="548640"/>
          </a:xfrm>
          <a:prstGeom prst="rect">
            <a:avLst/>
          </a:prstGeom>
          <a:noFill/>
          <a:ln/>
        </p:spPr>
        <p:txBody>
          <a:bodyPr wrap="square" rtlCol="0" anchor="ctr"/>
          <a:lstStyle/>
          <a:p>
            <a:pPr marL="0" indent="0">
              <a:buNone/>
            </a:pPr>
            <a:r>
              <a:rPr lang="en-US" sz="3200" b="1" dirty="0">
                <a:solidFill>
                  <a:srgbClr val="6B6B6B"/>
                </a:solidFill>
                <a:latin typeface="Yu Gothic" pitchFamily="34" charset="0"/>
                <a:ea typeface="Yu Gothic" pitchFamily="34" charset="-122"/>
                <a:cs typeface="Yu Gothic" pitchFamily="34" charset="-120"/>
              </a:rPr>
              <a:t>ライフステージ看護学</a:t>
            </a:r>
            <a:endParaRPr lang="en-US" sz="3200" b="1" dirty="0"/>
          </a:p>
        </p:txBody>
      </p:sp>
      <p:sp>
        <p:nvSpPr>
          <p:cNvPr id="4" name="Text 2"/>
          <p:cNvSpPr/>
          <p:nvPr/>
        </p:nvSpPr>
        <p:spPr>
          <a:xfrm>
            <a:off x="883190" y="3749040"/>
            <a:ext cx="10515600" cy="1005840"/>
          </a:xfrm>
          <a:prstGeom prst="rect">
            <a:avLst/>
          </a:prstGeom>
          <a:noFill/>
          <a:ln/>
        </p:spPr>
        <p:txBody>
          <a:bodyPr wrap="square" rtlCol="0" anchor="ctr"/>
          <a:lstStyle/>
          <a:p>
            <a:pPr marL="0" indent="0">
              <a:buNone/>
            </a:pPr>
            <a:r>
              <a:rPr lang="en-US" sz="4400" b="1" dirty="0">
                <a:solidFill>
                  <a:srgbClr val="000000"/>
                </a:solidFill>
                <a:latin typeface="Yu Gothic" pitchFamily="34" charset="0"/>
                <a:ea typeface="Yu Gothic" pitchFamily="34" charset="-122"/>
                <a:cs typeface="Yu Gothic" pitchFamily="34" charset="-120"/>
              </a:rPr>
              <a:t>第1回　ライフステージ看護学の基盤</a:t>
            </a:r>
            <a:endParaRPr lang="en-US" sz="4400" dirty="0"/>
          </a:p>
        </p:txBody>
      </p:sp>
      <p:sp>
        <p:nvSpPr>
          <p:cNvPr id="5" name="Text 3"/>
          <p:cNvSpPr/>
          <p:nvPr/>
        </p:nvSpPr>
        <p:spPr>
          <a:xfrm>
            <a:off x="883190" y="4754880"/>
            <a:ext cx="10515600" cy="731520"/>
          </a:xfrm>
          <a:prstGeom prst="rect">
            <a:avLst/>
          </a:prstGeom>
          <a:noFill/>
          <a:ln/>
        </p:spPr>
        <p:txBody>
          <a:bodyPr wrap="square" rtlCol="0" anchor="ctr"/>
          <a:lstStyle/>
          <a:p>
            <a:pPr marL="0" indent="0">
              <a:buNone/>
            </a:pPr>
            <a:r>
              <a:rPr lang="en-US" sz="3200" b="1" dirty="0">
                <a:solidFill>
                  <a:srgbClr val="C0392B"/>
                </a:solidFill>
                <a:latin typeface="Yu Gothic" pitchFamily="34" charset="0"/>
                <a:ea typeface="Yu Gothic" pitchFamily="34" charset="-122"/>
                <a:cs typeface="Yu Gothic" pitchFamily="34" charset="-120"/>
              </a:rPr>
              <a:t>成長発達理論とライフサイクルの視点</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学童期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13386"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b="1" dirty="0">
                <a:solidFill>
                  <a:srgbClr val="C0392B"/>
                </a:solidFill>
                <a:latin typeface="Yu Gothic" pitchFamily="34" charset="0"/>
                <a:ea typeface="Yu Gothic" pitchFamily="34" charset="-122"/>
                <a:cs typeface="Yu Gothic" pitchFamily="34" charset="-120"/>
              </a:rPr>
              <a:t>学童期</a:t>
            </a:r>
            <a:endParaRPr lang="en-US"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097280" y="2697480"/>
            <a:ext cx="2743200" cy="365760"/>
          </a:xfrm>
          <a:prstGeom prst="rect">
            <a:avLst/>
          </a:prstGeom>
          <a:noFill/>
          <a:ln/>
        </p:spPr>
        <p:txBody>
          <a:bodyPr wrap="square" rtlCol="0" anchor="ctr"/>
          <a:lstStyle/>
          <a:p>
            <a:pPr marL="0" indent="0">
              <a:buNone/>
            </a:pPr>
            <a:r>
              <a:rPr lang="en-US" sz="2400" b="1" dirty="0">
                <a:solidFill>
                  <a:srgbClr val="6B6B6B"/>
                </a:solidFill>
                <a:latin typeface="Yu Gothic" pitchFamily="34" charset="0"/>
                <a:ea typeface="Yu Gothic" pitchFamily="34" charset="-122"/>
                <a:cs typeface="Yu Gothic" pitchFamily="34" charset="-120"/>
              </a:rPr>
              <a:t>6〜12歳頃</a:t>
            </a:r>
            <a:endParaRPr lang="en-US" sz="2400" dirty="0"/>
          </a:p>
        </p:txBody>
      </p:sp>
      <p:sp>
        <p:nvSpPr>
          <p:cNvPr id="23" name="Text 21"/>
          <p:cNvSpPr/>
          <p:nvPr/>
        </p:nvSpPr>
        <p:spPr>
          <a:xfrm>
            <a:off x="1051560" y="3099816"/>
            <a:ext cx="10058400" cy="822960"/>
          </a:xfrm>
          <a:prstGeom prst="rect">
            <a:avLst/>
          </a:prstGeom>
          <a:noFill/>
          <a:ln/>
        </p:spPr>
        <p:txBody>
          <a:bodyPr wrap="square" rtlCol="0" anchor="ctr"/>
          <a:lstStyle/>
          <a:p>
            <a:pPr marL="0" indent="0" algn="l">
              <a:buNone/>
            </a:pPr>
            <a:r>
              <a:rPr lang="en-US" sz="3400" b="1" dirty="0">
                <a:solidFill>
                  <a:srgbClr val="000000"/>
                </a:solidFill>
                <a:latin typeface="Yu Gothic" pitchFamily="34" charset="0"/>
                <a:ea typeface="Yu Gothic" pitchFamily="34" charset="-122"/>
                <a:cs typeface="Yu Gothic" pitchFamily="34" charset="-120"/>
              </a:rPr>
              <a:t>勤勉性</a:t>
            </a:r>
            <a:r>
              <a:rPr lang="en-US" sz="2600" dirty="0">
                <a:solidFill>
                  <a:srgbClr val="6B6B6B"/>
                </a:solidFill>
                <a:latin typeface="Yu Gothic" pitchFamily="34" charset="0"/>
                <a:ea typeface="Yu Gothic" pitchFamily="34" charset="-122"/>
                <a:cs typeface="Yu Gothic" pitchFamily="34" charset="-120"/>
              </a:rPr>
              <a:t>　対　</a:t>
            </a:r>
            <a:r>
              <a:rPr lang="en-US" sz="3400" b="1" dirty="0">
                <a:solidFill>
                  <a:srgbClr val="C0392B"/>
                </a:solidFill>
                <a:latin typeface="Yu Gothic" pitchFamily="34" charset="0"/>
                <a:ea typeface="Yu Gothic" pitchFamily="34" charset="-122"/>
                <a:cs typeface="Yu Gothic" pitchFamily="34" charset="-120"/>
              </a:rPr>
              <a:t>劣等感</a:t>
            </a:r>
            <a:endParaRPr lang="en-US" sz="34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2000" b="1" dirty="0">
                <a:solidFill>
                  <a:srgbClr val="C0392B"/>
                </a:solidFill>
                <a:latin typeface="Yu Gothic" pitchFamily="34" charset="0"/>
                <a:ea typeface="Yu Gothic" pitchFamily="34" charset="-122"/>
                <a:cs typeface="Yu Gothic" pitchFamily="34" charset="-120"/>
              </a:rPr>
              <a:t>有能感</a:t>
            </a:r>
            <a:endParaRPr lang="en-US" sz="20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400" b="1" dirty="0">
                <a:solidFill>
                  <a:srgbClr val="000000"/>
                </a:solidFill>
                <a:latin typeface="Yu Gothic" pitchFamily="34" charset="0"/>
                <a:ea typeface="Yu Gothic" pitchFamily="34" charset="-122"/>
                <a:cs typeface="Yu Gothic" pitchFamily="34" charset="-120"/>
              </a:rPr>
              <a:t>学校生活の中で物事に取り組み、達成感を積み重ねることで有能感を得る時期。うまくいかない経験が続くと劣等感につながる。【国試頻出】</a:t>
            </a:r>
            <a:endParaRPr lang="en-US" sz="2400" b="1" dirty="0"/>
          </a:p>
        </p:txBody>
      </p:sp>
      <p:sp>
        <p:nvSpPr>
          <p:cNvPr id="29" name="Text 24">
            <a:extLst>
              <a:ext uri="{FF2B5EF4-FFF2-40B4-BE49-F238E27FC236}">
                <a16:creationId xmlns:a16="http://schemas.microsoft.com/office/drawing/2014/main" id="{D8ADF832-8B8C-A65F-03D4-8B42A4D65D1B}"/>
              </a:ext>
            </a:extLst>
          </p:cNvPr>
          <p:cNvSpPr/>
          <p:nvPr/>
        </p:nvSpPr>
        <p:spPr>
          <a:xfrm>
            <a:off x="7393978" y="3036739"/>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青年期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19534"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b="1" dirty="0">
                <a:solidFill>
                  <a:srgbClr val="C0392B"/>
                </a:solidFill>
                <a:latin typeface="Yu Gothic" pitchFamily="34" charset="0"/>
                <a:ea typeface="Yu Gothic" pitchFamily="34" charset="-122"/>
                <a:cs typeface="Yu Gothic" pitchFamily="34" charset="-120"/>
              </a:rPr>
              <a:t>青年期</a:t>
            </a:r>
            <a:endParaRPr lang="en-US"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097280" y="2703666"/>
            <a:ext cx="2743200" cy="365760"/>
          </a:xfrm>
          <a:prstGeom prst="rect">
            <a:avLst/>
          </a:prstGeom>
          <a:noFill/>
          <a:ln/>
        </p:spPr>
        <p:txBody>
          <a:bodyPr wrap="square" rtlCol="0" anchor="ctr"/>
          <a:lstStyle/>
          <a:p>
            <a:pPr marL="0" indent="0">
              <a:buNone/>
            </a:pPr>
            <a:r>
              <a:rPr lang="en-US" sz="2400" b="1" dirty="0">
                <a:solidFill>
                  <a:srgbClr val="6B6B6B"/>
                </a:solidFill>
                <a:latin typeface="Yu Gothic" pitchFamily="34" charset="0"/>
                <a:ea typeface="Yu Gothic" pitchFamily="34" charset="-122"/>
                <a:cs typeface="Yu Gothic" pitchFamily="34" charset="-120"/>
              </a:rPr>
              <a:t>12〜22歳頃</a:t>
            </a:r>
            <a:endParaRPr lang="en-US" sz="2400" dirty="0"/>
          </a:p>
        </p:txBody>
      </p:sp>
      <p:sp>
        <p:nvSpPr>
          <p:cNvPr id="23" name="Text 21"/>
          <p:cNvSpPr/>
          <p:nvPr/>
        </p:nvSpPr>
        <p:spPr>
          <a:xfrm>
            <a:off x="1097280" y="3099816"/>
            <a:ext cx="10058400" cy="822960"/>
          </a:xfrm>
          <a:prstGeom prst="rect">
            <a:avLst/>
          </a:prstGeom>
          <a:noFill/>
          <a:ln/>
        </p:spPr>
        <p:txBody>
          <a:bodyPr wrap="square" rtlCol="0" anchor="ctr"/>
          <a:lstStyle/>
          <a:p>
            <a:pPr marL="0" indent="0" algn="l">
              <a:buNone/>
            </a:pPr>
            <a:r>
              <a:rPr lang="en-US" sz="2400" b="1" dirty="0">
                <a:solidFill>
                  <a:srgbClr val="000000"/>
                </a:solidFill>
                <a:latin typeface="Yu Gothic" pitchFamily="34" charset="0"/>
                <a:ea typeface="Yu Gothic" pitchFamily="34" charset="-122"/>
                <a:cs typeface="Yu Gothic" pitchFamily="34" charset="-120"/>
              </a:rPr>
              <a:t>自我同一性〈アイデンティティ〉の確立</a:t>
            </a:r>
            <a:r>
              <a:rPr lang="en-US" dirty="0">
                <a:solidFill>
                  <a:srgbClr val="6B6B6B"/>
                </a:solidFill>
                <a:latin typeface="Yu Gothic" pitchFamily="34" charset="0"/>
                <a:ea typeface="Yu Gothic" pitchFamily="34" charset="-122"/>
                <a:cs typeface="Yu Gothic" pitchFamily="34" charset="-120"/>
              </a:rPr>
              <a:t>　対　</a:t>
            </a:r>
            <a:r>
              <a:rPr lang="en-US" sz="2400" b="1" dirty="0">
                <a:solidFill>
                  <a:srgbClr val="C0392B"/>
                </a:solidFill>
                <a:latin typeface="Yu Gothic" pitchFamily="34" charset="0"/>
                <a:ea typeface="Yu Gothic" pitchFamily="34" charset="-122"/>
                <a:cs typeface="Yu Gothic" pitchFamily="34" charset="-120"/>
              </a:rPr>
              <a:t>同一性の拡散</a:t>
            </a:r>
            <a:endParaRPr lang="en-US" sz="24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忠誠</a:t>
            </a:r>
            <a:endParaRPr lang="en-US" sz="28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400" b="1" dirty="0">
                <a:solidFill>
                  <a:srgbClr val="000000"/>
                </a:solidFill>
                <a:latin typeface="Yu Gothic" pitchFamily="34" charset="0"/>
                <a:ea typeface="Yu Gothic" pitchFamily="34" charset="-122"/>
                <a:cs typeface="Yu Gothic" pitchFamily="34" charset="-120"/>
              </a:rPr>
              <a:t>「自分は何者か」を問い、価値観に一貫性のある自己像を確立する時期。人生における最大の発達課題とされる。確立できないと同一性の拡散に至る。【国試頻出】</a:t>
            </a:r>
            <a:endParaRPr lang="en-US" sz="2400" b="1" dirty="0"/>
          </a:p>
        </p:txBody>
      </p:sp>
      <p:sp>
        <p:nvSpPr>
          <p:cNvPr id="30" name="Text 24">
            <a:extLst>
              <a:ext uri="{FF2B5EF4-FFF2-40B4-BE49-F238E27FC236}">
                <a16:creationId xmlns:a16="http://schemas.microsoft.com/office/drawing/2014/main" id="{B889728B-2B44-84DD-E8CD-6F382F4DA279}"/>
              </a:ext>
            </a:extLst>
          </p:cNvPr>
          <p:cNvSpPr/>
          <p:nvPr/>
        </p:nvSpPr>
        <p:spPr>
          <a:xfrm>
            <a:off x="7572273" y="2816352"/>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成人期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25681"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成人期</a:t>
            </a:r>
            <a:endParaRPr lang="en-US" sz="24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174351" y="2697480"/>
            <a:ext cx="2743200" cy="365760"/>
          </a:xfrm>
          <a:prstGeom prst="rect">
            <a:avLst/>
          </a:prstGeom>
          <a:noFill/>
          <a:ln/>
        </p:spPr>
        <p:txBody>
          <a:bodyPr wrap="square" rtlCol="0" anchor="ctr"/>
          <a:lstStyle/>
          <a:p>
            <a:pPr marL="0" indent="0">
              <a:buNone/>
            </a:pPr>
            <a:r>
              <a:rPr lang="en-US" sz="2400" b="1" dirty="0">
                <a:solidFill>
                  <a:srgbClr val="6B6B6B"/>
                </a:solidFill>
                <a:latin typeface="Yu Gothic" pitchFamily="34" charset="0"/>
                <a:ea typeface="Yu Gothic" pitchFamily="34" charset="-122"/>
                <a:cs typeface="Yu Gothic" pitchFamily="34" charset="-120"/>
              </a:rPr>
              <a:t>22〜40歳頃</a:t>
            </a:r>
            <a:endParaRPr lang="en-US" sz="2400" dirty="0"/>
          </a:p>
        </p:txBody>
      </p:sp>
      <p:sp>
        <p:nvSpPr>
          <p:cNvPr id="23" name="Text 21"/>
          <p:cNvSpPr/>
          <p:nvPr/>
        </p:nvSpPr>
        <p:spPr>
          <a:xfrm>
            <a:off x="1097280" y="3099816"/>
            <a:ext cx="10058400" cy="822960"/>
          </a:xfrm>
          <a:prstGeom prst="rect">
            <a:avLst/>
          </a:prstGeom>
          <a:noFill/>
          <a:ln/>
        </p:spPr>
        <p:txBody>
          <a:bodyPr wrap="square" rtlCol="0" anchor="ctr"/>
          <a:lstStyle/>
          <a:p>
            <a:pPr marL="0" indent="0" algn="l">
              <a:buNone/>
            </a:pPr>
            <a:r>
              <a:rPr lang="en-US" sz="4000" b="1" dirty="0">
                <a:solidFill>
                  <a:srgbClr val="000000"/>
                </a:solidFill>
                <a:latin typeface="Yu Gothic" pitchFamily="34" charset="0"/>
                <a:ea typeface="Yu Gothic" pitchFamily="34" charset="-122"/>
                <a:cs typeface="Yu Gothic" pitchFamily="34" charset="-120"/>
              </a:rPr>
              <a:t>親密性</a:t>
            </a:r>
            <a:r>
              <a:rPr lang="en-US" sz="3200" dirty="0">
                <a:solidFill>
                  <a:srgbClr val="6B6B6B"/>
                </a:solidFill>
                <a:latin typeface="Yu Gothic" pitchFamily="34" charset="0"/>
                <a:ea typeface="Yu Gothic" pitchFamily="34" charset="-122"/>
                <a:cs typeface="Yu Gothic" pitchFamily="34" charset="-120"/>
              </a:rPr>
              <a:t>　対　</a:t>
            </a:r>
            <a:r>
              <a:rPr lang="en-US" sz="4000" b="1" dirty="0">
                <a:solidFill>
                  <a:srgbClr val="C0392B"/>
                </a:solidFill>
                <a:latin typeface="Yu Gothic" pitchFamily="34" charset="0"/>
                <a:ea typeface="Yu Gothic" pitchFamily="34" charset="-122"/>
                <a:cs typeface="Yu Gothic" pitchFamily="34" charset="-120"/>
              </a:rPr>
              <a:t>孤立</a:t>
            </a:r>
            <a:endParaRPr lang="en-US" sz="40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3600" b="1" dirty="0">
                <a:solidFill>
                  <a:srgbClr val="C0392B"/>
                </a:solidFill>
                <a:latin typeface="Yu Gothic" pitchFamily="34" charset="0"/>
                <a:ea typeface="Yu Gothic" pitchFamily="34" charset="-122"/>
                <a:cs typeface="Yu Gothic" pitchFamily="34" charset="-120"/>
              </a:rPr>
              <a:t>愛</a:t>
            </a:r>
            <a:endParaRPr lang="en-US" sz="36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800" b="1" dirty="0">
                <a:solidFill>
                  <a:srgbClr val="000000"/>
                </a:solidFill>
                <a:latin typeface="Yu Gothic" pitchFamily="34" charset="0"/>
                <a:ea typeface="Yu Gothic" pitchFamily="34" charset="-122"/>
                <a:cs typeface="Yu Gothic" pitchFamily="34" charset="-120"/>
              </a:rPr>
              <a:t>確立した自己をもとに、他者と深い愛情や友情で結びつく力を育む時期。他者との関係を築けないと孤立に至る。</a:t>
            </a:r>
            <a:endParaRPr lang="en-US" sz="2800" b="1" dirty="0"/>
          </a:p>
        </p:txBody>
      </p:sp>
      <p:sp>
        <p:nvSpPr>
          <p:cNvPr id="29" name="Text 24">
            <a:extLst>
              <a:ext uri="{FF2B5EF4-FFF2-40B4-BE49-F238E27FC236}">
                <a16:creationId xmlns:a16="http://schemas.microsoft.com/office/drawing/2014/main" id="{88A79720-3A5A-6A40-B275-FF607003B79F}"/>
              </a:ext>
            </a:extLst>
          </p:cNvPr>
          <p:cNvSpPr/>
          <p:nvPr/>
        </p:nvSpPr>
        <p:spPr>
          <a:xfrm>
            <a:off x="7533350" y="3025734"/>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壮年期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31829"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壮年期</a:t>
            </a:r>
            <a:endParaRPr lang="en-US" sz="24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174351" y="2651762"/>
            <a:ext cx="2743200" cy="365760"/>
          </a:xfrm>
          <a:prstGeom prst="rect">
            <a:avLst/>
          </a:prstGeom>
          <a:noFill/>
          <a:ln/>
        </p:spPr>
        <p:txBody>
          <a:bodyPr wrap="square" rtlCol="0" anchor="ctr"/>
          <a:lstStyle/>
          <a:p>
            <a:pPr marL="0" indent="0">
              <a:buNone/>
            </a:pPr>
            <a:r>
              <a:rPr lang="en-US" sz="2800" b="1" dirty="0">
                <a:solidFill>
                  <a:srgbClr val="6B6B6B"/>
                </a:solidFill>
                <a:latin typeface="Yu Gothic" pitchFamily="34" charset="0"/>
                <a:ea typeface="Yu Gothic" pitchFamily="34" charset="-122"/>
                <a:cs typeface="Yu Gothic" pitchFamily="34" charset="-120"/>
              </a:rPr>
              <a:t>40〜65歳頃</a:t>
            </a:r>
            <a:endParaRPr lang="en-US" sz="2800" dirty="0"/>
          </a:p>
        </p:txBody>
      </p:sp>
      <p:sp>
        <p:nvSpPr>
          <p:cNvPr id="23" name="Text 21"/>
          <p:cNvSpPr/>
          <p:nvPr/>
        </p:nvSpPr>
        <p:spPr>
          <a:xfrm>
            <a:off x="1065276" y="3063241"/>
            <a:ext cx="10058400" cy="822960"/>
          </a:xfrm>
          <a:prstGeom prst="rect">
            <a:avLst/>
          </a:prstGeom>
          <a:noFill/>
          <a:ln/>
        </p:spPr>
        <p:txBody>
          <a:bodyPr wrap="square" rtlCol="0" anchor="ctr"/>
          <a:lstStyle/>
          <a:p>
            <a:pPr marL="0" indent="0" algn="l">
              <a:buNone/>
            </a:pPr>
            <a:r>
              <a:rPr lang="en-US" sz="4000" b="1" dirty="0">
                <a:solidFill>
                  <a:srgbClr val="000000"/>
                </a:solidFill>
                <a:latin typeface="Yu Gothic" pitchFamily="34" charset="0"/>
                <a:ea typeface="Yu Gothic" pitchFamily="34" charset="-122"/>
                <a:cs typeface="Yu Gothic" pitchFamily="34" charset="-120"/>
              </a:rPr>
              <a:t>世代性（生殖性）</a:t>
            </a:r>
            <a:r>
              <a:rPr lang="en-US" sz="3200" dirty="0">
                <a:solidFill>
                  <a:srgbClr val="6B6B6B"/>
                </a:solidFill>
                <a:latin typeface="Yu Gothic" pitchFamily="34" charset="0"/>
                <a:ea typeface="Yu Gothic" pitchFamily="34" charset="-122"/>
                <a:cs typeface="Yu Gothic" pitchFamily="34" charset="-120"/>
              </a:rPr>
              <a:t>　対　</a:t>
            </a:r>
            <a:r>
              <a:rPr lang="en-US" sz="4000" b="1" dirty="0">
                <a:solidFill>
                  <a:srgbClr val="C0392B"/>
                </a:solidFill>
                <a:latin typeface="Yu Gothic" pitchFamily="34" charset="0"/>
                <a:ea typeface="Yu Gothic" pitchFamily="34" charset="-122"/>
                <a:cs typeface="Yu Gothic" pitchFamily="34" charset="-120"/>
              </a:rPr>
              <a:t>停滞</a:t>
            </a:r>
            <a:endParaRPr lang="en-US" sz="40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3200" b="1" dirty="0">
                <a:solidFill>
                  <a:srgbClr val="C0392B"/>
                </a:solidFill>
                <a:latin typeface="Yu Gothic" pitchFamily="34" charset="0"/>
                <a:ea typeface="Yu Gothic" pitchFamily="34" charset="-122"/>
                <a:cs typeface="Yu Gothic" pitchFamily="34" charset="-120"/>
              </a:rPr>
              <a:t>世話</a:t>
            </a:r>
            <a:endParaRPr lang="en-US" sz="32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800" b="1" dirty="0">
                <a:solidFill>
                  <a:srgbClr val="000000"/>
                </a:solidFill>
                <a:latin typeface="Yu Gothic" pitchFamily="34" charset="0"/>
                <a:ea typeface="Yu Gothic" pitchFamily="34" charset="-122"/>
                <a:cs typeface="Yu Gothic" pitchFamily="34" charset="-120"/>
              </a:rPr>
              <a:t>次世代を育てること・社会に貢献することを通じて自分の人生の意味を見出す時期。貢献の実感が得られないと停滞に陥る。</a:t>
            </a:r>
            <a:endParaRPr lang="en-US" sz="2800" b="1" dirty="0"/>
          </a:p>
        </p:txBody>
      </p:sp>
      <p:sp>
        <p:nvSpPr>
          <p:cNvPr id="29" name="Text 24">
            <a:extLst>
              <a:ext uri="{FF2B5EF4-FFF2-40B4-BE49-F238E27FC236}">
                <a16:creationId xmlns:a16="http://schemas.microsoft.com/office/drawing/2014/main" id="{B1784A83-22D6-A891-AE39-3558B0521E98}"/>
              </a:ext>
            </a:extLst>
          </p:cNvPr>
          <p:cNvSpPr/>
          <p:nvPr/>
        </p:nvSpPr>
        <p:spPr>
          <a:xfrm>
            <a:off x="7533350" y="3063240"/>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老年期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37976"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老年期</a:t>
            </a:r>
            <a:endParaRPr lang="en-US" sz="24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097280" y="2606040"/>
            <a:ext cx="2743200" cy="365760"/>
          </a:xfrm>
          <a:prstGeom prst="rect">
            <a:avLst/>
          </a:prstGeom>
          <a:noFill/>
          <a:ln/>
        </p:spPr>
        <p:txBody>
          <a:bodyPr wrap="square" rtlCol="0" anchor="ctr"/>
          <a:lstStyle/>
          <a:p>
            <a:pPr marL="0" indent="0">
              <a:buNone/>
            </a:pPr>
            <a:r>
              <a:rPr lang="en-US" sz="2800" b="1" dirty="0">
                <a:solidFill>
                  <a:srgbClr val="6B6B6B"/>
                </a:solidFill>
                <a:latin typeface="Yu Gothic" pitchFamily="34" charset="0"/>
                <a:ea typeface="Yu Gothic" pitchFamily="34" charset="-122"/>
                <a:cs typeface="Yu Gothic" pitchFamily="34" charset="-120"/>
              </a:rPr>
              <a:t>65歳頃〜</a:t>
            </a:r>
            <a:endParaRPr lang="en-US" sz="2800" dirty="0"/>
          </a:p>
        </p:txBody>
      </p:sp>
      <p:sp>
        <p:nvSpPr>
          <p:cNvPr id="23" name="Text 21"/>
          <p:cNvSpPr/>
          <p:nvPr/>
        </p:nvSpPr>
        <p:spPr>
          <a:xfrm>
            <a:off x="1082040" y="3108960"/>
            <a:ext cx="10058400" cy="822960"/>
          </a:xfrm>
          <a:prstGeom prst="rect">
            <a:avLst/>
          </a:prstGeom>
          <a:noFill/>
          <a:ln/>
        </p:spPr>
        <p:txBody>
          <a:bodyPr wrap="square" rtlCol="0" anchor="ctr"/>
          <a:lstStyle/>
          <a:p>
            <a:pPr marL="0" indent="0" algn="l">
              <a:buNone/>
            </a:pPr>
            <a:r>
              <a:rPr lang="en-US" sz="4000" b="1" dirty="0">
                <a:solidFill>
                  <a:srgbClr val="000000"/>
                </a:solidFill>
                <a:latin typeface="Yu Gothic" pitchFamily="34" charset="0"/>
                <a:ea typeface="Yu Gothic" pitchFamily="34" charset="-122"/>
                <a:cs typeface="Yu Gothic" pitchFamily="34" charset="-120"/>
              </a:rPr>
              <a:t>統合</a:t>
            </a:r>
            <a:r>
              <a:rPr lang="en-US" sz="3200" dirty="0">
                <a:solidFill>
                  <a:srgbClr val="6B6B6B"/>
                </a:solidFill>
                <a:latin typeface="Yu Gothic" pitchFamily="34" charset="0"/>
                <a:ea typeface="Yu Gothic" pitchFamily="34" charset="-122"/>
                <a:cs typeface="Yu Gothic" pitchFamily="34" charset="-120"/>
              </a:rPr>
              <a:t>　対　</a:t>
            </a:r>
            <a:r>
              <a:rPr lang="en-US" sz="4000" b="1" dirty="0">
                <a:solidFill>
                  <a:srgbClr val="C0392B"/>
                </a:solidFill>
                <a:latin typeface="Yu Gothic" pitchFamily="34" charset="0"/>
                <a:ea typeface="Yu Gothic" pitchFamily="34" charset="-122"/>
                <a:cs typeface="Yu Gothic" pitchFamily="34" charset="-120"/>
              </a:rPr>
              <a:t>絶望</a:t>
            </a:r>
            <a:endParaRPr lang="en-US" sz="40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3200" b="1" dirty="0">
                <a:solidFill>
                  <a:srgbClr val="C0392B"/>
                </a:solidFill>
                <a:latin typeface="Yu Gothic" pitchFamily="34" charset="0"/>
                <a:ea typeface="Yu Gothic" pitchFamily="34" charset="-122"/>
                <a:cs typeface="Yu Gothic" pitchFamily="34" charset="-120"/>
              </a:rPr>
              <a:t>英知</a:t>
            </a:r>
            <a:endParaRPr lang="en-US" sz="32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800" b="1" dirty="0">
                <a:solidFill>
                  <a:srgbClr val="000000"/>
                </a:solidFill>
                <a:latin typeface="Yu Gothic" pitchFamily="34" charset="0"/>
                <a:ea typeface="Yu Gothic" pitchFamily="34" charset="-122"/>
                <a:cs typeface="Yu Gothic" pitchFamily="34" charset="-120"/>
              </a:rPr>
              <a:t>人生全体を振り返り、良いことも悪いことも含めて肯定的に受け入れる時期。受け入れられない場合、後悔や死への恐怖・絶望感に苛まれる。【国試頻出】</a:t>
            </a:r>
            <a:endParaRPr lang="en-US" sz="2800" b="1" dirty="0"/>
          </a:p>
        </p:txBody>
      </p:sp>
      <p:sp>
        <p:nvSpPr>
          <p:cNvPr id="29" name="Text 24">
            <a:extLst>
              <a:ext uri="{FF2B5EF4-FFF2-40B4-BE49-F238E27FC236}">
                <a16:creationId xmlns:a16="http://schemas.microsoft.com/office/drawing/2014/main" id="{EC855BDC-B9EC-10F9-19A7-6F8B8823F7C1}"/>
              </a:ext>
            </a:extLst>
          </p:cNvPr>
          <p:cNvSpPr/>
          <p:nvPr/>
        </p:nvSpPr>
        <p:spPr>
          <a:xfrm>
            <a:off x="7533350" y="3044952"/>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まとめ</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graphicFrame>
        <p:nvGraphicFramePr>
          <p:cNvPr id="18" name="Table 0"/>
          <p:cNvGraphicFramePr>
            <a:graphicFrameLocks noGrp="1"/>
          </p:cNvGraphicFramePr>
          <p:nvPr>
            <p:extLst>
              <p:ext uri="{D42A27DB-BD31-4B8C-83A1-F6EECF244321}">
                <p14:modId xmlns:p14="http://schemas.microsoft.com/office/powerpoint/2010/main" val="2801869448"/>
              </p:ext>
            </p:extLst>
          </p:nvPr>
        </p:nvGraphicFramePr>
        <p:xfrm>
          <a:off x="550281" y="1508758"/>
          <a:ext cx="11154038" cy="5039874"/>
        </p:xfrm>
        <a:graphic>
          <a:graphicData uri="http://schemas.openxmlformats.org/drawingml/2006/table">
            <a:tbl>
              <a:tblPr>
                <a:tableStyleId>{5940675A-B579-460E-94D1-54222C63F5DA}</a:tableStyleId>
              </a:tblPr>
              <a:tblGrid>
                <a:gridCol w="1842841">
                  <a:extLst>
                    <a:ext uri="{9D8B030D-6E8A-4147-A177-3AD203B41FA5}">
                      <a16:colId xmlns:a16="http://schemas.microsoft.com/office/drawing/2014/main" val="20000"/>
                    </a:ext>
                  </a:extLst>
                </a:gridCol>
                <a:gridCol w="1842841">
                  <a:extLst>
                    <a:ext uri="{9D8B030D-6E8A-4147-A177-3AD203B41FA5}">
                      <a16:colId xmlns:a16="http://schemas.microsoft.com/office/drawing/2014/main" val="20001"/>
                    </a:ext>
                  </a:extLst>
                </a:gridCol>
                <a:gridCol w="5528523">
                  <a:extLst>
                    <a:ext uri="{9D8B030D-6E8A-4147-A177-3AD203B41FA5}">
                      <a16:colId xmlns:a16="http://schemas.microsoft.com/office/drawing/2014/main" val="20002"/>
                    </a:ext>
                  </a:extLst>
                </a:gridCol>
                <a:gridCol w="1939833">
                  <a:extLst>
                    <a:ext uri="{9D8B030D-6E8A-4147-A177-3AD203B41FA5}">
                      <a16:colId xmlns:a16="http://schemas.microsoft.com/office/drawing/2014/main" val="20003"/>
                    </a:ext>
                  </a:extLst>
                </a:gridCol>
              </a:tblGrid>
              <a:tr h="559986">
                <a:tc>
                  <a:txBody>
                    <a:bodyPr/>
                    <a:lstStyle/>
                    <a:p>
                      <a:pPr marL="0" indent="0" algn="ctr">
                        <a:buNone/>
                      </a:pPr>
                      <a:r>
                        <a:rPr lang="en-US" sz="2400" b="1" dirty="0">
                          <a:solidFill>
                            <a:schemeClr val="tx1"/>
                          </a:solidFill>
                        </a:rPr>
                        <a:t>段階</a:t>
                      </a:r>
                      <a:endParaRPr lang="en-US" sz="2400" dirty="0">
                        <a:solidFill>
                          <a:schemeClr val="tx1"/>
                        </a:solidFill>
                      </a:endParaRPr>
                    </a:p>
                  </a:txBody>
                  <a:tcPr anchor="ctr"/>
                </a:tc>
                <a:tc>
                  <a:txBody>
                    <a:bodyPr/>
                    <a:lstStyle/>
                    <a:p>
                      <a:pPr marL="0" indent="0" algn="ctr">
                        <a:buNone/>
                      </a:pPr>
                      <a:r>
                        <a:rPr lang="en-US" sz="2400" b="1" dirty="0">
                          <a:solidFill>
                            <a:schemeClr val="tx1"/>
                          </a:solidFill>
                        </a:rPr>
                        <a:t>時期</a:t>
                      </a:r>
                      <a:endParaRPr lang="en-US" sz="2400" dirty="0">
                        <a:solidFill>
                          <a:schemeClr val="tx1"/>
                        </a:solidFill>
                      </a:endParaRPr>
                    </a:p>
                  </a:txBody>
                  <a:tcPr anchor="ctr"/>
                </a:tc>
                <a:tc>
                  <a:txBody>
                    <a:bodyPr/>
                    <a:lstStyle/>
                    <a:p>
                      <a:pPr marL="0" indent="0" algn="ctr">
                        <a:buNone/>
                      </a:pPr>
                      <a:r>
                        <a:rPr lang="en-US" sz="2400" b="1" dirty="0">
                          <a:solidFill>
                            <a:schemeClr val="tx1"/>
                          </a:solidFill>
                        </a:rPr>
                        <a:t>発達課題　対　危機</a:t>
                      </a:r>
                      <a:endParaRPr lang="en-US" sz="2400" dirty="0">
                        <a:solidFill>
                          <a:schemeClr val="tx1"/>
                        </a:solidFill>
                      </a:endParaRPr>
                    </a:p>
                  </a:txBody>
                  <a:tcPr anchor="ctr"/>
                </a:tc>
                <a:tc>
                  <a:txBody>
                    <a:bodyPr/>
                    <a:lstStyle/>
                    <a:p>
                      <a:pPr marL="0" indent="0" algn="ctr">
                        <a:buNone/>
                      </a:pPr>
                      <a:r>
                        <a:rPr lang="en-US" sz="2400" b="1" dirty="0">
                          <a:solidFill>
                            <a:schemeClr val="tx1"/>
                          </a:solidFill>
                        </a:rPr>
                        <a:t>力</a:t>
                      </a:r>
                      <a:endParaRPr lang="en-US" sz="2400" dirty="0">
                        <a:solidFill>
                          <a:schemeClr val="tx1"/>
                        </a:solidFill>
                      </a:endParaRPr>
                    </a:p>
                  </a:txBody>
                  <a:tcPr anchor="ctr"/>
                </a:tc>
                <a:extLst>
                  <a:ext uri="{0D108BD9-81ED-4DB2-BD59-A6C34878D82A}">
                    <a16:rowId xmlns:a16="http://schemas.microsoft.com/office/drawing/2014/main" val="10000"/>
                  </a:ext>
                </a:extLst>
              </a:tr>
              <a:tr h="559986">
                <a:tc>
                  <a:txBody>
                    <a:bodyPr/>
                    <a:lstStyle/>
                    <a:p>
                      <a:pPr marL="0" indent="0" algn="l">
                        <a:buNone/>
                      </a:pPr>
                      <a:r>
                        <a:rPr lang="en-US" sz="2400" b="1" dirty="0">
                          <a:solidFill>
                            <a:schemeClr val="tx1"/>
                          </a:solidFill>
                        </a:rPr>
                        <a:t>①乳児期</a:t>
                      </a:r>
                      <a:endParaRPr lang="en-US" sz="2400" dirty="0">
                        <a:solidFill>
                          <a:schemeClr val="tx1"/>
                        </a:solidFill>
                      </a:endParaRPr>
                    </a:p>
                  </a:txBody>
                  <a:tcPr anchor="ctr"/>
                </a:tc>
                <a:tc>
                  <a:txBody>
                    <a:bodyPr/>
                    <a:lstStyle/>
                    <a:p>
                      <a:pPr marL="0" indent="0" algn="l">
                        <a:buNone/>
                      </a:pPr>
                      <a:r>
                        <a:rPr lang="en-US" sz="2400" dirty="0">
                          <a:solidFill>
                            <a:schemeClr val="tx1"/>
                          </a:solidFill>
                        </a:rPr>
                        <a:t>0〜1歳頃</a:t>
                      </a:r>
                    </a:p>
                  </a:txBody>
                  <a:tcPr anchor="ctr"/>
                </a:tc>
                <a:tc>
                  <a:txBody>
                    <a:bodyPr/>
                    <a:lstStyle/>
                    <a:p>
                      <a:pPr marL="0" indent="0" algn="l">
                        <a:buNone/>
                      </a:pPr>
                      <a:r>
                        <a:rPr lang="en-US" sz="2400" dirty="0">
                          <a:solidFill>
                            <a:schemeClr val="tx1"/>
                          </a:solidFill>
                        </a:rPr>
                        <a:t>基本的信頼 対 不信</a:t>
                      </a:r>
                    </a:p>
                  </a:txBody>
                  <a:tcPr anchor="ctr"/>
                </a:tc>
                <a:tc>
                  <a:txBody>
                    <a:bodyPr/>
                    <a:lstStyle/>
                    <a:p>
                      <a:pPr marL="0" indent="0" algn="l">
                        <a:buNone/>
                      </a:pPr>
                      <a:r>
                        <a:rPr lang="en-US" sz="2400" dirty="0">
                          <a:solidFill>
                            <a:schemeClr val="tx1"/>
                          </a:solidFill>
                        </a:rPr>
                        <a:t>希望</a:t>
                      </a:r>
                    </a:p>
                  </a:txBody>
                  <a:tcPr anchor="ctr"/>
                </a:tc>
                <a:extLst>
                  <a:ext uri="{0D108BD9-81ED-4DB2-BD59-A6C34878D82A}">
                    <a16:rowId xmlns:a16="http://schemas.microsoft.com/office/drawing/2014/main" val="10001"/>
                  </a:ext>
                </a:extLst>
              </a:tr>
              <a:tr h="559986">
                <a:tc>
                  <a:txBody>
                    <a:bodyPr/>
                    <a:lstStyle/>
                    <a:p>
                      <a:pPr marL="0" indent="0" algn="l">
                        <a:buNone/>
                      </a:pPr>
                      <a:r>
                        <a:rPr lang="en-US" sz="2400" b="1" dirty="0">
                          <a:solidFill>
                            <a:schemeClr val="tx1"/>
                          </a:solidFill>
                        </a:rPr>
                        <a:t>②幼児前期</a:t>
                      </a:r>
                      <a:endParaRPr lang="en-US" sz="2400" dirty="0">
                        <a:solidFill>
                          <a:schemeClr val="tx1"/>
                        </a:solidFill>
                      </a:endParaRPr>
                    </a:p>
                  </a:txBody>
                  <a:tcPr anchor="ctr"/>
                </a:tc>
                <a:tc>
                  <a:txBody>
                    <a:bodyPr/>
                    <a:lstStyle/>
                    <a:p>
                      <a:pPr marL="0" indent="0" algn="l">
                        <a:buNone/>
                      </a:pPr>
                      <a:r>
                        <a:rPr lang="en-US" sz="2400" dirty="0">
                          <a:solidFill>
                            <a:schemeClr val="tx1"/>
                          </a:solidFill>
                        </a:rPr>
                        <a:t>1〜3歳頃</a:t>
                      </a:r>
                    </a:p>
                  </a:txBody>
                  <a:tcPr anchor="ctr"/>
                </a:tc>
                <a:tc>
                  <a:txBody>
                    <a:bodyPr/>
                    <a:lstStyle/>
                    <a:p>
                      <a:pPr marL="0" indent="0" algn="l">
                        <a:buNone/>
                      </a:pPr>
                      <a:r>
                        <a:rPr lang="en-US" sz="2400" dirty="0">
                          <a:solidFill>
                            <a:schemeClr val="tx1"/>
                          </a:solidFill>
                        </a:rPr>
                        <a:t>自律性 対 恥・疑惑</a:t>
                      </a:r>
                    </a:p>
                  </a:txBody>
                  <a:tcPr anchor="ctr"/>
                </a:tc>
                <a:tc>
                  <a:txBody>
                    <a:bodyPr/>
                    <a:lstStyle/>
                    <a:p>
                      <a:pPr marL="0" indent="0" algn="l">
                        <a:buNone/>
                      </a:pPr>
                      <a:r>
                        <a:rPr lang="en-US" sz="2400" dirty="0">
                          <a:solidFill>
                            <a:schemeClr val="tx1"/>
                          </a:solidFill>
                        </a:rPr>
                        <a:t>意志</a:t>
                      </a:r>
                    </a:p>
                  </a:txBody>
                  <a:tcPr anchor="ctr"/>
                </a:tc>
                <a:extLst>
                  <a:ext uri="{0D108BD9-81ED-4DB2-BD59-A6C34878D82A}">
                    <a16:rowId xmlns:a16="http://schemas.microsoft.com/office/drawing/2014/main" val="10002"/>
                  </a:ext>
                </a:extLst>
              </a:tr>
              <a:tr h="559986">
                <a:tc>
                  <a:txBody>
                    <a:bodyPr/>
                    <a:lstStyle/>
                    <a:p>
                      <a:pPr marL="0" indent="0" algn="l">
                        <a:buNone/>
                      </a:pPr>
                      <a:r>
                        <a:rPr lang="en-US" sz="2400" b="1" dirty="0">
                          <a:solidFill>
                            <a:schemeClr val="tx1"/>
                          </a:solidFill>
                        </a:rPr>
                        <a:t>③幼児後期</a:t>
                      </a:r>
                      <a:endParaRPr lang="en-US" sz="2400" dirty="0">
                        <a:solidFill>
                          <a:schemeClr val="tx1"/>
                        </a:solidFill>
                      </a:endParaRPr>
                    </a:p>
                  </a:txBody>
                  <a:tcPr anchor="ctr"/>
                </a:tc>
                <a:tc>
                  <a:txBody>
                    <a:bodyPr/>
                    <a:lstStyle/>
                    <a:p>
                      <a:pPr marL="0" indent="0" algn="l">
                        <a:buNone/>
                      </a:pPr>
                      <a:r>
                        <a:rPr lang="en-US" sz="2400" dirty="0">
                          <a:solidFill>
                            <a:schemeClr val="tx1"/>
                          </a:solidFill>
                        </a:rPr>
                        <a:t>3〜6歳頃</a:t>
                      </a:r>
                    </a:p>
                  </a:txBody>
                  <a:tcPr anchor="ctr"/>
                </a:tc>
                <a:tc>
                  <a:txBody>
                    <a:bodyPr/>
                    <a:lstStyle/>
                    <a:p>
                      <a:pPr marL="0" indent="0" algn="l">
                        <a:buNone/>
                      </a:pPr>
                      <a:r>
                        <a:rPr lang="en-US" sz="2400" dirty="0">
                          <a:solidFill>
                            <a:schemeClr val="tx1"/>
                          </a:solidFill>
                        </a:rPr>
                        <a:t>自発性 対 罪悪感</a:t>
                      </a:r>
                    </a:p>
                  </a:txBody>
                  <a:tcPr anchor="ctr"/>
                </a:tc>
                <a:tc>
                  <a:txBody>
                    <a:bodyPr/>
                    <a:lstStyle/>
                    <a:p>
                      <a:pPr marL="0" indent="0" algn="l">
                        <a:buNone/>
                      </a:pPr>
                      <a:r>
                        <a:rPr lang="en-US" sz="2400" dirty="0">
                          <a:solidFill>
                            <a:schemeClr val="tx1"/>
                          </a:solidFill>
                        </a:rPr>
                        <a:t>目的</a:t>
                      </a:r>
                    </a:p>
                  </a:txBody>
                  <a:tcPr anchor="ctr"/>
                </a:tc>
                <a:extLst>
                  <a:ext uri="{0D108BD9-81ED-4DB2-BD59-A6C34878D82A}">
                    <a16:rowId xmlns:a16="http://schemas.microsoft.com/office/drawing/2014/main" val="10003"/>
                  </a:ext>
                </a:extLst>
              </a:tr>
              <a:tr h="559986">
                <a:tc>
                  <a:txBody>
                    <a:bodyPr/>
                    <a:lstStyle/>
                    <a:p>
                      <a:pPr marL="0" indent="0" algn="l">
                        <a:buNone/>
                      </a:pPr>
                      <a:r>
                        <a:rPr lang="en-US" sz="2400" b="1" dirty="0">
                          <a:solidFill>
                            <a:schemeClr val="tx1"/>
                          </a:solidFill>
                        </a:rPr>
                        <a:t>④学童期</a:t>
                      </a:r>
                      <a:endParaRPr lang="en-US" sz="2400" dirty="0">
                        <a:solidFill>
                          <a:schemeClr val="tx1"/>
                        </a:solidFill>
                      </a:endParaRPr>
                    </a:p>
                  </a:txBody>
                  <a:tcPr anchor="ctr"/>
                </a:tc>
                <a:tc>
                  <a:txBody>
                    <a:bodyPr/>
                    <a:lstStyle/>
                    <a:p>
                      <a:pPr marL="0" indent="0" algn="l">
                        <a:buNone/>
                      </a:pPr>
                      <a:r>
                        <a:rPr lang="en-US" sz="2400" dirty="0">
                          <a:solidFill>
                            <a:schemeClr val="tx1"/>
                          </a:solidFill>
                        </a:rPr>
                        <a:t>6〜12歳頃</a:t>
                      </a:r>
                    </a:p>
                  </a:txBody>
                  <a:tcPr anchor="ctr"/>
                </a:tc>
                <a:tc>
                  <a:txBody>
                    <a:bodyPr/>
                    <a:lstStyle/>
                    <a:p>
                      <a:pPr marL="0" indent="0" algn="l">
                        <a:buNone/>
                      </a:pPr>
                      <a:r>
                        <a:rPr lang="en-US" sz="2400" dirty="0">
                          <a:solidFill>
                            <a:schemeClr val="tx1"/>
                          </a:solidFill>
                        </a:rPr>
                        <a:t>勤勉性 対 劣等感</a:t>
                      </a:r>
                    </a:p>
                  </a:txBody>
                  <a:tcPr anchor="ctr"/>
                </a:tc>
                <a:tc>
                  <a:txBody>
                    <a:bodyPr/>
                    <a:lstStyle/>
                    <a:p>
                      <a:pPr marL="0" indent="0" algn="l">
                        <a:buNone/>
                      </a:pPr>
                      <a:r>
                        <a:rPr lang="en-US" sz="2400" dirty="0">
                          <a:solidFill>
                            <a:schemeClr val="tx1"/>
                          </a:solidFill>
                        </a:rPr>
                        <a:t>有能感</a:t>
                      </a:r>
                    </a:p>
                  </a:txBody>
                  <a:tcPr anchor="ctr"/>
                </a:tc>
                <a:extLst>
                  <a:ext uri="{0D108BD9-81ED-4DB2-BD59-A6C34878D82A}">
                    <a16:rowId xmlns:a16="http://schemas.microsoft.com/office/drawing/2014/main" val="10004"/>
                  </a:ext>
                </a:extLst>
              </a:tr>
              <a:tr h="559986">
                <a:tc>
                  <a:txBody>
                    <a:bodyPr/>
                    <a:lstStyle/>
                    <a:p>
                      <a:pPr marL="0" indent="0" algn="l">
                        <a:buNone/>
                      </a:pPr>
                      <a:r>
                        <a:rPr lang="en-US" sz="2400" b="1" dirty="0">
                          <a:solidFill>
                            <a:schemeClr val="tx1"/>
                          </a:solidFill>
                        </a:rPr>
                        <a:t>⑤青年期</a:t>
                      </a:r>
                      <a:endParaRPr lang="en-US" sz="2400" dirty="0">
                        <a:solidFill>
                          <a:schemeClr val="tx1"/>
                        </a:solidFill>
                      </a:endParaRPr>
                    </a:p>
                  </a:txBody>
                  <a:tcPr anchor="ctr"/>
                </a:tc>
                <a:tc>
                  <a:txBody>
                    <a:bodyPr/>
                    <a:lstStyle/>
                    <a:p>
                      <a:pPr marL="0" indent="0" algn="l">
                        <a:buNone/>
                      </a:pPr>
                      <a:r>
                        <a:rPr lang="en-US" sz="2400" dirty="0">
                          <a:solidFill>
                            <a:schemeClr val="tx1"/>
                          </a:solidFill>
                        </a:rPr>
                        <a:t>12〜22歳頃</a:t>
                      </a:r>
                    </a:p>
                  </a:txBody>
                  <a:tcPr anchor="ctr"/>
                </a:tc>
                <a:tc>
                  <a:txBody>
                    <a:bodyPr/>
                    <a:lstStyle/>
                    <a:p>
                      <a:pPr marL="0" indent="0" algn="l">
                        <a:buNone/>
                      </a:pPr>
                      <a:r>
                        <a:rPr lang="en-US" sz="2400" dirty="0">
                          <a:solidFill>
                            <a:schemeClr val="tx1"/>
                          </a:solidFill>
                        </a:rPr>
                        <a:t>自我同一性の確立 対 拡散</a:t>
                      </a:r>
                    </a:p>
                  </a:txBody>
                  <a:tcPr anchor="ctr"/>
                </a:tc>
                <a:tc>
                  <a:txBody>
                    <a:bodyPr/>
                    <a:lstStyle/>
                    <a:p>
                      <a:pPr marL="0" indent="0" algn="l">
                        <a:buNone/>
                      </a:pPr>
                      <a:r>
                        <a:rPr lang="en-US" sz="2400" dirty="0">
                          <a:solidFill>
                            <a:schemeClr val="tx1"/>
                          </a:solidFill>
                        </a:rPr>
                        <a:t>忠誠</a:t>
                      </a:r>
                    </a:p>
                  </a:txBody>
                  <a:tcPr anchor="ctr"/>
                </a:tc>
                <a:extLst>
                  <a:ext uri="{0D108BD9-81ED-4DB2-BD59-A6C34878D82A}">
                    <a16:rowId xmlns:a16="http://schemas.microsoft.com/office/drawing/2014/main" val="10005"/>
                  </a:ext>
                </a:extLst>
              </a:tr>
              <a:tr h="559986">
                <a:tc>
                  <a:txBody>
                    <a:bodyPr/>
                    <a:lstStyle/>
                    <a:p>
                      <a:pPr marL="0" indent="0" algn="l">
                        <a:buNone/>
                      </a:pPr>
                      <a:r>
                        <a:rPr lang="en-US" sz="2400" b="1" dirty="0">
                          <a:solidFill>
                            <a:schemeClr val="tx1"/>
                          </a:solidFill>
                        </a:rPr>
                        <a:t>⑥成人期</a:t>
                      </a:r>
                      <a:endParaRPr lang="en-US" sz="2400" dirty="0">
                        <a:solidFill>
                          <a:schemeClr val="tx1"/>
                        </a:solidFill>
                      </a:endParaRPr>
                    </a:p>
                  </a:txBody>
                  <a:tcPr anchor="ctr"/>
                </a:tc>
                <a:tc>
                  <a:txBody>
                    <a:bodyPr/>
                    <a:lstStyle/>
                    <a:p>
                      <a:pPr marL="0" indent="0" algn="l">
                        <a:buNone/>
                      </a:pPr>
                      <a:r>
                        <a:rPr lang="en-US" sz="2400" dirty="0">
                          <a:solidFill>
                            <a:schemeClr val="tx1"/>
                          </a:solidFill>
                        </a:rPr>
                        <a:t>22〜40歳頃</a:t>
                      </a:r>
                    </a:p>
                  </a:txBody>
                  <a:tcPr anchor="ctr"/>
                </a:tc>
                <a:tc>
                  <a:txBody>
                    <a:bodyPr/>
                    <a:lstStyle/>
                    <a:p>
                      <a:pPr marL="0" indent="0" algn="l">
                        <a:buNone/>
                      </a:pPr>
                      <a:r>
                        <a:rPr lang="en-US" sz="2400" dirty="0">
                          <a:solidFill>
                            <a:schemeClr val="tx1"/>
                          </a:solidFill>
                        </a:rPr>
                        <a:t>親密性 対 孤立</a:t>
                      </a:r>
                    </a:p>
                  </a:txBody>
                  <a:tcPr anchor="ctr"/>
                </a:tc>
                <a:tc>
                  <a:txBody>
                    <a:bodyPr/>
                    <a:lstStyle/>
                    <a:p>
                      <a:pPr marL="0" indent="0" algn="l">
                        <a:buNone/>
                      </a:pPr>
                      <a:r>
                        <a:rPr lang="en-US" sz="2400" dirty="0">
                          <a:solidFill>
                            <a:schemeClr val="tx1"/>
                          </a:solidFill>
                        </a:rPr>
                        <a:t>愛</a:t>
                      </a:r>
                    </a:p>
                  </a:txBody>
                  <a:tcPr anchor="ctr"/>
                </a:tc>
                <a:extLst>
                  <a:ext uri="{0D108BD9-81ED-4DB2-BD59-A6C34878D82A}">
                    <a16:rowId xmlns:a16="http://schemas.microsoft.com/office/drawing/2014/main" val="10006"/>
                  </a:ext>
                </a:extLst>
              </a:tr>
              <a:tr h="559986">
                <a:tc>
                  <a:txBody>
                    <a:bodyPr/>
                    <a:lstStyle/>
                    <a:p>
                      <a:pPr marL="0" indent="0" algn="l">
                        <a:buNone/>
                      </a:pPr>
                      <a:r>
                        <a:rPr lang="en-US" sz="2400" b="1" dirty="0">
                          <a:solidFill>
                            <a:schemeClr val="tx1"/>
                          </a:solidFill>
                        </a:rPr>
                        <a:t>⑦壮年期</a:t>
                      </a:r>
                      <a:endParaRPr lang="en-US" sz="2400" dirty="0">
                        <a:solidFill>
                          <a:schemeClr val="tx1"/>
                        </a:solidFill>
                      </a:endParaRPr>
                    </a:p>
                  </a:txBody>
                  <a:tcPr anchor="ctr"/>
                </a:tc>
                <a:tc>
                  <a:txBody>
                    <a:bodyPr/>
                    <a:lstStyle/>
                    <a:p>
                      <a:pPr marL="0" indent="0" algn="l">
                        <a:buNone/>
                      </a:pPr>
                      <a:r>
                        <a:rPr lang="en-US" sz="2400" dirty="0">
                          <a:solidFill>
                            <a:schemeClr val="tx1"/>
                          </a:solidFill>
                        </a:rPr>
                        <a:t>40〜65歳頃</a:t>
                      </a:r>
                    </a:p>
                  </a:txBody>
                  <a:tcPr anchor="ctr"/>
                </a:tc>
                <a:tc>
                  <a:txBody>
                    <a:bodyPr/>
                    <a:lstStyle/>
                    <a:p>
                      <a:pPr marL="0" indent="0" algn="l">
                        <a:buNone/>
                      </a:pPr>
                      <a:r>
                        <a:rPr lang="en-US" sz="2400" dirty="0">
                          <a:solidFill>
                            <a:schemeClr val="tx1"/>
                          </a:solidFill>
                        </a:rPr>
                        <a:t>世代性 対 停滞</a:t>
                      </a:r>
                    </a:p>
                  </a:txBody>
                  <a:tcPr anchor="ctr"/>
                </a:tc>
                <a:tc>
                  <a:txBody>
                    <a:bodyPr/>
                    <a:lstStyle/>
                    <a:p>
                      <a:pPr marL="0" indent="0" algn="l">
                        <a:buNone/>
                      </a:pPr>
                      <a:r>
                        <a:rPr lang="en-US" sz="2400" dirty="0">
                          <a:solidFill>
                            <a:schemeClr val="tx1"/>
                          </a:solidFill>
                        </a:rPr>
                        <a:t>世話</a:t>
                      </a:r>
                    </a:p>
                  </a:txBody>
                  <a:tcPr anchor="ctr"/>
                </a:tc>
                <a:extLst>
                  <a:ext uri="{0D108BD9-81ED-4DB2-BD59-A6C34878D82A}">
                    <a16:rowId xmlns:a16="http://schemas.microsoft.com/office/drawing/2014/main" val="10007"/>
                  </a:ext>
                </a:extLst>
              </a:tr>
              <a:tr h="559986">
                <a:tc>
                  <a:txBody>
                    <a:bodyPr/>
                    <a:lstStyle/>
                    <a:p>
                      <a:pPr marL="0" indent="0" algn="l">
                        <a:buNone/>
                      </a:pPr>
                      <a:r>
                        <a:rPr lang="en-US" sz="2400" b="1" dirty="0">
                          <a:solidFill>
                            <a:schemeClr val="tx1"/>
                          </a:solidFill>
                        </a:rPr>
                        <a:t>⑧老年期</a:t>
                      </a:r>
                      <a:endParaRPr lang="en-US" sz="2400" dirty="0">
                        <a:solidFill>
                          <a:schemeClr val="tx1"/>
                        </a:solidFill>
                      </a:endParaRPr>
                    </a:p>
                  </a:txBody>
                  <a:tcPr anchor="ctr"/>
                </a:tc>
                <a:tc>
                  <a:txBody>
                    <a:bodyPr/>
                    <a:lstStyle/>
                    <a:p>
                      <a:pPr marL="0" indent="0" algn="l">
                        <a:buNone/>
                      </a:pPr>
                      <a:r>
                        <a:rPr lang="en-US" sz="2400" dirty="0">
                          <a:solidFill>
                            <a:schemeClr val="tx1"/>
                          </a:solidFill>
                        </a:rPr>
                        <a:t>65歳頃〜</a:t>
                      </a:r>
                    </a:p>
                  </a:txBody>
                  <a:tcPr anchor="ctr"/>
                </a:tc>
                <a:tc>
                  <a:txBody>
                    <a:bodyPr/>
                    <a:lstStyle/>
                    <a:p>
                      <a:pPr marL="0" indent="0" algn="l">
                        <a:buNone/>
                      </a:pPr>
                      <a:r>
                        <a:rPr lang="en-US" sz="2400" dirty="0">
                          <a:solidFill>
                            <a:schemeClr val="tx1"/>
                          </a:solidFill>
                        </a:rPr>
                        <a:t>統合 対 絶望</a:t>
                      </a:r>
                    </a:p>
                  </a:txBody>
                  <a:tcPr anchor="ctr"/>
                </a:tc>
                <a:tc>
                  <a:txBody>
                    <a:bodyPr/>
                    <a:lstStyle/>
                    <a:p>
                      <a:pPr marL="0" indent="0" algn="l">
                        <a:buNone/>
                      </a:pPr>
                      <a:r>
                        <a:rPr lang="en-US" sz="2400" dirty="0">
                          <a:solidFill>
                            <a:schemeClr val="tx1"/>
                          </a:solidFill>
                        </a:rPr>
                        <a:t>英知</a:t>
                      </a:r>
                    </a:p>
                  </a:txBody>
                  <a:tcPr anchor="ctr"/>
                </a:tc>
                <a:extLst>
                  <a:ext uri="{0D108BD9-81ED-4DB2-BD59-A6C34878D82A}">
                    <a16:rowId xmlns:a16="http://schemas.microsoft.com/office/drawing/2014/main" val="10008"/>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03</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4400" b="1" dirty="0">
                <a:solidFill>
                  <a:srgbClr val="FFFFFF"/>
                </a:solidFill>
                <a:latin typeface="Yu Gothic" pitchFamily="34" charset="0"/>
                <a:ea typeface="Yu Gothic" pitchFamily="34" charset="-122"/>
                <a:cs typeface="Yu Gothic" pitchFamily="34" charset="-120"/>
              </a:rPr>
              <a:t>ハヴィガーストの発達課題理論</a:t>
            </a:r>
            <a:endParaRPr lang="en-US"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R.J.ハヴィガーストの考え方</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342900" indent="-342900">
              <a:spcAft>
                <a:spcPts val="1800"/>
              </a:spcAft>
              <a:buSzPct val="100000"/>
              <a:buFont typeface="Arial" panose="020B0604020202020204" pitchFamily="34" charset="0"/>
              <a:buChar char="•"/>
            </a:pPr>
            <a:r>
              <a:rPr lang="en-US" sz="3200" dirty="0">
                <a:solidFill>
                  <a:srgbClr val="000000"/>
                </a:solidFill>
                <a:latin typeface="ＭＳ ゴシック" panose="020B0609070205080204" pitchFamily="49" charset="-128"/>
                <a:ea typeface="ＭＳ ゴシック" panose="020B0609070205080204" pitchFamily="49" charset="-128"/>
                <a:cs typeface="Yu Gothic" pitchFamily="34" charset="-120"/>
              </a:rPr>
              <a:t>人間の生涯を6段階（乳幼児期・児童期・青年期・壮年初期・中年期・老年期）に分けた</a:t>
            </a:r>
            <a:endParaRPr lang="en-US" sz="3200" dirty="0">
              <a:latin typeface="ＭＳ ゴシック" panose="020B0609070205080204" pitchFamily="49" charset="-128"/>
              <a:ea typeface="ＭＳ ゴシック" panose="020B0609070205080204" pitchFamily="49" charset="-128"/>
            </a:endParaRPr>
          </a:p>
          <a:p>
            <a:pPr marL="342900" indent="-342900">
              <a:spcAft>
                <a:spcPts val="1800"/>
              </a:spcAft>
              <a:buSzPct val="100000"/>
              <a:buFont typeface="Arial" panose="020B0604020202020204" pitchFamily="34" charset="0"/>
              <a:buChar char="•"/>
            </a:pPr>
            <a:r>
              <a:rPr lang="en-US" sz="3200" dirty="0">
                <a:solidFill>
                  <a:srgbClr val="000000"/>
                </a:solidFill>
                <a:latin typeface="ＭＳ ゴシック" panose="020B0609070205080204" pitchFamily="49" charset="-128"/>
                <a:ea typeface="ＭＳ ゴシック" panose="020B0609070205080204" pitchFamily="49" charset="-128"/>
                <a:cs typeface="Yu Gothic" pitchFamily="34" charset="-120"/>
              </a:rPr>
              <a:t>発達課題を「身体的成熟」「社会・文化的要請」「自我・人格」の3分野から整理した</a:t>
            </a:r>
            <a:endParaRPr lang="en-US" sz="3200" dirty="0">
              <a:latin typeface="ＭＳ ゴシック" panose="020B0609070205080204" pitchFamily="49" charset="-128"/>
              <a:ea typeface="ＭＳ ゴシック" panose="020B0609070205080204" pitchFamily="49" charset="-128"/>
            </a:endParaRPr>
          </a:p>
          <a:p>
            <a:pPr marL="342900" indent="-342900">
              <a:spcAft>
                <a:spcPts val="1800"/>
              </a:spcAft>
              <a:buSzPct val="100000"/>
              <a:buFont typeface="Arial" panose="020B0604020202020204" pitchFamily="34" charset="0"/>
              <a:buChar char="•"/>
            </a:pPr>
            <a:r>
              <a:rPr lang="en-US" sz="3200" dirty="0">
                <a:solidFill>
                  <a:srgbClr val="000000"/>
                </a:solidFill>
                <a:latin typeface="ＭＳ ゴシック" panose="020B0609070205080204" pitchFamily="49" charset="-128"/>
                <a:ea typeface="ＭＳ ゴシック" panose="020B0609070205080204" pitchFamily="49" charset="-128"/>
                <a:cs typeface="Yu Gothic" pitchFamily="34" charset="-120"/>
              </a:rPr>
              <a:t>発達課題は成長に伴って消失せず、生涯を通じて連続的に生じる</a:t>
            </a:r>
            <a:endParaRPr lang="en-US" sz="3200" dirty="0">
              <a:latin typeface="ＭＳ ゴシック" panose="020B0609070205080204" pitchFamily="49" charset="-128"/>
              <a:ea typeface="ＭＳ ゴシック" panose="020B0609070205080204" pitchFamily="49" charset="-128"/>
            </a:endParaRPr>
          </a:p>
          <a:p>
            <a:pPr marL="342900" indent="-342900">
              <a:spcAft>
                <a:spcPts val="1800"/>
              </a:spcAft>
              <a:buSzPct val="100000"/>
              <a:buFont typeface="Arial" panose="020B0604020202020204" pitchFamily="34" charset="0"/>
              <a:buChar char="•"/>
            </a:pPr>
            <a:r>
              <a:rPr lang="en-US" sz="3200" b="1" dirty="0">
                <a:solidFill>
                  <a:srgbClr val="000000"/>
                </a:solidFill>
                <a:latin typeface="ＭＳ ゴシック" panose="020B0609070205080204" pitchFamily="49" charset="-128"/>
                <a:ea typeface="ＭＳ ゴシック" panose="020B0609070205080204" pitchFamily="49" charset="-128"/>
                <a:cs typeface="Yu Gothic" pitchFamily="34" charset="-120"/>
              </a:rPr>
              <a:t>各段階の課題は独立しておらず、前段階の達成が次段階に影響する</a:t>
            </a:r>
            <a:endParaRPr lang="en-US" sz="32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ハヴィガースト ─ 老年期の発達課題</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457200" indent="-457200">
              <a:spcAft>
                <a:spcPts val="1800"/>
              </a:spcAft>
              <a:buSzPct val="100000"/>
              <a:buFont typeface="Arial" panose="020B0604020202020204" pitchFamily="34" charset="0"/>
              <a:buChar char="•"/>
            </a:pPr>
            <a:r>
              <a:rPr lang="en-US" sz="2800" b="1" dirty="0">
                <a:solidFill>
                  <a:srgbClr val="000000"/>
                </a:solidFill>
                <a:latin typeface="ＭＳ ゴシック" panose="020B0609070205080204" pitchFamily="49" charset="-128"/>
                <a:ea typeface="ＭＳ ゴシック" panose="020B0609070205080204" pitchFamily="49" charset="-128"/>
                <a:cs typeface="Yu Gothic" pitchFamily="34" charset="-120"/>
              </a:rPr>
              <a:t>肉体的な強さと健康の衰退に適応すること</a:t>
            </a:r>
            <a:endParaRPr lang="en-US" sz="28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2800" b="1" dirty="0">
                <a:solidFill>
                  <a:srgbClr val="000000"/>
                </a:solidFill>
                <a:latin typeface="ＭＳ ゴシック" panose="020B0609070205080204" pitchFamily="49" charset="-128"/>
                <a:ea typeface="ＭＳ ゴシック" panose="020B0609070205080204" pitchFamily="49" charset="-128"/>
                <a:cs typeface="Yu Gothic" pitchFamily="34" charset="-120"/>
              </a:rPr>
              <a:t>退職と収入の減少に適応すること</a:t>
            </a:r>
            <a:endParaRPr lang="en-US" sz="28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2800" b="1" dirty="0">
                <a:solidFill>
                  <a:srgbClr val="000000"/>
                </a:solidFill>
                <a:latin typeface="ＭＳ ゴシック" panose="020B0609070205080204" pitchFamily="49" charset="-128"/>
                <a:ea typeface="ＭＳ ゴシック" panose="020B0609070205080204" pitchFamily="49" charset="-128"/>
                <a:cs typeface="Yu Gothic" pitchFamily="34" charset="-120"/>
              </a:rPr>
              <a:t>配偶者の死に適応すること</a:t>
            </a:r>
            <a:endParaRPr lang="en-US" sz="28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自分と同世代の人々と親密な関係を結ぶこと</a:t>
            </a:r>
            <a:endParaRPr lang="en-US" sz="28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社会的・市民的義務を果たすこと</a:t>
            </a:r>
            <a:endParaRPr lang="en-US" sz="28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2800" b="1" dirty="0">
                <a:solidFill>
                  <a:srgbClr val="C0392B"/>
                </a:solidFill>
                <a:latin typeface="ＭＳ ゴシック" panose="020B0609070205080204" pitchFamily="49" charset="-128"/>
                <a:ea typeface="ＭＳ ゴシック" panose="020B0609070205080204" pitchFamily="49" charset="-128"/>
                <a:cs typeface="Yu Gothic" pitchFamily="34" charset="-120"/>
              </a:rPr>
              <a:t>国試では老年期の発達課題を問う設問が特に頻出する</a:t>
            </a:r>
            <a:endParaRPr lang="en-US" sz="28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 と ハヴィガースト ─ 比較</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graphicFrame>
        <p:nvGraphicFramePr>
          <p:cNvPr id="22" name="Table 0"/>
          <p:cNvGraphicFramePr>
            <a:graphicFrameLocks noGrp="1"/>
          </p:cNvGraphicFramePr>
          <p:nvPr>
            <p:extLst>
              <p:ext uri="{D42A27DB-BD31-4B8C-83A1-F6EECF244321}">
                <p14:modId xmlns:p14="http://schemas.microsoft.com/office/powerpoint/2010/main" val="3847489921"/>
              </p:ext>
            </p:extLst>
          </p:nvPr>
        </p:nvGraphicFramePr>
        <p:xfrm>
          <a:off x="640079" y="1508759"/>
          <a:ext cx="11219743" cy="5078201"/>
        </p:xfrm>
        <a:graphic>
          <a:graphicData uri="http://schemas.openxmlformats.org/drawingml/2006/table">
            <a:tbl>
              <a:tblPr>
                <a:tableStyleId>{5940675A-B579-460E-94D1-54222C63F5DA}</a:tableStyleId>
              </a:tblPr>
              <a:tblGrid>
                <a:gridCol w="2683519">
                  <a:extLst>
                    <a:ext uri="{9D8B030D-6E8A-4147-A177-3AD203B41FA5}">
                      <a16:colId xmlns:a16="http://schemas.microsoft.com/office/drawing/2014/main" val="20000"/>
                    </a:ext>
                  </a:extLst>
                </a:gridCol>
                <a:gridCol w="4352982">
                  <a:extLst>
                    <a:ext uri="{9D8B030D-6E8A-4147-A177-3AD203B41FA5}">
                      <a16:colId xmlns:a16="http://schemas.microsoft.com/office/drawing/2014/main" val="20001"/>
                    </a:ext>
                  </a:extLst>
                </a:gridCol>
                <a:gridCol w="4183242">
                  <a:extLst>
                    <a:ext uri="{9D8B030D-6E8A-4147-A177-3AD203B41FA5}">
                      <a16:colId xmlns:a16="http://schemas.microsoft.com/office/drawing/2014/main" val="20002"/>
                    </a:ext>
                  </a:extLst>
                </a:gridCol>
              </a:tblGrid>
              <a:tr h="981016">
                <a:tc>
                  <a:txBody>
                    <a:bodyPr/>
                    <a:lstStyle/>
                    <a:p>
                      <a:pPr marL="0" indent="0" algn="ctr">
                        <a:buNone/>
                      </a:pPr>
                      <a:endParaRPr lang="en-US" sz="2400" dirty="0">
                        <a:solidFill>
                          <a:schemeClr val="tx1"/>
                        </a:solidFill>
                      </a:endParaRPr>
                    </a:p>
                  </a:txBody>
                  <a:tcPr anchor="ctr"/>
                </a:tc>
                <a:tc>
                  <a:txBody>
                    <a:bodyPr/>
                    <a:lstStyle/>
                    <a:p>
                      <a:pPr marL="0" indent="0" algn="ctr">
                        <a:buNone/>
                      </a:pPr>
                      <a:r>
                        <a:rPr lang="en-US" sz="2400" b="1" dirty="0">
                          <a:solidFill>
                            <a:schemeClr val="tx1"/>
                          </a:solidFill>
                        </a:rPr>
                        <a:t>エリクソン</a:t>
                      </a:r>
                      <a:endParaRPr lang="en-US" sz="2400" dirty="0">
                        <a:solidFill>
                          <a:schemeClr val="tx1"/>
                        </a:solidFill>
                      </a:endParaRPr>
                    </a:p>
                  </a:txBody>
                  <a:tcPr anchor="ctr"/>
                </a:tc>
                <a:tc>
                  <a:txBody>
                    <a:bodyPr/>
                    <a:lstStyle/>
                    <a:p>
                      <a:pPr marL="0" indent="0" algn="ctr">
                        <a:buNone/>
                      </a:pPr>
                      <a:r>
                        <a:rPr lang="en-US" sz="2400" b="1" dirty="0">
                          <a:solidFill>
                            <a:schemeClr val="tx1"/>
                          </a:solidFill>
                        </a:rPr>
                        <a:t>ハヴィガースト</a:t>
                      </a:r>
                      <a:endParaRPr lang="en-US" sz="2400" dirty="0">
                        <a:solidFill>
                          <a:schemeClr val="tx1"/>
                        </a:solidFill>
                      </a:endParaRPr>
                    </a:p>
                  </a:txBody>
                  <a:tcPr anchor="ctr"/>
                </a:tc>
                <a:extLst>
                  <a:ext uri="{0D108BD9-81ED-4DB2-BD59-A6C34878D82A}">
                    <a16:rowId xmlns:a16="http://schemas.microsoft.com/office/drawing/2014/main" val="10000"/>
                  </a:ext>
                </a:extLst>
              </a:tr>
              <a:tr h="981016">
                <a:tc>
                  <a:txBody>
                    <a:bodyPr/>
                    <a:lstStyle/>
                    <a:p>
                      <a:pPr marL="0" indent="0" algn="ctr">
                        <a:buNone/>
                      </a:pPr>
                      <a:r>
                        <a:rPr lang="en-US" sz="2800" b="1" dirty="0">
                          <a:solidFill>
                            <a:srgbClr val="000000"/>
                          </a:solidFill>
                        </a:rPr>
                        <a:t>段階数</a:t>
                      </a:r>
                      <a:endParaRPr lang="en-US" sz="2800" dirty="0"/>
                    </a:p>
                  </a:txBody>
                  <a:tcPr anchor="ctr"/>
                </a:tc>
                <a:tc>
                  <a:txBody>
                    <a:bodyPr/>
                    <a:lstStyle/>
                    <a:p>
                      <a:pPr marL="0" indent="0" algn="l">
                        <a:buNone/>
                      </a:pPr>
                      <a:r>
                        <a:rPr lang="en-US" sz="2800" dirty="0">
                          <a:solidFill>
                            <a:srgbClr val="000000"/>
                          </a:solidFill>
                        </a:rPr>
                        <a:t>8段階</a:t>
                      </a:r>
                      <a:endParaRPr lang="en-US" sz="2800" dirty="0"/>
                    </a:p>
                  </a:txBody>
                  <a:tcPr anchor="ctr"/>
                </a:tc>
                <a:tc>
                  <a:txBody>
                    <a:bodyPr/>
                    <a:lstStyle/>
                    <a:p>
                      <a:pPr marL="0" indent="0" algn="l">
                        <a:buNone/>
                      </a:pPr>
                      <a:r>
                        <a:rPr lang="en-US" sz="2800" dirty="0">
                          <a:solidFill>
                            <a:srgbClr val="000000"/>
                          </a:solidFill>
                        </a:rPr>
                        <a:t>6段階</a:t>
                      </a:r>
                      <a:endParaRPr lang="en-US" sz="2800" dirty="0"/>
                    </a:p>
                  </a:txBody>
                  <a:tcPr anchor="ctr"/>
                </a:tc>
                <a:extLst>
                  <a:ext uri="{0D108BD9-81ED-4DB2-BD59-A6C34878D82A}">
                    <a16:rowId xmlns:a16="http://schemas.microsoft.com/office/drawing/2014/main" val="10001"/>
                  </a:ext>
                </a:extLst>
              </a:tr>
              <a:tr h="1038723">
                <a:tc>
                  <a:txBody>
                    <a:bodyPr/>
                    <a:lstStyle/>
                    <a:p>
                      <a:pPr marL="0" indent="0" algn="ctr">
                        <a:buNone/>
                      </a:pPr>
                      <a:r>
                        <a:rPr lang="en-US" sz="2800" b="1" dirty="0">
                          <a:solidFill>
                            <a:srgbClr val="000000"/>
                          </a:solidFill>
                        </a:rPr>
                        <a:t>視点</a:t>
                      </a:r>
                      <a:endParaRPr lang="en-US" sz="2800" dirty="0"/>
                    </a:p>
                  </a:txBody>
                  <a:tcPr anchor="ctr"/>
                </a:tc>
                <a:tc>
                  <a:txBody>
                    <a:bodyPr/>
                    <a:lstStyle/>
                    <a:p>
                      <a:pPr marL="0" indent="0" algn="l">
                        <a:buNone/>
                      </a:pPr>
                      <a:r>
                        <a:rPr lang="en-US" sz="2800" dirty="0">
                          <a:solidFill>
                            <a:srgbClr val="000000"/>
                          </a:solidFill>
                        </a:rPr>
                        <a:t>心理社会的な葛藤（課題 対 危機）</a:t>
                      </a:r>
                      <a:endParaRPr lang="en-US" sz="2800" dirty="0"/>
                    </a:p>
                  </a:txBody>
                  <a:tcPr anchor="ctr"/>
                </a:tc>
                <a:tc>
                  <a:txBody>
                    <a:bodyPr/>
                    <a:lstStyle/>
                    <a:p>
                      <a:pPr marL="0" indent="0" algn="l">
                        <a:buNone/>
                      </a:pPr>
                      <a:r>
                        <a:rPr lang="en-US" sz="2800" dirty="0">
                          <a:solidFill>
                            <a:srgbClr val="000000"/>
                          </a:solidFill>
                        </a:rPr>
                        <a:t>身体・社会文化・自我の3分野の課題</a:t>
                      </a:r>
                      <a:endParaRPr lang="en-US" sz="2800" dirty="0"/>
                    </a:p>
                  </a:txBody>
                  <a:tcPr anchor="ctr"/>
                </a:tc>
                <a:extLst>
                  <a:ext uri="{0D108BD9-81ED-4DB2-BD59-A6C34878D82A}">
                    <a16:rowId xmlns:a16="http://schemas.microsoft.com/office/drawing/2014/main" val="10002"/>
                  </a:ext>
                </a:extLst>
              </a:tr>
              <a:tr h="1038723">
                <a:tc>
                  <a:txBody>
                    <a:bodyPr/>
                    <a:lstStyle/>
                    <a:p>
                      <a:pPr marL="0" indent="0" algn="ctr">
                        <a:buNone/>
                      </a:pPr>
                      <a:r>
                        <a:rPr lang="en-US" sz="2800" b="1" dirty="0">
                          <a:solidFill>
                            <a:srgbClr val="000000"/>
                          </a:solidFill>
                        </a:rPr>
                        <a:t>老年期の捉え方</a:t>
                      </a:r>
                      <a:endParaRPr lang="en-US" sz="2800" dirty="0"/>
                    </a:p>
                  </a:txBody>
                  <a:tcPr anchor="ctr"/>
                </a:tc>
                <a:tc>
                  <a:txBody>
                    <a:bodyPr/>
                    <a:lstStyle/>
                    <a:p>
                      <a:pPr marL="0" indent="0" algn="l">
                        <a:buNone/>
                      </a:pPr>
                      <a:r>
                        <a:rPr lang="en-US" sz="2800" dirty="0">
                          <a:solidFill>
                            <a:srgbClr val="000000"/>
                          </a:solidFill>
                        </a:rPr>
                        <a:t>統合 対 絶望</a:t>
                      </a:r>
                      <a:endParaRPr lang="en-US" sz="2800" dirty="0"/>
                    </a:p>
                  </a:txBody>
                  <a:tcPr anchor="ctr"/>
                </a:tc>
                <a:tc>
                  <a:txBody>
                    <a:bodyPr/>
                    <a:lstStyle/>
                    <a:p>
                      <a:pPr marL="0" indent="0" algn="l">
                        <a:buNone/>
                      </a:pPr>
                      <a:r>
                        <a:rPr lang="en-US" sz="2800" dirty="0">
                          <a:solidFill>
                            <a:srgbClr val="C0392B"/>
                          </a:solidFill>
                        </a:rPr>
                        <a:t>健康の衰退・退職・配偶者の死への適応 等</a:t>
                      </a:r>
                      <a:endParaRPr lang="en-US" sz="2800" dirty="0"/>
                    </a:p>
                  </a:txBody>
                  <a:tcPr anchor="ctr"/>
                </a:tc>
                <a:extLst>
                  <a:ext uri="{0D108BD9-81ED-4DB2-BD59-A6C34878D82A}">
                    <a16:rowId xmlns:a16="http://schemas.microsoft.com/office/drawing/2014/main" val="10003"/>
                  </a:ext>
                </a:extLst>
              </a:tr>
              <a:tr h="1038723">
                <a:tc>
                  <a:txBody>
                    <a:bodyPr/>
                    <a:lstStyle/>
                    <a:p>
                      <a:pPr marL="0" indent="0" algn="ctr">
                        <a:buNone/>
                      </a:pPr>
                      <a:r>
                        <a:rPr lang="en-US" sz="2800" b="1" dirty="0">
                          <a:solidFill>
                            <a:srgbClr val="000000"/>
                          </a:solidFill>
                        </a:rPr>
                        <a:t>看護での活用</a:t>
                      </a:r>
                      <a:endParaRPr lang="en-US" sz="2800" dirty="0"/>
                    </a:p>
                  </a:txBody>
                  <a:tcPr anchor="ctr"/>
                </a:tc>
                <a:tc>
                  <a:txBody>
                    <a:bodyPr/>
                    <a:lstStyle/>
                    <a:p>
                      <a:pPr marL="0" indent="0" algn="l">
                        <a:buNone/>
                      </a:pPr>
                      <a:r>
                        <a:rPr lang="en-US" sz="2800" dirty="0">
                          <a:solidFill>
                            <a:srgbClr val="000000"/>
                          </a:solidFill>
                        </a:rPr>
                        <a:t>対象の心理的葛藤の理解</a:t>
                      </a:r>
                      <a:endParaRPr lang="en-US" sz="2800" dirty="0"/>
                    </a:p>
                  </a:txBody>
                  <a:tcPr anchor="ctr"/>
                </a:tc>
                <a:tc>
                  <a:txBody>
                    <a:bodyPr/>
                    <a:lstStyle/>
                    <a:p>
                      <a:pPr marL="0" indent="0" algn="l">
                        <a:buNone/>
                      </a:pPr>
                      <a:r>
                        <a:rPr lang="en-US" sz="2800" dirty="0">
                          <a:solidFill>
                            <a:srgbClr val="000000"/>
                          </a:solidFill>
                        </a:rPr>
                        <a:t>生活課題・具体的な支援ニーズの把握</a:t>
                      </a:r>
                      <a:endParaRPr lang="en-US" sz="2800" dirty="0"/>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本時の到達目標</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514350" indent="-514350">
              <a:spcAft>
                <a:spcPts val="1800"/>
              </a:spcAft>
              <a:buSzPct val="100000"/>
              <a:buFont typeface="+mj-ea"/>
              <a:buAutoNum type="circleNumDbPlain"/>
            </a:pPr>
            <a:r>
              <a:rPr lang="en-US" sz="2800" b="1" dirty="0">
                <a:solidFill>
                  <a:srgbClr val="000000"/>
                </a:solidFill>
                <a:latin typeface="Yu Gothic" pitchFamily="34" charset="0"/>
                <a:ea typeface="Yu Gothic" pitchFamily="34" charset="-122"/>
                <a:cs typeface="Yu Gothic" pitchFamily="34" charset="-120"/>
              </a:rPr>
              <a:t>生涯発達心理学の主要理論（エリクソン、ハヴィガーストほか）の概要を説明できる</a:t>
            </a:r>
            <a:endParaRPr lang="en-US" sz="2800" b="1" dirty="0"/>
          </a:p>
          <a:p>
            <a:pPr marL="514350" indent="-514350">
              <a:spcAft>
                <a:spcPts val="1800"/>
              </a:spcAft>
              <a:buSzPct val="100000"/>
              <a:buFont typeface="+mj-ea"/>
              <a:buAutoNum type="circleNumDbPlain"/>
            </a:pPr>
            <a:r>
              <a:rPr lang="en-US" sz="2800" b="1" dirty="0">
                <a:solidFill>
                  <a:srgbClr val="000000"/>
                </a:solidFill>
                <a:latin typeface="Yu Gothic" pitchFamily="34" charset="0"/>
                <a:ea typeface="Yu Gothic" pitchFamily="34" charset="-122"/>
                <a:cs typeface="Yu Gothic" pitchFamily="34" charset="-120"/>
              </a:rPr>
              <a:t>ライフステージの区分と各期に共通する発達課題の考え方を理解する</a:t>
            </a:r>
            <a:endParaRPr lang="en-US" sz="2800" b="1" dirty="0"/>
          </a:p>
          <a:p>
            <a:pPr marL="514350" indent="-514350">
              <a:spcAft>
                <a:spcPts val="1800"/>
              </a:spcAft>
              <a:buSzPct val="100000"/>
              <a:buFont typeface="+mj-ea"/>
              <a:buAutoNum type="circleNumDbPlain"/>
            </a:pPr>
            <a:r>
              <a:rPr lang="en-US" sz="2800" b="1" dirty="0">
                <a:solidFill>
                  <a:srgbClr val="000000"/>
                </a:solidFill>
                <a:latin typeface="Yu Gothic" pitchFamily="34" charset="0"/>
                <a:ea typeface="Yu Gothic" pitchFamily="34" charset="-122"/>
                <a:cs typeface="Yu Gothic" pitchFamily="34" charset="-120"/>
              </a:rPr>
              <a:t>ライフステージという横断的視点が看護の対象理解にどう役立つかを説明できる</a:t>
            </a:r>
            <a:endParaRPr lang="en-US" sz="2800" b="1" dirty="0"/>
          </a:p>
          <a:p>
            <a:pPr marL="514350" indent="-514350">
              <a:spcAft>
                <a:spcPts val="1800"/>
              </a:spcAft>
              <a:buSzPct val="100000"/>
              <a:buFont typeface="+mj-ea"/>
              <a:buAutoNum type="circleNumDbPlain"/>
            </a:pPr>
            <a:r>
              <a:rPr lang="en-US" sz="2800" b="1" dirty="0">
                <a:solidFill>
                  <a:srgbClr val="000000"/>
                </a:solidFill>
                <a:latin typeface="Yu Gothic" pitchFamily="34" charset="0"/>
                <a:ea typeface="Yu Gothic" pitchFamily="34" charset="-122"/>
                <a:cs typeface="Yu Gothic" pitchFamily="34" charset="-120"/>
              </a:rPr>
              <a:t>母性・小児・成人・老年看護学と本科目の関連、位置づけを理解する</a:t>
            </a:r>
            <a:endParaRPr lang="en-US" sz="28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2">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04</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4000" b="1" dirty="0">
                <a:solidFill>
                  <a:srgbClr val="FFFFFF"/>
                </a:solidFill>
                <a:latin typeface="Yu Gothic" pitchFamily="34" charset="0"/>
                <a:ea typeface="Yu Gothic" pitchFamily="34" charset="-122"/>
                <a:cs typeface="Yu Gothic" pitchFamily="34" charset="-120"/>
              </a:rPr>
              <a:t>ライフステージ区分と本科目の授業計画</a:t>
            </a: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本科目の授業計画 ─ ライフステージの区分</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graphicFrame>
        <p:nvGraphicFramePr>
          <p:cNvPr id="24" name="Table 0"/>
          <p:cNvGraphicFramePr>
            <a:graphicFrameLocks noGrp="1"/>
          </p:cNvGraphicFramePr>
          <p:nvPr>
            <p:extLst>
              <p:ext uri="{D42A27DB-BD31-4B8C-83A1-F6EECF244321}">
                <p14:modId xmlns:p14="http://schemas.microsoft.com/office/powerpoint/2010/main" val="2738621521"/>
              </p:ext>
            </p:extLst>
          </p:nvPr>
        </p:nvGraphicFramePr>
        <p:xfrm>
          <a:off x="640080" y="1371874"/>
          <a:ext cx="11405909" cy="5349241"/>
        </p:xfrm>
        <a:graphic>
          <a:graphicData uri="http://schemas.openxmlformats.org/drawingml/2006/table">
            <a:tbl>
              <a:tblPr>
                <a:tableStyleId>{5940675A-B579-460E-94D1-54222C63F5DA}</a:tableStyleId>
              </a:tblPr>
              <a:tblGrid>
                <a:gridCol w="1785273">
                  <a:extLst>
                    <a:ext uri="{9D8B030D-6E8A-4147-A177-3AD203B41FA5}">
                      <a16:colId xmlns:a16="http://schemas.microsoft.com/office/drawing/2014/main" val="20000"/>
                    </a:ext>
                  </a:extLst>
                </a:gridCol>
                <a:gridCol w="3868091">
                  <a:extLst>
                    <a:ext uri="{9D8B030D-6E8A-4147-A177-3AD203B41FA5}">
                      <a16:colId xmlns:a16="http://schemas.microsoft.com/office/drawing/2014/main" val="20001"/>
                    </a:ext>
                  </a:extLst>
                </a:gridCol>
                <a:gridCol w="5752545">
                  <a:extLst>
                    <a:ext uri="{9D8B030D-6E8A-4147-A177-3AD203B41FA5}">
                      <a16:colId xmlns:a16="http://schemas.microsoft.com/office/drawing/2014/main" val="20002"/>
                    </a:ext>
                  </a:extLst>
                </a:gridCol>
              </a:tblGrid>
              <a:tr h="424543">
                <a:tc>
                  <a:txBody>
                    <a:bodyPr/>
                    <a:lstStyle/>
                    <a:p>
                      <a:pPr marL="0" indent="0" algn="ctr">
                        <a:buNone/>
                      </a:pPr>
                      <a:r>
                        <a:rPr lang="en-US" sz="2000" b="1" dirty="0">
                          <a:solidFill>
                            <a:schemeClr val="tx1"/>
                          </a:solidFill>
                        </a:rPr>
                        <a:t>回</a:t>
                      </a:r>
                      <a:endParaRPr lang="en-US" sz="2000" dirty="0">
                        <a:solidFill>
                          <a:schemeClr val="tx1"/>
                        </a:solidFill>
                      </a:endParaRPr>
                    </a:p>
                  </a:txBody>
                  <a:tcPr anchor="ctr"/>
                </a:tc>
                <a:tc>
                  <a:txBody>
                    <a:bodyPr/>
                    <a:lstStyle/>
                    <a:p>
                      <a:pPr marL="0" indent="0" algn="ctr">
                        <a:buNone/>
                      </a:pPr>
                      <a:r>
                        <a:rPr lang="en-US" sz="2000" b="1" dirty="0">
                          <a:solidFill>
                            <a:schemeClr val="tx1"/>
                          </a:solidFill>
                        </a:rPr>
                        <a:t>ライフステージ</a:t>
                      </a:r>
                      <a:endParaRPr lang="en-US" sz="2000" dirty="0">
                        <a:solidFill>
                          <a:schemeClr val="tx1"/>
                        </a:solidFill>
                      </a:endParaRPr>
                    </a:p>
                  </a:txBody>
                  <a:tcPr anchor="ctr"/>
                </a:tc>
                <a:tc>
                  <a:txBody>
                    <a:bodyPr/>
                    <a:lstStyle/>
                    <a:p>
                      <a:pPr marL="0" indent="0" algn="ctr">
                        <a:buNone/>
                      </a:pPr>
                      <a:r>
                        <a:rPr lang="en-US" sz="2000" b="1" dirty="0">
                          <a:solidFill>
                            <a:schemeClr val="tx1"/>
                          </a:solidFill>
                        </a:rPr>
                        <a:t>主な発達課題・視点</a:t>
                      </a:r>
                      <a:endParaRPr lang="en-US" sz="2000" dirty="0">
                        <a:solidFill>
                          <a:schemeClr val="tx1"/>
                        </a:solidFill>
                      </a:endParaRPr>
                    </a:p>
                  </a:txBody>
                  <a:tcPr anchor="ctr"/>
                </a:tc>
                <a:extLst>
                  <a:ext uri="{0D108BD9-81ED-4DB2-BD59-A6C34878D82A}">
                    <a16:rowId xmlns:a16="http://schemas.microsoft.com/office/drawing/2014/main" val="10000"/>
                  </a:ext>
                </a:extLst>
              </a:tr>
              <a:tr h="424543">
                <a:tc>
                  <a:txBody>
                    <a:bodyPr/>
                    <a:lstStyle/>
                    <a:p>
                      <a:pPr marL="0" indent="0" algn="l">
                        <a:buNone/>
                      </a:pPr>
                      <a:r>
                        <a:rPr lang="en-US" sz="2000" b="1" dirty="0">
                          <a:solidFill>
                            <a:srgbClr val="000000"/>
                          </a:solidFill>
                        </a:rPr>
                        <a:t>第2回</a:t>
                      </a:r>
                      <a:endParaRPr lang="en-US" sz="2000" dirty="0"/>
                    </a:p>
                  </a:txBody>
                  <a:tcPr anchor="ctr"/>
                </a:tc>
                <a:tc>
                  <a:txBody>
                    <a:bodyPr/>
                    <a:lstStyle/>
                    <a:p>
                      <a:pPr marL="0" indent="0" algn="l">
                        <a:buNone/>
                      </a:pPr>
                      <a:r>
                        <a:rPr lang="en-US" sz="2000" dirty="0">
                          <a:solidFill>
                            <a:srgbClr val="000000"/>
                          </a:solidFill>
                        </a:rPr>
                        <a:t>周産期（母子）</a:t>
                      </a:r>
                      <a:endParaRPr lang="en-US" sz="2000" dirty="0"/>
                    </a:p>
                  </a:txBody>
                  <a:tcPr anchor="ctr"/>
                </a:tc>
                <a:tc>
                  <a:txBody>
                    <a:bodyPr/>
                    <a:lstStyle/>
                    <a:p>
                      <a:pPr marL="0" indent="0" algn="l">
                        <a:buNone/>
                      </a:pPr>
                      <a:r>
                        <a:rPr lang="en-US" sz="2000" dirty="0">
                          <a:solidFill>
                            <a:srgbClr val="000000"/>
                          </a:solidFill>
                        </a:rPr>
                        <a:t>母子相互作用の形成、母親役割獲得</a:t>
                      </a:r>
                      <a:endParaRPr lang="en-US" sz="2000" dirty="0"/>
                    </a:p>
                  </a:txBody>
                  <a:tcPr anchor="ctr"/>
                </a:tc>
                <a:extLst>
                  <a:ext uri="{0D108BD9-81ED-4DB2-BD59-A6C34878D82A}">
                    <a16:rowId xmlns:a16="http://schemas.microsoft.com/office/drawing/2014/main" val="10001"/>
                  </a:ext>
                </a:extLst>
              </a:tr>
              <a:tr h="424543">
                <a:tc>
                  <a:txBody>
                    <a:bodyPr/>
                    <a:lstStyle/>
                    <a:p>
                      <a:pPr marL="0" indent="0" algn="l">
                        <a:buNone/>
                      </a:pPr>
                      <a:r>
                        <a:rPr lang="en-US" sz="2000" b="1" dirty="0">
                          <a:solidFill>
                            <a:srgbClr val="000000"/>
                          </a:solidFill>
                        </a:rPr>
                        <a:t>第3回</a:t>
                      </a:r>
                      <a:endParaRPr lang="en-US" sz="2000" dirty="0"/>
                    </a:p>
                  </a:txBody>
                  <a:tcPr anchor="ctr"/>
                </a:tc>
                <a:tc>
                  <a:txBody>
                    <a:bodyPr/>
                    <a:lstStyle/>
                    <a:p>
                      <a:pPr marL="0" indent="0" algn="l">
                        <a:buNone/>
                      </a:pPr>
                      <a:r>
                        <a:rPr lang="en-US" sz="2000" dirty="0">
                          <a:solidFill>
                            <a:srgbClr val="000000"/>
                          </a:solidFill>
                        </a:rPr>
                        <a:t>新生児・乳児期</a:t>
                      </a:r>
                      <a:endParaRPr lang="en-US" sz="2000" dirty="0"/>
                    </a:p>
                  </a:txBody>
                  <a:tcPr anchor="ctr"/>
                </a:tc>
                <a:tc>
                  <a:txBody>
                    <a:bodyPr/>
                    <a:lstStyle/>
                    <a:p>
                      <a:pPr marL="0" indent="0" algn="l">
                        <a:buNone/>
                      </a:pPr>
                      <a:r>
                        <a:rPr lang="en-US" sz="2000" dirty="0">
                          <a:solidFill>
                            <a:srgbClr val="000000"/>
                          </a:solidFill>
                        </a:rPr>
                        <a:t>基本的信頼、愛着形成</a:t>
                      </a:r>
                      <a:endParaRPr lang="en-US" sz="2000" dirty="0"/>
                    </a:p>
                  </a:txBody>
                  <a:tcPr anchor="ctr"/>
                </a:tc>
                <a:extLst>
                  <a:ext uri="{0D108BD9-81ED-4DB2-BD59-A6C34878D82A}">
                    <a16:rowId xmlns:a16="http://schemas.microsoft.com/office/drawing/2014/main" val="10002"/>
                  </a:ext>
                </a:extLst>
              </a:tr>
              <a:tr h="424543">
                <a:tc>
                  <a:txBody>
                    <a:bodyPr/>
                    <a:lstStyle/>
                    <a:p>
                      <a:pPr marL="0" indent="0" algn="l">
                        <a:buNone/>
                      </a:pPr>
                      <a:r>
                        <a:rPr lang="en-US" sz="2000" b="1" dirty="0">
                          <a:solidFill>
                            <a:srgbClr val="000000"/>
                          </a:solidFill>
                        </a:rPr>
                        <a:t>第4回</a:t>
                      </a:r>
                      <a:endParaRPr lang="en-US" sz="2000" dirty="0"/>
                    </a:p>
                  </a:txBody>
                  <a:tcPr anchor="ctr"/>
                </a:tc>
                <a:tc>
                  <a:txBody>
                    <a:bodyPr/>
                    <a:lstStyle/>
                    <a:p>
                      <a:pPr marL="0" indent="0" algn="l">
                        <a:buNone/>
                      </a:pPr>
                      <a:r>
                        <a:rPr lang="en-US" sz="2000" dirty="0">
                          <a:solidFill>
                            <a:srgbClr val="000000"/>
                          </a:solidFill>
                        </a:rPr>
                        <a:t>幼児期</a:t>
                      </a:r>
                      <a:endParaRPr lang="en-US" sz="2000" dirty="0"/>
                    </a:p>
                  </a:txBody>
                  <a:tcPr anchor="ctr"/>
                </a:tc>
                <a:tc>
                  <a:txBody>
                    <a:bodyPr/>
                    <a:lstStyle/>
                    <a:p>
                      <a:pPr marL="0" indent="0" algn="l">
                        <a:buNone/>
                      </a:pPr>
                      <a:r>
                        <a:rPr lang="en-US" sz="2000" dirty="0">
                          <a:solidFill>
                            <a:srgbClr val="000000"/>
                          </a:solidFill>
                        </a:rPr>
                        <a:t>自律性、生活習慣の獲得</a:t>
                      </a:r>
                      <a:endParaRPr lang="en-US" sz="2000" dirty="0"/>
                    </a:p>
                  </a:txBody>
                  <a:tcPr anchor="ctr"/>
                </a:tc>
                <a:extLst>
                  <a:ext uri="{0D108BD9-81ED-4DB2-BD59-A6C34878D82A}">
                    <a16:rowId xmlns:a16="http://schemas.microsoft.com/office/drawing/2014/main" val="10003"/>
                  </a:ext>
                </a:extLst>
              </a:tr>
              <a:tr h="424543">
                <a:tc>
                  <a:txBody>
                    <a:bodyPr/>
                    <a:lstStyle/>
                    <a:p>
                      <a:pPr marL="0" indent="0" algn="l">
                        <a:buNone/>
                      </a:pPr>
                      <a:r>
                        <a:rPr lang="en-US" sz="2000" b="1" dirty="0">
                          <a:solidFill>
                            <a:srgbClr val="000000"/>
                          </a:solidFill>
                        </a:rPr>
                        <a:t>第5回</a:t>
                      </a:r>
                      <a:endParaRPr lang="en-US" sz="2000" dirty="0"/>
                    </a:p>
                  </a:txBody>
                  <a:tcPr anchor="ctr"/>
                </a:tc>
                <a:tc>
                  <a:txBody>
                    <a:bodyPr/>
                    <a:lstStyle/>
                    <a:p>
                      <a:pPr marL="0" indent="0" algn="l">
                        <a:buNone/>
                      </a:pPr>
                      <a:r>
                        <a:rPr lang="en-US" sz="2000" dirty="0">
                          <a:solidFill>
                            <a:srgbClr val="000000"/>
                          </a:solidFill>
                        </a:rPr>
                        <a:t>学童期</a:t>
                      </a:r>
                      <a:endParaRPr lang="en-US" sz="2000" dirty="0"/>
                    </a:p>
                  </a:txBody>
                  <a:tcPr anchor="ctr"/>
                </a:tc>
                <a:tc>
                  <a:txBody>
                    <a:bodyPr/>
                    <a:lstStyle/>
                    <a:p>
                      <a:pPr marL="0" indent="0" algn="l">
                        <a:buNone/>
                      </a:pPr>
                      <a:r>
                        <a:rPr lang="en-US" sz="2000" dirty="0">
                          <a:solidFill>
                            <a:srgbClr val="000000"/>
                          </a:solidFill>
                        </a:rPr>
                        <a:t>勤勉性、学校生活への適応</a:t>
                      </a:r>
                      <a:endParaRPr lang="en-US" sz="2000" dirty="0"/>
                    </a:p>
                  </a:txBody>
                  <a:tcPr anchor="ctr"/>
                </a:tc>
                <a:extLst>
                  <a:ext uri="{0D108BD9-81ED-4DB2-BD59-A6C34878D82A}">
                    <a16:rowId xmlns:a16="http://schemas.microsoft.com/office/drawing/2014/main" val="10004"/>
                  </a:ext>
                </a:extLst>
              </a:tr>
              <a:tr h="424543">
                <a:tc>
                  <a:txBody>
                    <a:bodyPr/>
                    <a:lstStyle/>
                    <a:p>
                      <a:pPr marL="0" indent="0" algn="l">
                        <a:buNone/>
                      </a:pPr>
                      <a:r>
                        <a:rPr lang="en-US" sz="2000" b="1" dirty="0">
                          <a:solidFill>
                            <a:srgbClr val="000000"/>
                          </a:solidFill>
                        </a:rPr>
                        <a:t>第6回</a:t>
                      </a:r>
                      <a:endParaRPr lang="en-US" sz="2000" dirty="0"/>
                    </a:p>
                  </a:txBody>
                  <a:tcPr anchor="ctr"/>
                </a:tc>
                <a:tc>
                  <a:txBody>
                    <a:bodyPr/>
                    <a:lstStyle/>
                    <a:p>
                      <a:pPr marL="0" indent="0" algn="l">
                        <a:buNone/>
                      </a:pPr>
                      <a:r>
                        <a:rPr lang="en-US" sz="2000" dirty="0">
                          <a:solidFill>
                            <a:srgbClr val="000000"/>
                          </a:solidFill>
                        </a:rPr>
                        <a:t>思春期</a:t>
                      </a:r>
                      <a:endParaRPr lang="en-US" sz="2000" dirty="0"/>
                    </a:p>
                  </a:txBody>
                  <a:tcPr anchor="ctr"/>
                </a:tc>
                <a:tc>
                  <a:txBody>
                    <a:bodyPr/>
                    <a:lstStyle/>
                    <a:p>
                      <a:pPr marL="0" indent="0" algn="l">
                        <a:buNone/>
                      </a:pPr>
                      <a:r>
                        <a:rPr lang="en-US" sz="2000" dirty="0">
                          <a:solidFill>
                            <a:srgbClr val="000000"/>
                          </a:solidFill>
                        </a:rPr>
                        <a:t>自我同一性の模索、第二次性徴</a:t>
                      </a:r>
                      <a:endParaRPr lang="en-US" sz="2000" dirty="0"/>
                    </a:p>
                  </a:txBody>
                  <a:tcPr anchor="ctr"/>
                </a:tc>
                <a:extLst>
                  <a:ext uri="{0D108BD9-81ED-4DB2-BD59-A6C34878D82A}">
                    <a16:rowId xmlns:a16="http://schemas.microsoft.com/office/drawing/2014/main" val="10005"/>
                  </a:ext>
                </a:extLst>
              </a:tr>
              <a:tr h="424543">
                <a:tc>
                  <a:txBody>
                    <a:bodyPr/>
                    <a:lstStyle/>
                    <a:p>
                      <a:pPr marL="0" indent="0" algn="l">
                        <a:buNone/>
                      </a:pPr>
                      <a:r>
                        <a:rPr lang="en-US" sz="2000" b="1" dirty="0">
                          <a:solidFill>
                            <a:srgbClr val="000000"/>
                          </a:solidFill>
                        </a:rPr>
                        <a:t>第7回</a:t>
                      </a:r>
                      <a:endParaRPr lang="en-US" sz="2000" dirty="0"/>
                    </a:p>
                  </a:txBody>
                  <a:tcPr anchor="ctr"/>
                </a:tc>
                <a:tc>
                  <a:txBody>
                    <a:bodyPr/>
                    <a:lstStyle/>
                    <a:p>
                      <a:pPr marL="0" indent="0" algn="l">
                        <a:buNone/>
                      </a:pPr>
                      <a:r>
                        <a:rPr lang="en-US" sz="2000" dirty="0">
                          <a:solidFill>
                            <a:srgbClr val="000000"/>
                          </a:solidFill>
                        </a:rPr>
                        <a:t>青年期・成人前期</a:t>
                      </a:r>
                      <a:endParaRPr lang="en-US" sz="2000" dirty="0"/>
                    </a:p>
                  </a:txBody>
                  <a:tcPr anchor="ctr"/>
                </a:tc>
                <a:tc>
                  <a:txBody>
                    <a:bodyPr/>
                    <a:lstStyle/>
                    <a:p>
                      <a:pPr marL="0" indent="0" algn="l">
                        <a:buNone/>
                      </a:pPr>
                      <a:r>
                        <a:rPr lang="en-US" sz="2000" dirty="0">
                          <a:solidFill>
                            <a:srgbClr val="000000"/>
                          </a:solidFill>
                        </a:rPr>
                        <a:t>社会的自立、親密性</a:t>
                      </a:r>
                      <a:endParaRPr lang="en-US" sz="2000" dirty="0"/>
                    </a:p>
                  </a:txBody>
                  <a:tcPr anchor="ctr"/>
                </a:tc>
                <a:extLst>
                  <a:ext uri="{0D108BD9-81ED-4DB2-BD59-A6C34878D82A}">
                    <a16:rowId xmlns:a16="http://schemas.microsoft.com/office/drawing/2014/main" val="10006"/>
                  </a:ext>
                </a:extLst>
              </a:tr>
              <a:tr h="424543">
                <a:tc>
                  <a:txBody>
                    <a:bodyPr/>
                    <a:lstStyle/>
                    <a:p>
                      <a:pPr marL="0" indent="0" algn="l">
                        <a:buNone/>
                      </a:pPr>
                      <a:r>
                        <a:rPr lang="en-US" sz="2000" b="1" dirty="0">
                          <a:solidFill>
                            <a:srgbClr val="000000"/>
                          </a:solidFill>
                        </a:rPr>
                        <a:t>第8〜9回</a:t>
                      </a:r>
                      <a:endParaRPr lang="en-US" sz="2000" dirty="0"/>
                    </a:p>
                  </a:txBody>
                  <a:tcPr anchor="ctr"/>
                </a:tc>
                <a:tc>
                  <a:txBody>
                    <a:bodyPr/>
                    <a:lstStyle/>
                    <a:p>
                      <a:pPr marL="0" indent="0" algn="l">
                        <a:buNone/>
                      </a:pPr>
                      <a:r>
                        <a:rPr lang="en-US" sz="2000" dirty="0">
                          <a:solidFill>
                            <a:srgbClr val="000000"/>
                          </a:solidFill>
                        </a:rPr>
                        <a:t>成人期（壮年期）</a:t>
                      </a:r>
                      <a:endParaRPr lang="en-US" sz="2000" dirty="0"/>
                    </a:p>
                  </a:txBody>
                  <a:tcPr anchor="ctr"/>
                </a:tc>
                <a:tc>
                  <a:txBody>
                    <a:bodyPr/>
                    <a:lstStyle/>
                    <a:p>
                      <a:pPr marL="0" indent="0" algn="l">
                        <a:buNone/>
                      </a:pPr>
                      <a:r>
                        <a:rPr lang="en-US" sz="2000" dirty="0">
                          <a:solidFill>
                            <a:srgbClr val="000000"/>
                          </a:solidFill>
                        </a:rPr>
                        <a:t>世代性、セルフマネジメント</a:t>
                      </a:r>
                      <a:endParaRPr lang="en-US" sz="2000" dirty="0"/>
                    </a:p>
                  </a:txBody>
                  <a:tcPr anchor="ctr"/>
                </a:tc>
                <a:extLst>
                  <a:ext uri="{0D108BD9-81ED-4DB2-BD59-A6C34878D82A}">
                    <a16:rowId xmlns:a16="http://schemas.microsoft.com/office/drawing/2014/main" val="10007"/>
                  </a:ext>
                </a:extLst>
              </a:tr>
              <a:tr h="424543">
                <a:tc>
                  <a:txBody>
                    <a:bodyPr/>
                    <a:lstStyle/>
                    <a:p>
                      <a:pPr marL="0" indent="0" algn="l">
                        <a:buNone/>
                      </a:pPr>
                      <a:r>
                        <a:rPr lang="en-US" sz="2000" b="1" dirty="0">
                          <a:solidFill>
                            <a:srgbClr val="000000"/>
                          </a:solidFill>
                        </a:rPr>
                        <a:t>第10回</a:t>
                      </a:r>
                      <a:endParaRPr lang="en-US" sz="2000" dirty="0"/>
                    </a:p>
                  </a:txBody>
                  <a:tcPr anchor="ctr"/>
                </a:tc>
                <a:tc>
                  <a:txBody>
                    <a:bodyPr/>
                    <a:lstStyle/>
                    <a:p>
                      <a:pPr marL="0" indent="0" algn="l">
                        <a:buNone/>
                      </a:pPr>
                      <a:r>
                        <a:rPr lang="en-US" sz="2000" dirty="0">
                          <a:solidFill>
                            <a:srgbClr val="000000"/>
                          </a:solidFill>
                        </a:rPr>
                        <a:t>女性のライフサイクル</a:t>
                      </a:r>
                      <a:endParaRPr lang="en-US" sz="2000" dirty="0"/>
                    </a:p>
                  </a:txBody>
                  <a:tcPr anchor="ctr"/>
                </a:tc>
                <a:tc>
                  <a:txBody>
                    <a:bodyPr/>
                    <a:lstStyle/>
                    <a:p>
                      <a:pPr marL="0" indent="0" algn="l">
                        <a:buNone/>
                      </a:pPr>
                      <a:r>
                        <a:rPr lang="en-US" sz="2000" dirty="0">
                          <a:solidFill>
                            <a:srgbClr val="000000"/>
                          </a:solidFill>
                        </a:rPr>
                        <a:t>更年期の心身の変化</a:t>
                      </a:r>
                      <a:endParaRPr lang="en-US" sz="2000" dirty="0"/>
                    </a:p>
                  </a:txBody>
                  <a:tcPr anchor="ctr"/>
                </a:tc>
                <a:extLst>
                  <a:ext uri="{0D108BD9-81ED-4DB2-BD59-A6C34878D82A}">
                    <a16:rowId xmlns:a16="http://schemas.microsoft.com/office/drawing/2014/main" val="10008"/>
                  </a:ext>
                </a:extLst>
              </a:tr>
              <a:tr h="764177">
                <a:tc>
                  <a:txBody>
                    <a:bodyPr/>
                    <a:lstStyle/>
                    <a:p>
                      <a:pPr marL="0" indent="0" algn="l">
                        <a:buNone/>
                      </a:pPr>
                      <a:r>
                        <a:rPr lang="en-US" sz="2000" b="1" dirty="0">
                          <a:solidFill>
                            <a:srgbClr val="000000"/>
                          </a:solidFill>
                        </a:rPr>
                        <a:t>第11〜13回</a:t>
                      </a:r>
                      <a:endParaRPr lang="en-US" sz="2000" dirty="0"/>
                    </a:p>
                  </a:txBody>
                  <a:tcPr anchor="ctr"/>
                </a:tc>
                <a:tc>
                  <a:txBody>
                    <a:bodyPr/>
                    <a:lstStyle/>
                    <a:p>
                      <a:pPr marL="0" indent="0" algn="l">
                        <a:buNone/>
                      </a:pPr>
                      <a:r>
                        <a:rPr lang="en-US" sz="2000" dirty="0">
                          <a:solidFill>
                            <a:srgbClr val="000000"/>
                          </a:solidFill>
                        </a:rPr>
                        <a:t>老年期</a:t>
                      </a:r>
                      <a:endParaRPr lang="en-US" sz="2000" dirty="0"/>
                    </a:p>
                  </a:txBody>
                  <a:tcPr anchor="ctr"/>
                </a:tc>
                <a:tc>
                  <a:txBody>
                    <a:bodyPr/>
                    <a:lstStyle/>
                    <a:p>
                      <a:pPr marL="0" indent="0" algn="l">
                        <a:buNone/>
                      </a:pPr>
                      <a:r>
                        <a:rPr lang="en-US" sz="2000" dirty="0">
                          <a:solidFill>
                            <a:srgbClr val="000000"/>
                          </a:solidFill>
                        </a:rPr>
                        <a:t>統合、喪失への適応</a:t>
                      </a:r>
                      <a:endParaRPr lang="en-US" sz="2000" dirty="0"/>
                    </a:p>
                  </a:txBody>
                  <a:tcPr anchor="ctr"/>
                </a:tc>
                <a:extLst>
                  <a:ext uri="{0D108BD9-81ED-4DB2-BD59-A6C34878D82A}">
                    <a16:rowId xmlns:a16="http://schemas.microsoft.com/office/drawing/2014/main" val="10009"/>
                  </a:ext>
                </a:extLst>
              </a:tr>
              <a:tr h="764177">
                <a:tc>
                  <a:txBody>
                    <a:bodyPr/>
                    <a:lstStyle/>
                    <a:p>
                      <a:pPr marL="0" indent="0" algn="l">
                        <a:buNone/>
                      </a:pPr>
                      <a:r>
                        <a:rPr lang="en-US" sz="2000" b="1" dirty="0">
                          <a:solidFill>
                            <a:srgbClr val="000000"/>
                          </a:solidFill>
                        </a:rPr>
                        <a:t>第14〜15回</a:t>
                      </a:r>
                      <a:endParaRPr lang="en-US" sz="2000" dirty="0"/>
                    </a:p>
                  </a:txBody>
                  <a:tcPr anchor="ctr"/>
                </a:tc>
                <a:tc>
                  <a:txBody>
                    <a:bodyPr/>
                    <a:lstStyle/>
                    <a:p>
                      <a:pPr marL="0" indent="0" algn="l">
                        <a:buNone/>
                      </a:pPr>
                      <a:r>
                        <a:rPr lang="en-US" sz="2000" dirty="0">
                          <a:solidFill>
                            <a:srgbClr val="000000"/>
                          </a:solidFill>
                        </a:rPr>
                        <a:t>エンドオブライフ・家族</a:t>
                      </a:r>
                      <a:endParaRPr lang="en-US" sz="2000" dirty="0"/>
                    </a:p>
                  </a:txBody>
                  <a:tcPr anchor="ctr"/>
                </a:tc>
                <a:tc>
                  <a:txBody>
                    <a:bodyPr/>
                    <a:lstStyle/>
                    <a:p>
                      <a:pPr marL="0" indent="0" algn="l">
                        <a:buNone/>
                      </a:pPr>
                      <a:r>
                        <a:rPr lang="en-US" sz="2000" dirty="0">
                          <a:solidFill>
                            <a:srgbClr val="000000"/>
                          </a:solidFill>
                        </a:rPr>
                        <a:t>死生観の発達、多職種連携</a:t>
                      </a:r>
                      <a:endParaRPr lang="en-US" sz="2000" dirty="0"/>
                    </a:p>
                  </a:txBody>
                  <a:tcPr anchor="ctr"/>
                </a:tc>
                <a:extLst>
                  <a:ext uri="{0D108BD9-81ED-4DB2-BD59-A6C34878D82A}">
                    <a16:rowId xmlns:a16="http://schemas.microsoft.com/office/drawing/2014/main" val="100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ライフステージからみた看護の対象理解の意義</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342900" indent="-342900">
              <a:spcAft>
                <a:spcPts val="1800"/>
              </a:spcAft>
              <a:buSzPct val="100000"/>
              <a:buFont typeface="Arial" panose="020B0604020202020204" pitchFamily="34" charset="0"/>
              <a:buChar char="•"/>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対象を「今の健康問題」だけでなく、生活史全体の中で捉えられる</a:t>
            </a:r>
            <a:endParaRPr lang="en-US" sz="2800" dirty="0">
              <a:latin typeface="ＭＳ ゴシック" panose="020B0609070205080204" pitchFamily="49" charset="-128"/>
              <a:ea typeface="ＭＳ ゴシック" panose="020B0609070205080204" pitchFamily="49" charset="-128"/>
            </a:endParaRPr>
          </a:p>
          <a:p>
            <a:pPr marL="342900" indent="-342900">
              <a:spcAft>
                <a:spcPts val="1800"/>
              </a:spcAft>
              <a:buSzPct val="100000"/>
              <a:buFont typeface="Arial" panose="020B0604020202020204" pitchFamily="34" charset="0"/>
              <a:buChar char="•"/>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発達段階に応じたコミュニケーション・意思決定支援を選択できる</a:t>
            </a:r>
            <a:endParaRPr lang="en-US" sz="2800" dirty="0">
              <a:latin typeface="ＭＳ ゴシック" panose="020B0609070205080204" pitchFamily="49" charset="-128"/>
              <a:ea typeface="ＭＳ ゴシック" panose="020B0609070205080204" pitchFamily="49" charset="-128"/>
            </a:endParaRPr>
          </a:p>
          <a:p>
            <a:pPr marL="342900" indent="-342900">
              <a:spcAft>
                <a:spcPts val="1800"/>
              </a:spcAft>
              <a:buSzPct val="100000"/>
              <a:buFont typeface="Arial" panose="020B0604020202020204" pitchFamily="34" charset="0"/>
              <a:buChar char="•"/>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進学・就職・結婚・出産・退職・死別などライフイベントに伴う変化を予測できる</a:t>
            </a:r>
            <a:endParaRPr lang="en-US" sz="2800" dirty="0">
              <a:latin typeface="ＭＳ ゴシック" panose="020B0609070205080204" pitchFamily="49" charset="-128"/>
              <a:ea typeface="ＭＳ ゴシック" panose="020B0609070205080204" pitchFamily="49" charset="-128"/>
            </a:endParaRPr>
          </a:p>
          <a:p>
            <a:pPr marL="342900" indent="-342900">
              <a:spcAft>
                <a:spcPts val="1800"/>
              </a:spcAft>
              <a:buSzPct val="100000"/>
              <a:buFont typeface="Arial" panose="020B0604020202020204" pitchFamily="34" charset="0"/>
              <a:buChar char="•"/>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家族全体を、異なる発達段階にある個人の集合体として理解できる</a:t>
            </a:r>
            <a:endParaRPr lang="en-US" sz="28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母性・小児・成人・老年看護学と本科目の位置づけ</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1042416" y="1737360"/>
            <a:ext cx="2286000" cy="1005840"/>
          </a:xfrm>
          <a:prstGeom prst="rect">
            <a:avLst/>
          </a:prstGeom>
          <a:solidFill>
            <a:srgbClr val="EDEDED"/>
          </a:solidFill>
          <a:ln w="12700">
            <a:solidFill>
              <a:srgbClr val="BFBFBF"/>
            </a:solidFill>
            <a:prstDash val="solid"/>
          </a:ln>
        </p:spPr>
        <p:txBody>
          <a:bodyPr/>
          <a:lstStyle/>
          <a:p>
            <a:endParaRPr lang="ja-JP" altLang="en-US" sz="2800"/>
          </a:p>
        </p:txBody>
      </p:sp>
      <p:sp>
        <p:nvSpPr>
          <p:cNvPr id="5" name="Text 3"/>
          <p:cNvSpPr/>
          <p:nvPr/>
        </p:nvSpPr>
        <p:spPr>
          <a:xfrm>
            <a:off x="1042416" y="1737360"/>
            <a:ext cx="2286000" cy="100584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母性看護学</a:t>
            </a:r>
            <a:endParaRPr lang="en-US" sz="2400" dirty="0"/>
          </a:p>
        </p:txBody>
      </p:sp>
      <p:sp>
        <p:nvSpPr>
          <p:cNvPr id="6" name="Shape 4"/>
          <p:cNvSpPr/>
          <p:nvPr/>
        </p:nvSpPr>
        <p:spPr>
          <a:xfrm>
            <a:off x="3648456" y="1737360"/>
            <a:ext cx="2286000" cy="1005840"/>
          </a:xfrm>
          <a:prstGeom prst="rect">
            <a:avLst/>
          </a:prstGeom>
          <a:solidFill>
            <a:srgbClr val="EDEDED"/>
          </a:solidFill>
          <a:ln w="12700">
            <a:solidFill>
              <a:srgbClr val="BFBFBF"/>
            </a:solidFill>
            <a:prstDash val="solid"/>
          </a:ln>
        </p:spPr>
        <p:txBody>
          <a:bodyPr/>
          <a:lstStyle/>
          <a:p>
            <a:endParaRPr lang="ja-JP" altLang="en-US" sz="2800"/>
          </a:p>
        </p:txBody>
      </p:sp>
      <p:sp>
        <p:nvSpPr>
          <p:cNvPr id="7" name="Text 5"/>
          <p:cNvSpPr/>
          <p:nvPr/>
        </p:nvSpPr>
        <p:spPr>
          <a:xfrm>
            <a:off x="3648456" y="1737360"/>
            <a:ext cx="2286000" cy="100584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小児看護学</a:t>
            </a:r>
            <a:endParaRPr lang="en-US" sz="2400" dirty="0"/>
          </a:p>
        </p:txBody>
      </p:sp>
      <p:sp>
        <p:nvSpPr>
          <p:cNvPr id="8" name="Shape 6"/>
          <p:cNvSpPr/>
          <p:nvPr/>
        </p:nvSpPr>
        <p:spPr>
          <a:xfrm>
            <a:off x="6254496" y="1737360"/>
            <a:ext cx="2286000" cy="1005840"/>
          </a:xfrm>
          <a:prstGeom prst="rect">
            <a:avLst/>
          </a:prstGeom>
          <a:solidFill>
            <a:srgbClr val="EDEDED"/>
          </a:solidFill>
          <a:ln w="12700">
            <a:solidFill>
              <a:srgbClr val="BFBFBF"/>
            </a:solidFill>
            <a:prstDash val="solid"/>
          </a:ln>
        </p:spPr>
        <p:txBody>
          <a:bodyPr/>
          <a:lstStyle/>
          <a:p>
            <a:endParaRPr lang="ja-JP" altLang="en-US" sz="2800"/>
          </a:p>
        </p:txBody>
      </p:sp>
      <p:sp>
        <p:nvSpPr>
          <p:cNvPr id="9" name="Text 7"/>
          <p:cNvSpPr/>
          <p:nvPr/>
        </p:nvSpPr>
        <p:spPr>
          <a:xfrm>
            <a:off x="6254496" y="1737360"/>
            <a:ext cx="2286000" cy="100584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成人看護学</a:t>
            </a:r>
            <a:endParaRPr lang="en-US" sz="2400" dirty="0"/>
          </a:p>
        </p:txBody>
      </p:sp>
      <p:sp>
        <p:nvSpPr>
          <p:cNvPr id="10" name="Shape 8"/>
          <p:cNvSpPr/>
          <p:nvPr/>
        </p:nvSpPr>
        <p:spPr>
          <a:xfrm>
            <a:off x="8860536" y="1737360"/>
            <a:ext cx="2286000" cy="1005840"/>
          </a:xfrm>
          <a:prstGeom prst="rect">
            <a:avLst/>
          </a:prstGeom>
          <a:solidFill>
            <a:srgbClr val="EDEDED"/>
          </a:solidFill>
          <a:ln w="12700">
            <a:solidFill>
              <a:srgbClr val="BFBFBF"/>
            </a:solidFill>
            <a:prstDash val="solid"/>
          </a:ln>
        </p:spPr>
        <p:txBody>
          <a:bodyPr/>
          <a:lstStyle/>
          <a:p>
            <a:endParaRPr lang="ja-JP" altLang="en-US" sz="2800"/>
          </a:p>
        </p:txBody>
      </p:sp>
      <p:sp>
        <p:nvSpPr>
          <p:cNvPr id="11" name="Text 9"/>
          <p:cNvSpPr/>
          <p:nvPr/>
        </p:nvSpPr>
        <p:spPr>
          <a:xfrm>
            <a:off x="8860536" y="1737360"/>
            <a:ext cx="2286000" cy="100584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老年看護学</a:t>
            </a:r>
            <a:endParaRPr lang="en-US" sz="2400" dirty="0"/>
          </a:p>
        </p:txBody>
      </p:sp>
      <p:sp>
        <p:nvSpPr>
          <p:cNvPr id="12" name="Shape 10"/>
          <p:cNvSpPr/>
          <p:nvPr/>
        </p:nvSpPr>
        <p:spPr>
          <a:xfrm>
            <a:off x="2185416" y="2743200"/>
            <a:ext cx="0" cy="822960"/>
          </a:xfrm>
          <a:prstGeom prst="line">
            <a:avLst/>
          </a:prstGeom>
          <a:noFill/>
          <a:ln w="25400">
            <a:solidFill>
              <a:srgbClr val="BFBFBF"/>
            </a:solidFill>
            <a:prstDash val="solid"/>
          </a:ln>
        </p:spPr>
        <p:txBody>
          <a:bodyPr/>
          <a:lstStyle/>
          <a:p>
            <a:endParaRPr lang="ja-JP" altLang="en-US" sz="2800"/>
          </a:p>
        </p:txBody>
      </p:sp>
      <p:sp>
        <p:nvSpPr>
          <p:cNvPr id="13" name="Shape 11"/>
          <p:cNvSpPr/>
          <p:nvPr/>
        </p:nvSpPr>
        <p:spPr>
          <a:xfrm>
            <a:off x="10003536" y="2743200"/>
            <a:ext cx="0" cy="822960"/>
          </a:xfrm>
          <a:prstGeom prst="line">
            <a:avLst/>
          </a:prstGeom>
          <a:noFill/>
          <a:ln w="25400">
            <a:solidFill>
              <a:srgbClr val="BFBFBF"/>
            </a:solidFill>
            <a:prstDash val="solid"/>
          </a:ln>
        </p:spPr>
        <p:txBody>
          <a:bodyPr/>
          <a:lstStyle/>
          <a:p>
            <a:endParaRPr lang="ja-JP" altLang="en-US" sz="2800"/>
          </a:p>
        </p:txBody>
      </p:sp>
      <p:sp>
        <p:nvSpPr>
          <p:cNvPr id="14" name="Shape 12"/>
          <p:cNvSpPr/>
          <p:nvPr/>
        </p:nvSpPr>
        <p:spPr>
          <a:xfrm>
            <a:off x="2185416" y="3566160"/>
            <a:ext cx="7818120" cy="0"/>
          </a:xfrm>
          <a:prstGeom prst="line">
            <a:avLst/>
          </a:prstGeom>
          <a:noFill/>
          <a:ln w="25400">
            <a:solidFill>
              <a:srgbClr val="C0392B"/>
            </a:solidFill>
            <a:prstDash val="solid"/>
          </a:ln>
        </p:spPr>
        <p:txBody>
          <a:bodyPr/>
          <a:lstStyle/>
          <a:p>
            <a:endParaRPr lang="ja-JP" altLang="en-US" sz="2800"/>
          </a:p>
        </p:txBody>
      </p:sp>
      <p:sp>
        <p:nvSpPr>
          <p:cNvPr id="15" name="Shape 13"/>
          <p:cNvSpPr/>
          <p:nvPr/>
        </p:nvSpPr>
        <p:spPr>
          <a:xfrm>
            <a:off x="3808476" y="3794760"/>
            <a:ext cx="4572000" cy="822960"/>
          </a:xfrm>
          <a:prstGeom prst="rect">
            <a:avLst/>
          </a:prstGeom>
          <a:solidFill>
            <a:srgbClr val="C0392B"/>
          </a:solidFill>
          <a:ln w="12700">
            <a:solidFill>
              <a:srgbClr val="C0392B"/>
            </a:solidFill>
            <a:prstDash val="solid"/>
          </a:ln>
        </p:spPr>
        <p:txBody>
          <a:bodyPr/>
          <a:lstStyle/>
          <a:p>
            <a:endParaRPr lang="ja-JP" altLang="en-US" sz="2800"/>
          </a:p>
        </p:txBody>
      </p:sp>
      <p:sp>
        <p:nvSpPr>
          <p:cNvPr id="16" name="Text 14"/>
          <p:cNvSpPr/>
          <p:nvPr/>
        </p:nvSpPr>
        <p:spPr>
          <a:xfrm>
            <a:off x="3808476" y="3794760"/>
            <a:ext cx="4572000" cy="822960"/>
          </a:xfrm>
          <a:prstGeom prst="rect">
            <a:avLst/>
          </a:prstGeom>
          <a:noFill/>
          <a:ln/>
        </p:spPr>
        <p:txBody>
          <a:bodyPr wrap="square" rtlCol="0" anchor="ctr"/>
          <a:lstStyle/>
          <a:p>
            <a:pPr marL="0" indent="0" algn="ctr">
              <a:buNone/>
            </a:pPr>
            <a:r>
              <a:rPr lang="en-US" sz="2400" b="1" dirty="0">
                <a:solidFill>
                  <a:srgbClr val="FFFFFF"/>
                </a:solidFill>
                <a:latin typeface="Yu Gothic" pitchFamily="34" charset="0"/>
                <a:ea typeface="Yu Gothic" pitchFamily="34" charset="-122"/>
                <a:cs typeface="Yu Gothic" pitchFamily="34" charset="-120"/>
              </a:rPr>
              <a:t>ライフステージ看護学（横断的視点で統合）</a:t>
            </a:r>
            <a:endParaRPr lang="en-US" sz="2400" dirty="0"/>
          </a:p>
        </p:txBody>
      </p:sp>
      <p:sp>
        <p:nvSpPr>
          <p:cNvPr id="17" name="Text 15"/>
          <p:cNvSpPr/>
          <p:nvPr/>
        </p:nvSpPr>
        <p:spPr>
          <a:xfrm>
            <a:off x="822960" y="5029200"/>
            <a:ext cx="10515600" cy="548640"/>
          </a:xfrm>
          <a:prstGeom prst="rect">
            <a:avLst/>
          </a:prstGeom>
          <a:noFill/>
          <a:ln/>
        </p:spPr>
        <p:txBody>
          <a:bodyPr wrap="square" rtlCol="0" anchor="ctr"/>
          <a:lstStyle/>
          <a:p>
            <a:pPr marL="0" indent="0" algn="ctr">
              <a:buNone/>
            </a:pPr>
            <a:r>
              <a:rPr lang="en-US" sz="2400" b="1" dirty="0">
                <a:latin typeface="Yu Gothic" pitchFamily="34" charset="0"/>
                <a:ea typeface="Yu Gothic" pitchFamily="34" charset="-122"/>
                <a:cs typeface="Yu Gothic" pitchFamily="34" charset="-120"/>
              </a:rPr>
              <a:t>各専門領域の知識を、生涯発達という一つの軸のもとで統合的に理解する</a:t>
            </a:r>
            <a:endParaRPr lang="en-US"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本時のまとめ</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457200" indent="-457200">
              <a:spcAft>
                <a:spcPts val="1800"/>
              </a:spcAft>
              <a:buSzPct val="100000"/>
              <a:buFont typeface="Arial" panose="020B0604020202020204" pitchFamily="34" charset="0"/>
              <a:buChar char="•"/>
            </a:pPr>
            <a:r>
              <a:rPr lang="en-US" sz="3200" dirty="0">
                <a:solidFill>
                  <a:srgbClr val="000000"/>
                </a:solidFill>
                <a:latin typeface="ＭＳ ゴシック" panose="020B0609070205080204" pitchFamily="49" charset="-128"/>
                <a:ea typeface="ＭＳ ゴシック" panose="020B0609070205080204" pitchFamily="49" charset="-128"/>
                <a:cs typeface="Yu Gothic" pitchFamily="34" charset="-120"/>
              </a:rPr>
              <a:t>エリクソンの8段階：各段階の発達課題（対 危機）と時期をセットで覚える</a:t>
            </a:r>
            <a:endParaRPr lang="en-US" sz="32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3200" dirty="0">
                <a:solidFill>
                  <a:srgbClr val="000000"/>
                </a:solidFill>
                <a:latin typeface="ＭＳ ゴシック" panose="020B0609070205080204" pitchFamily="49" charset="-128"/>
                <a:ea typeface="ＭＳ ゴシック" panose="020B0609070205080204" pitchFamily="49" charset="-128"/>
                <a:cs typeface="Yu Gothic" pitchFamily="34" charset="-120"/>
              </a:rPr>
              <a:t>ハヴィガーストの6段階：3分野の視点と老年期の発達課題を押さえる</a:t>
            </a:r>
            <a:endParaRPr lang="en-US" sz="32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3200" dirty="0">
                <a:solidFill>
                  <a:srgbClr val="000000"/>
                </a:solidFill>
                <a:latin typeface="ＭＳ ゴシック" panose="020B0609070205080204" pitchFamily="49" charset="-128"/>
                <a:ea typeface="ＭＳ ゴシック" panose="020B0609070205080204" pitchFamily="49" charset="-128"/>
                <a:cs typeface="Yu Gothic" pitchFamily="34" charset="-120"/>
              </a:rPr>
              <a:t>ライフステージという横断的視点が、対象理解と看護実践の基盤となる</a:t>
            </a:r>
            <a:endParaRPr lang="en-US" sz="3200" dirty="0">
              <a:latin typeface="ＭＳ ゴシック" panose="020B0609070205080204" pitchFamily="49" charset="-128"/>
              <a:ea typeface="ＭＳ ゴシック" panose="020B0609070205080204" pitchFamily="49" charset="-128"/>
            </a:endParaRPr>
          </a:p>
          <a:p>
            <a:pPr marL="457200" indent="-457200">
              <a:spcAft>
                <a:spcPts val="1800"/>
              </a:spcAft>
              <a:buSzPct val="100000"/>
              <a:buFont typeface="Arial" panose="020B0604020202020204" pitchFamily="34" charset="0"/>
              <a:buChar char="•"/>
            </a:pPr>
            <a:r>
              <a:rPr lang="en-US" sz="3200" dirty="0">
                <a:solidFill>
                  <a:srgbClr val="C0392B"/>
                </a:solidFill>
                <a:latin typeface="ＭＳ ゴシック" panose="020B0609070205080204" pitchFamily="49" charset="-128"/>
                <a:ea typeface="ＭＳ ゴシック" panose="020B0609070205080204" pitchFamily="49" charset="-128"/>
                <a:cs typeface="Yu Gothic" pitchFamily="34" charset="-120"/>
              </a:rPr>
              <a:t>本科目は第2回以降、周産期〜老年期・家族看護へと展開していく</a:t>
            </a:r>
            <a:endParaRPr lang="en-US" sz="32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事例演習：三世代家族にみるライフステージと発達課題</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2011680"/>
            <a:ext cx="3383280" cy="1828800"/>
          </a:xfrm>
          <a:prstGeom prst="rect">
            <a:avLst/>
          </a:prstGeom>
          <a:solidFill>
            <a:srgbClr val="EDEDED"/>
          </a:solidFill>
          <a:ln w="12700">
            <a:solidFill>
              <a:srgbClr val="BFBFBF"/>
            </a:solidFill>
            <a:prstDash val="solid"/>
          </a:ln>
        </p:spPr>
        <p:txBody>
          <a:bodyPr/>
          <a:lstStyle/>
          <a:p>
            <a:endParaRPr lang="ja-JP" altLang="en-US" sz="2400">
              <a:latin typeface="ＭＳ ゴシック" panose="020B0609070205080204" pitchFamily="49" charset="-128"/>
              <a:ea typeface="ＭＳ ゴシック" panose="020B0609070205080204" pitchFamily="49" charset="-128"/>
            </a:endParaRPr>
          </a:p>
        </p:txBody>
      </p:sp>
      <p:sp>
        <p:nvSpPr>
          <p:cNvPr id="5" name="Text 3"/>
          <p:cNvSpPr/>
          <p:nvPr/>
        </p:nvSpPr>
        <p:spPr>
          <a:xfrm>
            <a:off x="1005840" y="2194560"/>
            <a:ext cx="3017520" cy="548640"/>
          </a:xfrm>
          <a:prstGeom prst="rect">
            <a:avLst/>
          </a:prstGeom>
          <a:noFill/>
          <a:ln/>
        </p:spPr>
        <p:txBody>
          <a:bodyPr wrap="square" rtlCol="0" anchor="ctr"/>
          <a:lstStyle/>
          <a:p>
            <a:pPr marL="0" indent="0">
              <a:buNone/>
            </a:pPr>
            <a:r>
              <a:rPr lang="en-US" sz="2800" b="1" dirty="0">
                <a:solidFill>
                  <a:srgbClr val="000000"/>
                </a:solidFill>
                <a:latin typeface="ＭＳ ゴシック" panose="020B0609070205080204" pitchFamily="49" charset="-128"/>
                <a:ea typeface="ＭＳ ゴシック" panose="020B0609070205080204" pitchFamily="49" charset="-128"/>
                <a:cs typeface="Yu Gothic" pitchFamily="34" charset="-120"/>
              </a:rPr>
              <a:t>Aちゃん（6歳）</a:t>
            </a:r>
            <a:endParaRPr lang="en-US" sz="2800" dirty="0">
              <a:latin typeface="ＭＳ ゴシック" panose="020B0609070205080204" pitchFamily="49" charset="-128"/>
              <a:ea typeface="ＭＳ ゴシック" panose="020B0609070205080204" pitchFamily="49" charset="-128"/>
            </a:endParaRPr>
          </a:p>
        </p:txBody>
      </p:sp>
      <p:sp>
        <p:nvSpPr>
          <p:cNvPr id="6" name="Text 4"/>
          <p:cNvSpPr/>
          <p:nvPr/>
        </p:nvSpPr>
        <p:spPr>
          <a:xfrm>
            <a:off x="1005840" y="2966050"/>
            <a:ext cx="3017520" cy="822960"/>
          </a:xfrm>
          <a:prstGeom prst="rect">
            <a:avLst/>
          </a:prstGeom>
          <a:noFill/>
          <a:ln/>
        </p:spPr>
        <p:txBody>
          <a:bodyPr wrap="square" rtlCol="0" anchor="t"/>
          <a:lstStyle/>
          <a:p>
            <a:pPr marL="0" indent="0">
              <a:buNone/>
            </a:pPr>
            <a:r>
              <a:rPr lang="en-US" sz="2400" dirty="0">
                <a:latin typeface="ＭＳ ゴシック" panose="020B0609070205080204" pitchFamily="49" charset="-128"/>
                <a:ea typeface="ＭＳ ゴシック" panose="020B0609070205080204" pitchFamily="49" charset="-128"/>
                <a:cs typeface="Yu Gothic" pitchFamily="34" charset="-120"/>
              </a:rPr>
              <a:t>小学校入学直後</a:t>
            </a:r>
            <a:endParaRPr lang="en-US" sz="2400" dirty="0">
              <a:latin typeface="ＭＳ ゴシック" panose="020B0609070205080204" pitchFamily="49" charset="-128"/>
              <a:ea typeface="ＭＳ ゴシック" panose="020B0609070205080204" pitchFamily="49" charset="-128"/>
            </a:endParaRPr>
          </a:p>
        </p:txBody>
      </p:sp>
      <p:sp>
        <p:nvSpPr>
          <p:cNvPr id="7" name="Shape 5"/>
          <p:cNvSpPr/>
          <p:nvPr/>
        </p:nvSpPr>
        <p:spPr>
          <a:xfrm>
            <a:off x="4434840" y="2011680"/>
            <a:ext cx="3383280" cy="1828800"/>
          </a:xfrm>
          <a:prstGeom prst="rect">
            <a:avLst/>
          </a:prstGeom>
          <a:solidFill>
            <a:srgbClr val="EDEDED"/>
          </a:solidFill>
          <a:ln w="12700">
            <a:solidFill>
              <a:srgbClr val="BFBFBF"/>
            </a:solidFill>
            <a:prstDash val="solid"/>
          </a:ln>
        </p:spPr>
        <p:txBody>
          <a:bodyPr/>
          <a:lstStyle/>
          <a:p>
            <a:endParaRPr lang="ja-JP" altLang="en-US" sz="2400">
              <a:latin typeface="ＭＳ ゴシック" panose="020B0609070205080204" pitchFamily="49" charset="-128"/>
              <a:ea typeface="ＭＳ ゴシック" panose="020B0609070205080204" pitchFamily="49" charset="-128"/>
            </a:endParaRPr>
          </a:p>
        </p:txBody>
      </p:sp>
      <p:sp>
        <p:nvSpPr>
          <p:cNvPr id="8" name="Text 6"/>
          <p:cNvSpPr/>
          <p:nvPr/>
        </p:nvSpPr>
        <p:spPr>
          <a:xfrm>
            <a:off x="4617720" y="2194560"/>
            <a:ext cx="3017520" cy="548640"/>
          </a:xfrm>
          <a:prstGeom prst="rect">
            <a:avLst/>
          </a:prstGeom>
          <a:noFill/>
          <a:ln/>
        </p:spPr>
        <p:txBody>
          <a:bodyPr wrap="square" rtlCol="0" anchor="ctr"/>
          <a:lstStyle/>
          <a:p>
            <a:pPr marL="0" indent="0">
              <a:buNone/>
            </a:pPr>
            <a:r>
              <a:rPr lang="en-US" sz="2800" b="1" dirty="0">
                <a:solidFill>
                  <a:srgbClr val="000000"/>
                </a:solidFill>
                <a:latin typeface="ＭＳ ゴシック" panose="020B0609070205080204" pitchFamily="49" charset="-128"/>
                <a:ea typeface="ＭＳ ゴシック" panose="020B0609070205080204" pitchFamily="49" charset="-128"/>
                <a:cs typeface="Yu Gothic" pitchFamily="34" charset="-120"/>
              </a:rPr>
              <a:t>母Bさん（45歳）</a:t>
            </a:r>
            <a:endParaRPr lang="en-US" sz="2800" dirty="0">
              <a:latin typeface="ＭＳ ゴシック" panose="020B0609070205080204" pitchFamily="49" charset="-128"/>
              <a:ea typeface="ＭＳ ゴシック" panose="020B0609070205080204" pitchFamily="49" charset="-128"/>
            </a:endParaRPr>
          </a:p>
        </p:txBody>
      </p:sp>
      <p:sp>
        <p:nvSpPr>
          <p:cNvPr id="9" name="Text 7"/>
          <p:cNvSpPr/>
          <p:nvPr/>
        </p:nvSpPr>
        <p:spPr>
          <a:xfrm>
            <a:off x="4617720" y="2966050"/>
            <a:ext cx="3017520" cy="822960"/>
          </a:xfrm>
          <a:prstGeom prst="rect">
            <a:avLst/>
          </a:prstGeom>
          <a:noFill/>
          <a:ln/>
        </p:spPr>
        <p:txBody>
          <a:bodyPr wrap="square" rtlCol="0" anchor="t"/>
          <a:lstStyle/>
          <a:p>
            <a:pPr marL="0" indent="0">
              <a:buNone/>
            </a:pPr>
            <a:r>
              <a:rPr lang="en-US" sz="2400" dirty="0">
                <a:latin typeface="ＭＳ ゴシック" panose="020B0609070205080204" pitchFamily="49" charset="-128"/>
                <a:ea typeface="ＭＳ ゴシック" panose="020B0609070205080204" pitchFamily="49" charset="-128"/>
                <a:cs typeface="Yu Gothic" pitchFamily="34" charset="-120"/>
              </a:rPr>
              <a:t>介護と就労を両立</a:t>
            </a:r>
            <a:endParaRPr lang="en-US" sz="2400" dirty="0">
              <a:latin typeface="ＭＳ ゴシック" panose="020B0609070205080204" pitchFamily="49" charset="-128"/>
              <a:ea typeface="ＭＳ ゴシック" panose="020B0609070205080204" pitchFamily="49" charset="-128"/>
            </a:endParaRPr>
          </a:p>
        </p:txBody>
      </p:sp>
      <p:sp>
        <p:nvSpPr>
          <p:cNvPr id="10" name="Shape 8"/>
          <p:cNvSpPr/>
          <p:nvPr/>
        </p:nvSpPr>
        <p:spPr>
          <a:xfrm>
            <a:off x="8046720" y="2011680"/>
            <a:ext cx="3383280" cy="1828800"/>
          </a:xfrm>
          <a:prstGeom prst="rect">
            <a:avLst/>
          </a:prstGeom>
          <a:solidFill>
            <a:srgbClr val="EDEDED"/>
          </a:solidFill>
          <a:ln w="12700">
            <a:solidFill>
              <a:srgbClr val="BFBFBF"/>
            </a:solidFill>
            <a:prstDash val="solid"/>
          </a:ln>
        </p:spPr>
        <p:txBody>
          <a:bodyPr/>
          <a:lstStyle/>
          <a:p>
            <a:endParaRPr lang="ja-JP" altLang="en-US" sz="2400">
              <a:latin typeface="ＭＳ ゴシック" panose="020B0609070205080204" pitchFamily="49" charset="-128"/>
              <a:ea typeface="ＭＳ ゴシック" panose="020B0609070205080204" pitchFamily="49" charset="-128"/>
            </a:endParaRPr>
          </a:p>
        </p:txBody>
      </p:sp>
      <p:sp>
        <p:nvSpPr>
          <p:cNvPr id="11" name="Text 9"/>
          <p:cNvSpPr/>
          <p:nvPr/>
        </p:nvSpPr>
        <p:spPr>
          <a:xfrm>
            <a:off x="8229599" y="2194560"/>
            <a:ext cx="3334549" cy="548640"/>
          </a:xfrm>
          <a:prstGeom prst="rect">
            <a:avLst/>
          </a:prstGeom>
          <a:noFill/>
          <a:ln/>
        </p:spPr>
        <p:txBody>
          <a:bodyPr wrap="square" rtlCol="0" anchor="ctr"/>
          <a:lstStyle/>
          <a:p>
            <a:pPr marL="0" indent="0">
              <a:buNone/>
            </a:pPr>
            <a:r>
              <a:rPr lang="en-US" sz="2800" b="1" dirty="0">
                <a:solidFill>
                  <a:srgbClr val="000000"/>
                </a:solidFill>
                <a:latin typeface="ＭＳ ゴシック" panose="020B0609070205080204" pitchFamily="49" charset="-128"/>
                <a:ea typeface="ＭＳ ゴシック" panose="020B0609070205080204" pitchFamily="49" charset="-128"/>
                <a:cs typeface="Yu Gothic" pitchFamily="34" charset="-120"/>
              </a:rPr>
              <a:t>祖父Cさん（78歳）</a:t>
            </a:r>
            <a:endParaRPr lang="en-US" sz="2800" dirty="0">
              <a:latin typeface="ＭＳ ゴシック" panose="020B0609070205080204" pitchFamily="49" charset="-128"/>
              <a:ea typeface="ＭＳ ゴシック" panose="020B0609070205080204" pitchFamily="49" charset="-128"/>
            </a:endParaRPr>
          </a:p>
        </p:txBody>
      </p:sp>
      <p:sp>
        <p:nvSpPr>
          <p:cNvPr id="12" name="Text 10"/>
          <p:cNvSpPr/>
          <p:nvPr/>
        </p:nvSpPr>
        <p:spPr>
          <a:xfrm>
            <a:off x="8229600" y="2966050"/>
            <a:ext cx="3017520" cy="822960"/>
          </a:xfrm>
          <a:prstGeom prst="rect">
            <a:avLst/>
          </a:prstGeom>
          <a:noFill/>
          <a:ln/>
        </p:spPr>
        <p:txBody>
          <a:bodyPr wrap="square" rtlCol="0" anchor="t"/>
          <a:lstStyle/>
          <a:p>
            <a:pPr marL="0" indent="0">
              <a:buNone/>
            </a:pPr>
            <a:r>
              <a:rPr lang="en-US" sz="2400" dirty="0">
                <a:latin typeface="ＭＳ ゴシック" panose="020B0609070205080204" pitchFamily="49" charset="-128"/>
                <a:ea typeface="ＭＳ ゴシック" panose="020B0609070205080204" pitchFamily="49" charset="-128"/>
                <a:cs typeface="Yu Gothic" pitchFamily="34" charset="-120"/>
              </a:rPr>
              <a:t>要介護・配偶者と死別</a:t>
            </a:r>
            <a:endParaRPr lang="en-US" sz="2400" dirty="0">
              <a:latin typeface="ＭＳ ゴシック" panose="020B0609070205080204" pitchFamily="49" charset="-128"/>
              <a:ea typeface="ＭＳ ゴシック" panose="020B0609070205080204" pitchFamily="49" charset="-128"/>
            </a:endParaRPr>
          </a:p>
        </p:txBody>
      </p:sp>
      <p:sp>
        <p:nvSpPr>
          <p:cNvPr id="13" name="Text 11"/>
          <p:cNvSpPr/>
          <p:nvPr/>
        </p:nvSpPr>
        <p:spPr>
          <a:xfrm>
            <a:off x="822960" y="4343400"/>
            <a:ext cx="10515600" cy="914400"/>
          </a:xfrm>
          <a:prstGeom prst="rect">
            <a:avLst/>
          </a:prstGeom>
          <a:noFill/>
          <a:ln/>
        </p:spPr>
        <p:txBody>
          <a:bodyPr wrap="square" rtlCol="0" anchor="t"/>
          <a:lstStyle/>
          <a:p>
            <a:pPr marL="0" indent="0">
              <a:buNone/>
            </a:pPr>
            <a:r>
              <a:rPr lang="en-US" sz="2800" dirty="0">
                <a:solidFill>
                  <a:srgbClr val="000000"/>
                </a:solidFill>
                <a:latin typeface="ＭＳ ゴシック" panose="020B0609070205080204" pitchFamily="49" charset="-128"/>
                <a:ea typeface="ＭＳ ゴシック" panose="020B0609070205080204" pitchFamily="49" charset="-128"/>
                <a:cs typeface="Yu Gothic" pitchFamily="34" charset="-120"/>
              </a:rPr>
              <a:t>それぞれ異なるライフステージ・発達課題にある家族を、エリクソン／ハヴィガーストの理論から読み解く（詳細はWord資料を参照）</a:t>
            </a:r>
            <a:endParaRPr lang="en-US" sz="28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8">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103120"/>
            <a:ext cx="7315200" cy="548640"/>
          </a:xfrm>
          <a:prstGeom prst="rect">
            <a:avLst/>
          </a:prstGeom>
          <a:noFill/>
          <a:ln/>
        </p:spPr>
        <p:txBody>
          <a:bodyPr wrap="square" rtlCol="0" anchor="ctr"/>
          <a:lstStyle/>
          <a:p>
            <a:pPr marL="0" indent="0">
              <a:buNone/>
            </a:pPr>
            <a:r>
              <a:rPr lang="en-US" sz="3200" b="1" dirty="0">
                <a:solidFill>
                  <a:srgbClr val="C0392B"/>
                </a:solidFill>
                <a:latin typeface="Yu Gothic" pitchFamily="34" charset="0"/>
                <a:ea typeface="Yu Gothic" pitchFamily="34" charset="-122"/>
                <a:cs typeface="Yu Gothic" pitchFamily="34" charset="-120"/>
              </a:rPr>
              <a:t>次回予告</a:t>
            </a:r>
            <a:endParaRPr lang="en-US" sz="3200" dirty="0"/>
          </a:p>
        </p:txBody>
      </p:sp>
      <p:sp>
        <p:nvSpPr>
          <p:cNvPr id="3" name="Text 1"/>
          <p:cNvSpPr/>
          <p:nvPr/>
        </p:nvSpPr>
        <p:spPr>
          <a:xfrm>
            <a:off x="822960" y="2651760"/>
            <a:ext cx="10515600" cy="1097280"/>
          </a:xfrm>
          <a:prstGeom prst="rect">
            <a:avLst/>
          </a:prstGeom>
          <a:noFill/>
          <a:ln/>
        </p:spPr>
        <p:txBody>
          <a:bodyPr wrap="square" rtlCol="0" anchor="ctr"/>
          <a:lstStyle/>
          <a:p>
            <a:pPr marL="0" indent="0">
              <a:buNone/>
            </a:pPr>
            <a:r>
              <a:rPr lang="en-US" sz="3600" b="1" dirty="0">
                <a:solidFill>
                  <a:srgbClr val="FFFFFF"/>
                </a:solidFill>
                <a:latin typeface="Yu Gothic" pitchFamily="34" charset="0"/>
                <a:ea typeface="Yu Gothic" pitchFamily="34" charset="-122"/>
                <a:cs typeface="Yu Gothic" pitchFamily="34" charset="-120"/>
              </a:rPr>
              <a:t>第2回　周産期における母子の健康と看護</a:t>
            </a:r>
            <a:endParaRPr lang="en-US" sz="3600" dirty="0"/>
          </a:p>
        </p:txBody>
      </p:sp>
      <p:sp>
        <p:nvSpPr>
          <p:cNvPr id="4" name="Text 2"/>
          <p:cNvSpPr/>
          <p:nvPr/>
        </p:nvSpPr>
        <p:spPr>
          <a:xfrm>
            <a:off x="822960" y="3657600"/>
            <a:ext cx="10058400" cy="731520"/>
          </a:xfrm>
          <a:prstGeom prst="rect">
            <a:avLst/>
          </a:prstGeom>
          <a:noFill/>
          <a:ln/>
        </p:spPr>
        <p:txBody>
          <a:bodyPr wrap="square" rtlCol="0" anchor="ctr"/>
          <a:lstStyle/>
          <a:p>
            <a:pPr marL="0" indent="0">
              <a:buNone/>
            </a:pPr>
            <a:r>
              <a:rPr lang="en-US" sz="2400" b="1" dirty="0">
                <a:solidFill>
                  <a:srgbClr val="BFBFBF"/>
                </a:solidFill>
                <a:latin typeface="Yu Gothic" pitchFamily="34" charset="0"/>
                <a:ea typeface="Yu Gothic" pitchFamily="34" charset="-122"/>
                <a:cs typeface="Yu Gothic" pitchFamily="34" charset="-120"/>
              </a:rPr>
              <a:t>妊娠・分娩・産褥期における母体の生理的変化と母子相互作用の形成</a:t>
            </a:r>
            <a:endParaRPr lang="en-US"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生涯発達とは</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822960" y="1702043"/>
            <a:ext cx="10424160" cy="914400"/>
          </a:xfrm>
          <a:prstGeom prst="rect">
            <a:avLst/>
          </a:prstGeom>
          <a:noFill/>
          <a:ln/>
        </p:spPr>
        <p:txBody>
          <a:bodyPr wrap="square" rtlCol="0" anchor="t"/>
          <a:lstStyle/>
          <a:p>
            <a:pPr marL="0" indent="0">
              <a:buNone/>
            </a:pPr>
            <a:r>
              <a:rPr lang="en-US" sz="2600" b="1" dirty="0">
                <a:solidFill>
                  <a:srgbClr val="000000"/>
                </a:solidFill>
                <a:latin typeface="Yu Gothic" pitchFamily="34" charset="0"/>
                <a:ea typeface="Yu Gothic" pitchFamily="34" charset="-122"/>
                <a:cs typeface="Yu Gothic" pitchFamily="34" charset="-120"/>
              </a:rPr>
              <a:t>人間は受精から死に至るまで、生涯を通じて変化し続ける存在である</a:t>
            </a:r>
            <a:endParaRPr lang="en-US" sz="2600" dirty="0"/>
          </a:p>
        </p:txBody>
      </p:sp>
      <p:sp>
        <p:nvSpPr>
          <p:cNvPr id="5" name="Shape 3"/>
          <p:cNvSpPr/>
          <p:nvPr/>
        </p:nvSpPr>
        <p:spPr>
          <a:xfrm>
            <a:off x="914400" y="3749040"/>
            <a:ext cx="10332720" cy="0"/>
          </a:xfrm>
          <a:prstGeom prst="line">
            <a:avLst/>
          </a:prstGeom>
          <a:noFill/>
          <a:ln w="38100">
            <a:solidFill>
              <a:srgbClr val="BFBFBF"/>
            </a:solidFill>
            <a:prstDash val="solid"/>
          </a:ln>
        </p:spPr>
        <p:txBody>
          <a:bodyPr/>
          <a:lstStyle/>
          <a:p>
            <a:endParaRPr lang="ja-JP" altLang="en-US" sz="2800" b="1"/>
          </a:p>
        </p:txBody>
      </p:sp>
      <p:sp>
        <p:nvSpPr>
          <p:cNvPr id="6" name="Shape 4"/>
          <p:cNvSpPr/>
          <p:nvPr/>
        </p:nvSpPr>
        <p:spPr>
          <a:xfrm>
            <a:off x="813816" y="3648456"/>
            <a:ext cx="201168" cy="201168"/>
          </a:xfrm>
          <a:prstGeom prst="ellipse">
            <a:avLst/>
          </a:prstGeom>
          <a:solidFill>
            <a:srgbClr val="C0392B"/>
          </a:solidFill>
          <a:ln w="12700">
            <a:solidFill>
              <a:srgbClr val="FFFFFF"/>
            </a:solidFill>
            <a:prstDash val="solid"/>
          </a:ln>
        </p:spPr>
        <p:txBody>
          <a:bodyPr/>
          <a:lstStyle/>
          <a:p>
            <a:endParaRPr lang="ja-JP" altLang="en-US" sz="2800" b="1"/>
          </a:p>
        </p:txBody>
      </p:sp>
      <p:sp>
        <p:nvSpPr>
          <p:cNvPr id="7" name="Text 5"/>
          <p:cNvSpPr/>
          <p:nvPr/>
        </p:nvSpPr>
        <p:spPr>
          <a:xfrm>
            <a:off x="0" y="3931920"/>
            <a:ext cx="1828800" cy="365760"/>
          </a:xfrm>
          <a:prstGeom prst="rect">
            <a:avLst/>
          </a:prstGeom>
          <a:noFill/>
          <a:ln/>
        </p:spPr>
        <p:txBody>
          <a:bodyPr wrap="square" rtlCol="0" anchor="ctr"/>
          <a:lstStyle/>
          <a:p>
            <a:pPr marL="0" indent="0" algn="ctr">
              <a:buNone/>
            </a:pPr>
            <a:r>
              <a:rPr lang="en-US" sz="1500" b="1" dirty="0">
                <a:solidFill>
                  <a:srgbClr val="000000"/>
                </a:solidFill>
                <a:latin typeface="Yu Gothic" pitchFamily="34" charset="0"/>
                <a:ea typeface="Yu Gothic" pitchFamily="34" charset="-122"/>
                <a:cs typeface="Yu Gothic" pitchFamily="34" charset="-120"/>
              </a:rPr>
              <a:t>周産期</a:t>
            </a:r>
            <a:endParaRPr lang="en-US" sz="1500" dirty="0"/>
          </a:p>
        </p:txBody>
      </p:sp>
      <p:sp>
        <p:nvSpPr>
          <p:cNvPr id="8" name="Shape 6"/>
          <p:cNvSpPr/>
          <p:nvPr/>
        </p:nvSpPr>
        <p:spPr>
          <a:xfrm>
            <a:off x="3396996" y="3648456"/>
            <a:ext cx="201168" cy="201168"/>
          </a:xfrm>
          <a:prstGeom prst="ellipse">
            <a:avLst/>
          </a:prstGeom>
          <a:solidFill>
            <a:srgbClr val="C0392B"/>
          </a:solidFill>
          <a:ln w="12700">
            <a:solidFill>
              <a:srgbClr val="FFFFFF"/>
            </a:solidFill>
            <a:prstDash val="solid"/>
          </a:ln>
        </p:spPr>
        <p:txBody>
          <a:bodyPr/>
          <a:lstStyle/>
          <a:p>
            <a:endParaRPr lang="ja-JP" altLang="en-US" sz="2800" b="1"/>
          </a:p>
        </p:txBody>
      </p:sp>
      <p:sp>
        <p:nvSpPr>
          <p:cNvPr id="9" name="Text 7"/>
          <p:cNvSpPr/>
          <p:nvPr/>
        </p:nvSpPr>
        <p:spPr>
          <a:xfrm>
            <a:off x="2583180" y="3931920"/>
            <a:ext cx="1828800" cy="365760"/>
          </a:xfrm>
          <a:prstGeom prst="rect">
            <a:avLst/>
          </a:prstGeom>
          <a:noFill/>
          <a:ln/>
        </p:spPr>
        <p:txBody>
          <a:bodyPr wrap="square" rtlCol="0" anchor="ctr"/>
          <a:lstStyle/>
          <a:p>
            <a:pPr marL="0" indent="0" algn="ctr">
              <a:buNone/>
            </a:pPr>
            <a:r>
              <a:rPr lang="en-US" sz="2000" b="1" dirty="0">
                <a:latin typeface="Yu Gothic" pitchFamily="34" charset="0"/>
                <a:ea typeface="Yu Gothic" pitchFamily="34" charset="-122"/>
                <a:cs typeface="Yu Gothic" pitchFamily="34" charset="-120"/>
              </a:rPr>
              <a:t>小児期</a:t>
            </a:r>
            <a:endParaRPr lang="en-US" sz="2000" b="1" dirty="0"/>
          </a:p>
        </p:txBody>
      </p:sp>
      <p:sp>
        <p:nvSpPr>
          <p:cNvPr id="10" name="Shape 8"/>
          <p:cNvSpPr/>
          <p:nvPr/>
        </p:nvSpPr>
        <p:spPr>
          <a:xfrm>
            <a:off x="5980176" y="3648456"/>
            <a:ext cx="201168" cy="201168"/>
          </a:xfrm>
          <a:prstGeom prst="ellipse">
            <a:avLst/>
          </a:prstGeom>
          <a:solidFill>
            <a:srgbClr val="C0392B"/>
          </a:solidFill>
          <a:ln w="12700">
            <a:solidFill>
              <a:srgbClr val="FFFFFF"/>
            </a:solidFill>
            <a:prstDash val="solid"/>
          </a:ln>
        </p:spPr>
        <p:txBody>
          <a:bodyPr/>
          <a:lstStyle/>
          <a:p>
            <a:endParaRPr lang="ja-JP" altLang="en-US" sz="2800" b="1"/>
          </a:p>
        </p:txBody>
      </p:sp>
      <p:sp>
        <p:nvSpPr>
          <p:cNvPr id="11" name="Text 9"/>
          <p:cNvSpPr/>
          <p:nvPr/>
        </p:nvSpPr>
        <p:spPr>
          <a:xfrm>
            <a:off x="5166359" y="3931920"/>
            <a:ext cx="2302153" cy="365760"/>
          </a:xfrm>
          <a:prstGeom prst="rect">
            <a:avLst/>
          </a:prstGeom>
          <a:noFill/>
          <a:ln/>
        </p:spPr>
        <p:txBody>
          <a:bodyPr wrap="square" rtlCol="0" anchor="ctr"/>
          <a:lstStyle/>
          <a:p>
            <a:pPr marL="0" indent="0" algn="ctr">
              <a:buNone/>
            </a:pPr>
            <a:r>
              <a:rPr lang="en-US" sz="2000" b="1" dirty="0">
                <a:latin typeface="Yu Gothic" pitchFamily="34" charset="0"/>
                <a:ea typeface="Yu Gothic" pitchFamily="34" charset="-122"/>
                <a:cs typeface="Yu Gothic" pitchFamily="34" charset="-120"/>
              </a:rPr>
              <a:t>思春期・青年期</a:t>
            </a:r>
            <a:endParaRPr lang="en-US" sz="2000" b="1" dirty="0"/>
          </a:p>
        </p:txBody>
      </p:sp>
      <p:sp>
        <p:nvSpPr>
          <p:cNvPr id="12" name="Shape 10"/>
          <p:cNvSpPr/>
          <p:nvPr/>
        </p:nvSpPr>
        <p:spPr>
          <a:xfrm>
            <a:off x="8563356" y="3648456"/>
            <a:ext cx="201168" cy="201168"/>
          </a:xfrm>
          <a:prstGeom prst="ellipse">
            <a:avLst/>
          </a:prstGeom>
          <a:solidFill>
            <a:srgbClr val="C0392B"/>
          </a:solidFill>
          <a:ln w="12700">
            <a:solidFill>
              <a:srgbClr val="FFFFFF"/>
            </a:solidFill>
            <a:prstDash val="solid"/>
          </a:ln>
        </p:spPr>
        <p:txBody>
          <a:bodyPr/>
          <a:lstStyle/>
          <a:p>
            <a:endParaRPr lang="ja-JP" altLang="en-US" sz="2800" b="1"/>
          </a:p>
        </p:txBody>
      </p:sp>
      <p:sp>
        <p:nvSpPr>
          <p:cNvPr id="13" name="Text 11"/>
          <p:cNvSpPr/>
          <p:nvPr/>
        </p:nvSpPr>
        <p:spPr>
          <a:xfrm>
            <a:off x="7749540" y="3931920"/>
            <a:ext cx="1828800" cy="365760"/>
          </a:xfrm>
          <a:prstGeom prst="rect">
            <a:avLst/>
          </a:prstGeom>
          <a:noFill/>
          <a:ln/>
        </p:spPr>
        <p:txBody>
          <a:bodyPr wrap="square" rtlCol="0" anchor="ctr"/>
          <a:lstStyle/>
          <a:p>
            <a:pPr marL="0" indent="0" algn="ctr">
              <a:buNone/>
            </a:pPr>
            <a:r>
              <a:rPr lang="en-US" sz="2000" b="1" dirty="0">
                <a:latin typeface="Yu Gothic" pitchFamily="34" charset="0"/>
                <a:ea typeface="Yu Gothic" pitchFamily="34" charset="-122"/>
                <a:cs typeface="Yu Gothic" pitchFamily="34" charset="-120"/>
              </a:rPr>
              <a:t>成人期</a:t>
            </a:r>
            <a:endParaRPr lang="en-US" sz="2000" b="1" dirty="0"/>
          </a:p>
        </p:txBody>
      </p:sp>
      <p:sp>
        <p:nvSpPr>
          <p:cNvPr id="14" name="Shape 12"/>
          <p:cNvSpPr/>
          <p:nvPr/>
        </p:nvSpPr>
        <p:spPr>
          <a:xfrm>
            <a:off x="11146536" y="3648456"/>
            <a:ext cx="201168" cy="201168"/>
          </a:xfrm>
          <a:prstGeom prst="ellipse">
            <a:avLst/>
          </a:prstGeom>
          <a:solidFill>
            <a:srgbClr val="C0392B"/>
          </a:solidFill>
          <a:ln w="12700">
            <a:solidFill>
              <a:srgbClr val="FFFFFF"/>
            </a:solidFill>
            <a:prstDash val="solid"/>
          </a:ln>
        </p:spPr>
        <p:txBody>
          <a:bodyPr/>
          <a:lstStyle/>
          <a:p>
            <a:endParaRPr lang="ja-JP" altLang="en-US" sz="2800" b="1"/>
          </a:p>
        </p:txBody>
      </p:sp>
      <p:sp>
        <p:nvSpPr>
          <p:cNvPr id="15" name="Text 13"/>
          <p:cNvSpPr/>
          <p:nvPr/>
        </p:nvSpPr>
        <p:spPr>
          <a:xfrm>
            <a:off x="10332720" y="3931920"/>
            <a:ext cx="1828800" cy="365760"/>
          </a:xfrm>
          <a:prstGeom prst="rect">
            <a:avLst/>
          </a:prstGeom>
          <a:noFill/>
          <a:ln/>
        </p:spPr>
        <p:txBody>
          <a:bodyPr wrap="square" rtlCol="0" anchor="ctr"/>
          <a:lstStyle/>
          <a:p>
            <a:pPr marL="0" indent="0" algn="ctr">
              <a:buNone/>
            </a:pPr>
            <a:r>
              <a:rPr lang="en-US" sz="2000" b="1" dirty="0">
                <a:latin typeface="Yu Gothic" pitchFamily="34" charset="0"/>
                <a:ea typeface="Yu Gothic" pitchFamily="34" charset="-122"/>
                <a:cs typeface="Yu Gothic" pitchFamily="34" charset="-120"/>
              </a:rPr>
              <a:t>老年期</a:t>
            </a:r>
            <a:endParaRPr lang="en-US" sz="2000" b="1" dirty="0"/>
          </a:p>
        </p:txBody>
      </p:sp>
      <p:sp>
        <p:nvSpPr>
          <p:cNvPr id="16" name="Text 14"/>
          <p:cNvSpPr/>
          <p:nvPr/>
        </p:nvSpPr>
        <p:spPr>
          <a:xfrm>
            <a:off x="274320" y="3332988"/>
            <a:ext cx="1097280" cy="274320"/>
          </a:xfrm>
          <a:prstGeom prst="rect">
            <a:avLst/>
          </a:prstGeom>
          <a:noFill/>
          <a:ln/>
        </p:spPr>
        <p:txBody>
          <a:bodyPr wrap="square" rtlCol="0" anchor="ctr"/>
          <a:lstStyle/>
          <a:p>
            <a:pPr marL="0" indent="0">
              <a:buNone/>
            </a:pPr>
            <a:r>
              <a:rPr lang="en-US" b="1" dirty="0">
                <a:latin typeface="Yu Gothic" pitchFamily="34" charset="0"/>
                <a:ea typeface="Yu Gothic" pitchFamily="34" charset="-122"/>
                <a:cs typeface="Yu Gothic" pitchFamily="34" charset="-120"/>
              </a:rPr>
              <a:t>誕生</a:t>
            </a:r>
            <a:endParaRPr lang="en-US" b="1" dirty="0"/>
          </a:p>
        </p:txBody>
      </p:sp>
      <p:sp>
        <p:nvSpPr>
          <p:cNvPr id="17" name="Text 15"/>
          <p:cNvSpPr/>
          <p:nvPr/>
        </p:nvSpPr>
        <p:spPr>
          <a:xfrm>
            <a:off x="10793753" y="3383281"/>
            <a:ext cx="1463040" cy="274320"/>
          </a:xfrm>
          <a:prstGeom prst="rect">
            <a:avLst/>
          </a:prstGeom>
          <a:noFill/>
          <a:ln/>
        </p:spPr>
        <p:txBody>
          <a:bodyPr wrap="square" rtlCol="0" anchor="ctr"/>
          <a:lstStyle/>
          <a:p>
            <a:pPr marL="0" indent="0">
              <a:buNone/>
            </a:pPr>
            <a:r>
              <a:rPr lang="en-US" b="1" dirty="0">
                <a:latin typeface="Yu Gothic" pitchFamily="34" charset="0"/>
                <a:ea typeface="Yu Gothic" pitchFamily="34" charset="-122"/>
                <a:cs typeface="Yu Gothic" pitchFamily="34" charset="-120"/>
              </a:rPr>
              <a:t>人生の終焉</a:t>
            </a:r>
            <a:endParaRPr lang="en-US" b="1" dirty="0"/>
          </a:p>
        </p:txBody>
      </p:sp>
      <p:sp>
        <p:nvSpPr>
          <p:cNvPr id="18" name="Text 16"/>
          <p:cNvSpPr/>
          <p:nvPr/>
        </p:nvSpPr>
        <p:spPr>
          <a:xfrm>
            <a:off x="768096" y="5340096"/>
            <a:ext cx="10424160" cy="731520"/>
          </a:xfrm>
          <a:prstGeom prst="rect">
            <a:avLst/>
          </a:prstGeom>
          <a:noFill/>
          <a:ln/>
        </p:spPr>
        <p:txBody>
          <a:bodyPr wrap="square" rtlCol="0" anchor="ctr"/>
          <a:lstStyle/>
          <a:p>
            <a:pPr marL="0" indent="0">
              <a:buNone/>
            </a:pPr>
            <a:r>
              <a:rPr lang="en-US" sz="2400" i="1" dirty="0">
                <a:latin typeface="Yu Gothic" pitchFamily="34" charset="0"/>
                <a:ea typeface="Yu Gothic" pitchFamily="34" charset="-122"/>
                <a:cs typeface="Yu Gothic" pitchFamily="34" charset="-120"/>
              </a:rPr>
              <a:t>本科目では、このライフステージ全体を貫く「発達」という視点から看護の対象を理解する</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err="1">
                <a:solidFill>
                  <a:srgbClr val="000000"/>
                </a:solidFill>
                <a:latin typeface="Yu Gothic" pitchFamily="34" charset="0"/>
                <a:ea typeface="Yu Gothic" pitchFamily="34" charset="-122"/>
                <a:cs typeface="Yu Gothic" pitchFamily="34" charset="-120"/>
              </a:rPr>
              <a:t>発達課題とは</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737360"/>
            <a:ext cx="10515600" cy="1828800"/>
          </a:xfrm>
          <a:prstGeom prst="rect">
            <a:avLst/>
          </a:prstGeom>
          <a:solidFill>
            <a:srgbClr val="EDEDED"/>
          </a:solidFill>
          <a:ln w="12700">
            <a:solidFill>
              <a:srgbClr val="BFBFBF"/>
            </a:solidFill>
            <a:prstDash val="solid"/>
          </a:ln>
        </p:spPr>
        <p:txBody>
          <a:bodyPr/>
          <a:lstStyle/>
          <a:p>
            <a:endParaRPr lang="ja-JP" altLang="en-US"/>
          </a:p>
        </p:txBody>
      </p:sp>
      <p:sp>
        <p:nvSpPr>
          <p:cNvPr id="5" name="Text 3"/>
          <p:cNvSpPr/>
          <p:nvPr/>
        </p:nvSpPr>
        <p:spPr>
          <a:xfrm>
            <a:off x="1188720" y="1965960"/>
            <a:ext cx="9784080" cy="1371600"/>
          </a:xfrm>
          <a:prstGeom prst="rect">
            <a:avLst/>
          </a:prstGeom>
          <a:noFill/>
          <a:ln/>
        </p:spPr>
        <p:txBody>
          <a:bodyPr wrap="square" rtlCol="0" anchor="ctr"/>
          <a:lstStyle/>
          <a:p>
            <a:pPr marL="0" indent="0" algn="ctr">
              <a:buNone/>
            </a:pPr>
            <a:r>
              <a:rPr lang="en-US" sz="3200" b="1" dirty="0" err="1">
                <a:solidFill>
                  <a:srgbClr val="000000"/>
                </a:solidFill>
                <a:latin typeface="Yu Gothic" pitchFamily="34" charset="0"/>
                <a:ea typeface="Yu Gothic" pitchFamily="34" charset="-122"/>
                <a:cs typeface="Yu Gothic" pitchFamily="34" charset="-120"/>
              </a:rPr>
              <a:t>各ライフステージにおいて達成することが期待される心理的・社会的な課題</a:t>
            </a:r>
            <a:endParaRPr lang="en-US" sz="3200" dirty="0"/>
          </a:p>
        </p:txBody>
      </p:sp>
      <p:sp>
        <p:nvSpPr>
          <p:cNvPr id="6" name="Text 4"/>
          <p:cNvSpPr/>
          <p:nvPr/>
        </p:nvSpPr>
        <p:spPr>
          <a:xfrm>
            <a:off x="822960" y="3931920"/>
            <a:ext cx="10515600" cy="731520"/>
          </a:xfrm>
          <a:prstGeom prst="rect">
            <a:avLst/>
          </a:prstGeom>
          <a:noFill/>
          <a:ln/>
        </p:spPr>
        <p:txBody>
          <a:bodyPr wrap="square" rtlCol="0" anchor="t"/>
          <a:lstStyle/>
          <a:p>
            <a:pPr marL="0" indent="0">
              <a:buNone/>
            </a:pPr>
            <a:r>
              <a:rPr lang="en-US" sz="2800" b="1" dirty="0">
                <a:solidFill>
                  <a:srgbClr val="C0392B"/>
                </a:solidFill>
                <a:latin typeface="Yu Gothic" pitchFamily="34" charset="0"/>
                <a:ea typeface="Yu Gothic" pitchFamily="34" charset="-122"/>
                <a:cs typeface="Yu Gothic" pitchFamily="34" charset="-120"/>
              </a:rPr>
              <a:t>ポイント：その課題の達成の成否が、次の発達段階に影響すると考えられている</a:t>
            </a:r>
            <a:endParaRPr lang="en-US" sz="2800" b="1" dirty="0"/>
          </a:p>
        </p:txBody>
      </p:sp>
      <p:sp>
        <p:nvSpPr>
          <p:cNvPr id="7" name="Text 5"/>
          <p:cNvSpPr/>
          <p:nvPr/>
        </p:nvSpPr>
        <p:spPr>
          <a:xfrm>
            <a:off x="822960" y="5284356"/>
            <a:ext cx="10515600" cy="548640"/>
          </a:xfrm>
          <a:prstGeom prst="rect">
            <a:avLst/>
          </a:prstGeom>
          <a:noFill/>
          <a:ln/>
        </p:spPr>
        <p:txBody>
          <a:bodyPr wrap="square" rtlCol="0" anchor="ctr"/>
          <a:lstStyle/>
          <a:p>
            <a:pPr marL="0" indent="0">
              <a:buNone/>
            </a:pPr>
            <a:r>
              <a:rPr lang="en-US" sz="2400" b="1" dirty="0">
                <a:solidFill>
                  <a:srgbClr val="6B6B6B"/>
                </a:solidFill>
                <a:latin typeface="Yu Gothic" pitchFamily="34" charset="0"/>
                <a:ea typeface="Yu Gothic" pitchFamily="34" charset="-122"/>
                <a:cs typeface="Yu Gothic" pitchFamily="34" charset="-120"/>
              </a:rPr>
              <a:t>看護の対象を「今の健康問題」だけでなく、生活史の中で捉える視点につながる</a:t>
            </a:r>
            <a:endParaRPr lang="en-US"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02</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4000" b="1" dirty="0">
                <a:solidFill>
                  <a:srgbClr val="FFFFFF"/>
                </a:solidFill>
                <a:latin typeface="Yu Gothic" pitchFamily="34" charset="0"/>
                <a:ea typeface="Yu Gothic" pitchFamily="34" charset="-122"/>
                <a:cs typeface="Yu Gothic" pitchFamily="34" charset="-120"/>
              </a:rPr>
              <a:t>エリクソンの心理社会的発達理論</a:t>
            </a:r>
            <a:endParaRPr lang="en-US"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E.H.エリクソンの考え方</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342900" indent="-342900">
              <a:spcAft>
                <a:spcPts val="18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人間の一生を8つの発達段階に区分した</a:t>
            </a:r>
            <a:endParaRPr lang="en-US" sz="2800" dirty="0"/>
          </a:p>
          <a:p>
            <a:pPr marL="342900" indent="-342900">
              <a:spcAft>
                <a:spcPts val="1800"/>
              </a:spcAft>
              <a:buSzPct val="100000"/>
              <a:buFont typeface="Arial" panose="020B0604020202020204" pitchFamily="34" charset="0"/>
              <a:buChar char="•"/>
            </a:pPr>
            <a:r>
              <a:rPr lang="en-US" sz="2800" b="1" dirty="0">
                <a:solidFill>
                  <a:srgbClr val="000000"/>
                </a:solidFill>
                <a:latin typeface="Yu Gothic" pitchFamily="34" charset="0"/>
                <a:ea typeface="Yu Gothic" pitchFamily="34" charset="-122"/>
                <a:cs typeface="Yu Gothic" pitchFamily="34" charset="-120"/>
              </a:rPr>
              <a:t>各段階には「課題」と「危機」から成る心理社会的な葛藤がある</a:t>
            </a:r>
            <a:endParaRPr lang="en-US" sz="2800" dirty="0"/>
          </a:p>
          <a:p>
            <a:pPr marL="342900" indent="-342900">
              <a:spcAft>
                <a:spcPts val="18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葛藤を乗り越えることで、その段階固有の「力（徳）」を獲得し、次の段階へ進む</a:t>
            </a:r>
            <a:endParaRPr lang="en-US" sz="2800" dirty="0"/>
          </a:p>
          <a:p>
            <a:pPr marL="342900" indent="-342900">
              <a:spcAft>
                <a:spcPts val="1800"/>
              </a:spcAft>
              <a:buSzPct val="100000"/>
              <a:buFont typeface="Arial" panose="020B0604020202020204" pitchFamily="34" charset="0"/>
              <a:buChar char="•"/>
            </a:pPr>
            <a:r>
              <a:rPr lang="en-US" sz="2800" b="1" dirty="0">
                <a:solidFill>
                  <a:srgbClr val="C0392B"/>
                </a:solidFill>
                <a:latin typeface="Yu Gothic" pitchFamily="34" charset="0"/>
                <a:ea typeface="Yu Gothic" pitchFamily="34" charset="-122"/>
                <a:cs typeface="Yu Gothic" pitchFamily="34" charset="-120"/>
              </a:rPr>
              <a:t>国試では、時期と発達課題（対 危機）の組み合わせが繰り返し出題される</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乳児期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694944"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b="1" dirty="0">
                <a:solidFill>
                  <a:srgbClr val="C0392B"/>
                </a:solidFill>
                <a:latin typeface="Yu Gothic" pitchFamily="34" charset="0"/>
                <a:ea typeface="Yu Gothic" pitchFamily="34" charset="-122"/>
                <a:cs typeface="Yu Gothic" pitchFamily="34" charset="-120"/>
              </a:rPr>
              <a:t>乳児期</a:t>
            </a:r>
            <a:endParaRPr lang="en-US"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sz="2400"/>
          </a:p>
        </p:txBody>
      </p:sp>
      <p:sp>
        <p:nvSpPr>
          <p:cNvPr id="22" name="Text 20"/>
          <p:cNvSpPr/>
          <p:nvPr/>
        </p:nvSpPr>
        <p:spPr>
          <a:xfrm>
            <a:off x="1174351" y="2660903"/>
            <a:ext cx="2743200" cy="365760"/>
          </a:xfrm>
          <a:prstGeom prst="rect">
            <a:avLst/>
          </a:prstGeom>
          <a:noFill/>
          <a:ln/>
        </p:spPr>
        <p:txBody>
          <a:bodyPr wrap="square" rtlCol="0" anchor="ctr"/>
          <a:lstStyle/>
          <a:p>
            <a:pPr marL="0" indent="0">
              <a:buNone/>
            </a:pPr>
            <a:r>
              <a:rPr lang="en-US" sz="2800" b="1" dirty="0">
                <a:solidFill>
                  <a:srgbClr val="6B6B6B"/>
                </a:solidFill>
                <a:latin typeface="Yu Gothic" pitchFamily="34" charset="0"/>
                <a:ea typeface="Yu Gothic" pitchFamily="34" charset="-122"/>
                <a:cs typeface="Yu Gothic" pitchFamily="34" charset="-120"/>
              </a:rPr>
              <a:t>0〜1歳頃</a:t>
            </a:r>
            <a:endParaRPr lang="en-US" sz="2800" dirty="0"/>
          </a:p>
        </p:txBody>
      </p:sp>
      <p:sp>
        <p:nvSpPr>
          <p:cNvPr id="23" name="Text 21"/>
          <p:cNvSpPr/>
          <p:nvPr/>
        </p:nvSpPr>
        <p:spPr>
          <a:xfrm>
            <a:off x="1082040" y="3044952"/>
            <a:ext cx="10058400" cy="822960"/>
          </a:xfrm>
          <a:prstGeom prst="rect">
            <a:avLst/>
          </a:prstGeom>
          <a:noFill/>
          <a:ln/>
        </p:spPr>
        <p:txBody>
          <a:bodyPr wrap="square" rtlCol="0" anchor="ctr"/>
          <a:lstStyle/>
          <a:p>
            <a:pPr marL="0" indent="0" algn="l">
              <a:buNone/>
            </a:pPr>
            <a:r>
              <a:rPr lang="en-US" sz="4000" b="1" dirty="0">
                <a:solidFill>
                  <a:srgbClr val="000000"/>
                </a:solidFill>
                <a:latin typeface="Yu Gothic" pitchFamily="34" charset="0"/>
                <a:ea typeface="Yu Gothic" pitchFamily="34" charset="-122"/>
                <a:cs typeface="Yu Gothic" pitchFamily="34" charset="-120"/>
              </a:rPr>
              <a:t>基本的信頼</a:t>
            </a:r>
            <a:r>
              <a:rPr lang="en-US" sz="3200" dirty="0">
                <a:solidFill>
                  <a:srgbClr val="6B6B6B"/>
                </a:solidFill>
                <a:latin typeface="Yu Gothic" pitchFamily="34" charset="0"/>
                <a:ea typeface="Yu Gothic" pitchFamily="34" charset="-122"/>
                <a:cs typeface="Yu Gothic" pitchFamily="34" charset="-120"/>
              </a:rPr>
              <a:t>　対　</a:t>
            </a:r>
            <a:r>
              <a:rPr lang="en-US" sz="4000" b="1" dirty="0">
                <a:solidFill>
                  <a:srgbClr val="C0392B"/>
                </a:solidFill>
                <a:latin typeface="Yu Gothic" pitchFamily="34" charset="0"/>
                <a:ea typeface="Yu Gothic" pitchFamily="34" charset="-122"/>
                <a:cs typeface="Yu Gothic" pitchFamily="34" charset="-120"/>
              </a:rPr>
              <a:t>不信</a:t>
            </a:r>
            <a:endParaRPr lang="en-US" sz="40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sz="2400"/>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希望</a:t>
            </a:r>
            <a:endParaRPr lang="en-US" sz="2800" dirty="0"/>
          </a:p>
        </p:txBody>
      </p:sp>
      <p:sp>
        <p:nvSpPr>
          <p:cNvPr id="26" name="Text 24"/>
          <p:cNvSpPr/>
          <p:nvPr/>
        </p:nvSpPr>
        <p:spPr>
          <a:xfrm>
            <a:off x="7572273" y="3044952"/>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
        <p:nvSpPr>
          <p:cNvPr id="27" name="Text 25"/>
          <p:cNvSpPr/>
          <p:nvPr/>
        </p:nvSpPr>
        <p:spPr>
          <a:xfrm>
            <a:off x="704338" y="4590563"/>
            <a:ext cx="10515600" cy="2011680"/>
          </a:xfrm>
          <a:prstGeom prst="rect">
            <a:avLst/>
          </a:prstGeom>
          <a:noFill/>
          <a:ln/>
        </p:spPr>
        <p:txBody>
          <a:bodyPr wrap="square" rtlCol="0" anchor="t"/>
          <a:lstStyle/>
          <a:p>
            <a:pPr marL="0" indent="0">
              <a:lnSpc>
                <a:spcPts val="3000"/>
              </a:lnSpc>
              <a:buNone/>
            </a:pPr>
            <a:r>
              <a:rPr lang="en-US" sz="2400" b="1" dirty="0">
                <a:latin typeface="Yu Gothic" pitchFamily="34" charset="0"/>
                <a:ea typeface="Yu Gothic" pitchFamily="34" charset="-122"/>
                <a:cs typeface="Yu Gothic" pitchFamily="34" charset="-120"/>
              </a:rPr>
              <a:t>養育者に世話をしてもらう経験を通じて「この世界は安全である」という感覚を獲得する時期。安定した応答的な養育が、後の対人関係の基盤となる基本的信頼感を育む。</a:t>
            </a:r>
            <a:endParaRPr 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幼児前期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01091"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b="1" dirty="0">
                <a:solidFill>
                  <a:srgbClr val="C0392B"/>
                </a:solidFill>
                <a:latin typeface="Yu Gothic" pitchFamily="34" charset="0"/>
                <a:ea typeface="Yu Gothic" pitchFamily="34" charset="-122"/>
                <a:cs typeface="Yu Gothic" pitchFamily="34" charset="-120"/>
              </a:rPr>
              <a:t>幼児前期</a:t>
            </a:r>
            <a:endParaRPr lang="en-US" dirty="0"/>
          </a:p>
        </p:txBody>
      </p:sp>
      <p:sp>
        <p:nvSpPr>
          <p:cNvPr id="9" name="Shape 7"/>
          <p:cNvSpPr/>
          <p:nvPr/>
        </p:nvSpPr>
        <p:spPr>
          <a:xfrm>
            <a:off x="375295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幼児後期</a:t>
            </a:r>
            <a:endParaRPr lang="en-US" sz="1100"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174351" y="2651377"/>
            <a:ext cx="2743200" cy="365760"/>
          </a:xfrm>
          <a:prstGeom prst="rect">
            <a:avLst/>
          </a:prstGeom>
          <a:noFill/>
          <a:ln/>
        </p:spPr>
        <p:txBody>
          <a:bodyPr wrap="square" rtlCol="0" anchor="ctr"/>
          <a:lstStyle/>
          <a:p>
            <a:pPr marL="0" indent="0">
              <a:buNone/>
            </a:pPr>
            <a:r>
              <a:rPr lang="en-US" sz="2800" b="1" dirty="0">
                <a:solidFill>
                  <a:srgbClr val="6B6B6B"/>
                </a:solidFill>
                <a:latin typeface="Yu Gothic" pitchFamily="34" charset="0"/>
                <a:ea typeface="Yu Gothic" pitchFamily="34" charset="-122"/>
                <a:cs typeface="Yu Gothic" pitchFamily="34" charset="-120"/>
              </a:rPr>
              <a:t>1〜3歳頃</a:t>
            </a:r>
            <a:endParaRPr lang="en-US" sz="2800" dirty="0"/>
          </a:p>
        </p:txBody>
      </p:sp>
      <p:sp>
        <p:nvSpPr>
          <p:cNvPr id="23" name="Text 21"/>
          <p:cNvSpPr/>
          <p:nvPr/>
        </p:nvSpPr>
        <p:spPr>
          <a:xfrm>
            <a:off x="1097280" y="3003421"/>
            <a:ext cx="10058400" cy="822960"/>
          </a:xfrm>
          <a:prstGeom prst="rect">
            <a:avLst/>
          </a:prstGeom>
          <a:noFill/>
          <a:ln/>
        </p:spPr>
        <p:txBody>
          <a:bodyPr wrap="square" rtlCol="0" anchor="ctr"/>
          <a:lstStyle/>
          <a:p>
            <a:pPr marL="0" indent="0" algn="l">
              <a:buNone/>
            </a:pPr>
            <a:r>
              <a:rPr lang="en-US" sz="3400" b="1" dirty="0">
                <a:solidFill>
                  <a:srgbClr val="000000"/>
                </a:solidFill>
                <a:latin typeface="Yu Gothic" pitchFamily="34" charset="0"/>
                <a:ea typeface="Yu Gothic" pitchFamily="34" charset="-122"/>
                <a:cs typeface="Yu Gothic" pitchFamily="34" charset="-120"/>
              </a:rPr>
              <a:t>自律性</a:t>
            </a:r>
            <a:r>
              <a:rPr lang="en-US" sz="2600" dirty="0">
                <a:solidFill>
                  <a:srgbClr val="6B6B6B"/>
                </a:solidFill>
                <a:latin typeface="Yu Gothic" pitchFamily="34" charset="0"/>
                <a:ea typeface="Yu Gothic" pitchFamily="34" charset="-122"/>
                <a:cs typeface="Yu Gothic" pitchFamily="34" charset="-120"/>
              </a:rPr>
              <a:t>　対　</a:t>
            </a:r>
            <a:r>
              <a:rPr lang="en-US" sz="3400" b="1" dirty="0">
                <a:solidFill>
                  <a:srgbClr val="C0392B"/>
                </a:solidFill>
                <a:latin typeface="Yu Gothic" pitchFamily="34" charset="0"/>
                <a:ea typeface="Yu Gothic" pitchFamily="34" charset="-122"/>
                <a:cs typeface="Yu Gothic" pitchFamily="34" charset="-120"/>
              </a:rPr>
              <a:t>恥・疑惑</a:t>
            </a:r>
            <a:endParaRPr lang="en-US" sz="34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意志</a:t>
            </a:r>
            <a:endParaRPr lang="en-US" sz="28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400" b="1" dirty="0">
                <a:solidFill>
                  <a:srgbClr val="000000"/>
                </a:solidFill>
                <a:latin typeface="Yu Gothic" pitchFamily="34" charset="0"/>
                <a:ea typeface="Yu Gothic" pitchFamily="34" charset="-122"/>
                <a:cs typeface="Yu Gothic" pitchFamily="34" charset="-120"/>
              </a:rPr>
              <a:t>排泄などの基本的な身体機能を自分でコントロールする経験を通じて、自分の意思で行動する自律性が育つ時期。失敗の経験が過度になると恥や自己への疑惑につながる。</a:t>
            </a:r>
            <a:endParaRPr lang="en-US" sz="2400" b="1" dirty="0"/>
          </a:p>
        </p:txBody>
      </p:sp>
      <p:sp>
        <p:nvSpPr>
          <p:cNvPr id="29" name="Text 24">
            <a:extLst>
              <a:ext uri="{FF2B5EF4-FFF2-40B4-BE49-F238E27FC236}">
                <a16:creationId xmlns:a16="http://schemas.microsoft.com/office/drawing/2014/main" id="{61483A7D-EC8E-20D7-1293-AE60B11A4FBF}"/>
              </a:ext>
            </a:extLst>
          </p:cNvPr>
          <p:cNvSpPr/>
          <p:nvPr/>
        </p:nvSpPr>
        <p:spPr>
          <a:xfrm>
            <a:off x="7421972" y="3063240"/>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エリクソンの発達段階 ─ 幼児後期</a:t>
            </a:r>
            <a:endParaRPr lang="en-US" sz="32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43032" cy="0"/>
          </a:xfrm>
          <a:prstGeom prst="line">
            <a:avLst/>
          </a:prstGeom>
          <a:noFill/>
          <a:ln w="25400">
            <a:solidFill>
              <a:srgbClr val="BFBFBF"/>
            </a:solidFill>
            <a:prstDash val="solid"/>
          </a:ln>
        </p:spPr>
        <p:txBody>
          <a:bodyPr/>
          <a:lstStyle/>
          <a:p>
            <a:endParaRPr lang="ja-JP" altLang="en-US"/>
          </a:p>
        </p:txBody>
      </p:sp>
      <p:sp>
        <p:nvSpPr>
          <p:cNvPr id="5" name="Shape 3"/>
          <p:cNvSpPr/>
          <p:nvPr/>
        </p:nvSpPr>
        <p:spPr>
          <a:xfrm>
            <a:off x="74066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6" name="Text 4"/>
          <p:cNvSpPr/>
          <p:nvPr/>
        </p:nvSpPr>
        <p:spPr>
          <a:xfrm>
            <a:off x="13716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乳児期</a:t>
            </a:r>
            <a:endParaRPr lang="en-US" sz="1100" dirty="0"/>
          </a:p>
        </p:txBody>
      </p:sp>
      <p:sp>
        <p:nvSpPr>
          <p:cNvPr id="7" name="Shape 5"/>
          <p:cNvSpPr/>
          <p:nvPr/>
        </p:nvSpPr>
        <p:spPr>
          <a:xfrm>
            <a:off x="224681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8" name="Text 6"/>
          <p:cNvSpPr/>
          <p:nvPr/>
        </p:nvSpPr>
        <p:spPr>
          <a:xfrm>
            <a:off x="164330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幼児前期</a:t>
            </a:r>
            <a:endParaRPr lang="en-US" sz="1100" dirty="0"/>
          </a:p>
        </p:txBody>
      </p:sp>
      <p:sp>
        <p:nvSpPr>
          <p:cNvPr id="9" name="Shape 7"/>
          <p:cNvSpPr/>
          <p:nvPr/>
        </p:nvSpPr>
        <p:spPr>
          <a:xfrm>
            <a:off x="3707239" y="1563624"/>
            <a:ext cx="256032" cy="256032"/>
          </a:xfrm>
          <a:prstGeom prst="ellipse">
            <a:avLst/>
          </a:prstGeom>
          <a:solidFill>
            <a:srgbClr val="C0392B"/>
          </a:solidFill>
          <a:ln w="12700">
            <a:solidFill>
              <a:srgbClr val="FFFFFF"/>
            </a:solidFill>
            <a:prstDash val="solid"/>
          </a:ln>
        </p:spPr>
        <p:txBody>
          <a:bodyPr/>
          <a:lstStyle/>
          <a:p>
            <a:endParaRPr lang="ja-JP" altLang="en-US"/>
          </a:p>
        </p:txBody>
      </p:sp>
      <p:sp>
        <p:nvSpPr>
          <p:cNvPr id="10" name="Text 8"/>
          <p:cNvSpPr/>
          <p:nvPr/>
        </p:nvSpPr>
        <p:spPr>
          <a:xfrm>
            <a:off x="3149455" y="1856232"/>
            <a:ext cx="1371600" cy="274320"/>
          </a:xfrm>
          <a:prstGeom prst="rect">
            <a:avLst/>
          </a:prstGeom>
          <a:noFill/>
          <a:ln/>
        </p:spPr>
        <p:txBody>
          <a:bodyPr wrap="square" rtlCol="0" anchor="ctr"/>
          <a:lstStyle/>
          <a:p>
            <a:pPr marL="0" indent="0" algn="ctr">
              <a:buNone/>
            </a:pPr>
            <a:r>
              <a:rPr lang="en-US" b="1" dirty="0">
                <a:solidFill>
                  <a:srgbClr val="C0392B"/>
                </a:solidFill>
                <a:latin typeface="Yu Gothic" pitchFamily="34" charset="0"/>
                <a:ea typeface="Yu Gothic" pitchFamily="34" charset="-122"/>
                <a:cs typeface="Yu Gothic" pitchFamily="34" charset="-120"/>
              </a:rPr>
              <a:t>幼児後期</a:t>
            </a:r>
            <a:endParaRPr lang="en-US" dirty="0"/>
          </a:p>
        </p:txBody>
      </p:sp>
      <p:sp>
        <p:nvSpPr>
          <p:cNvPr id="11" name="Shape 9"/>
          <p:cNvSpPr/>
          <p:nvPr/>
        </p:nvSpPr>
        <p:spPr>
          <a:xfrm>
            <a:off x="525910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2" name="Text 10"/>
          <p:cNvSpPr/>
          <p:nvPr/>
        </p:nvSpPr>
        <p:spPr>
          <a:xfrm>
            <a:off x="465560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学童期</a:t>
            </a:r>
            <a:endParaRPr lang="en-US" sz="1100" dirty="0"/>
          </a:p>
        </p:txBody>
      </p:sp>
      <p:sp>
        <p:nvSpPr>
          <p:cNvPr id="13" name="Shape 11"/>
          <p:cNvSpPr/>
          <p:nvPr/>
        </p:nvSpPr>
        <p:spPr>
          <a:xfrm>
            <a:off x="6765254"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4" name="Text 12"/>
          <p:cNvSpPr/>
          <p:nvPr/>
        </p:nvSpPr>
        <p:spPr>
          <a:xfrm>
            <a:off x="6161750"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青年期</a:t>
            </a:r>
            <a:endParaRPr lang="en-US" sz="1100" dirty="0"/>
          </a:p>
        </p:txBody>
      </p:sp>
      <p:sp>
        <p:nvSpPr>
          <p:cNvPr id="15" name="Shape 13"/>
          <p:cNvSpPr/>
          <p:nvPr/>
        </p:nvSpPr>
        <p:spPr>
          <a:xfrm>
            <a:off x="8271401"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6" name="Text 14"/>
          <p:cNvSpPr/>
          <p:nvPr/>
        </p:nvSpPr>
        <p:spPr>
          <a:xfrm>
            <a:off x="7667897"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成人期</a:t>
            </a:r>
            <a:endParaRPr lang="en-US" sz="1100" dirty="0"/>
          </a:p>
        </p:txBody>
      </p:sp>
      <p:sp>
        <p:nvSpPr>
          <p:cNvPr id="17" name="Shape 15"/>
          <p:cNvSpPr/>
          <p:nvPr/>
        </p:nvSpPr>
        <p:spPr>
          <a:xfrm>
            <a:off x="9777549"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18" name="Text 16"/>
          <p:cNvSpPr/>
          <p:nvPr/>
        </p:nvSpPr>
        <p:spPr>
          <a:xfrm>
            <a:off x="9174045"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壮年期</a:t>
            </a:r>
            <a:endParaRPr lang="en-US" sz="1100" dirty="0"/>
          </a:p>
        </p:txBody>
      </p:sp>
      <p:sp>
        <p:nvSpPr>
          <p:cNvPr id="19" name="Shape 17"/>
          <p:cNvSpPr/>
          <p:nvPr/>
        </p:nvSpPr>
        <p:spPr>
          <a:xfrm>
            <a:off x="11283696" y="1609344"/>
            <a:ext cx="164592" cy="164592"/>
          </a:xfrm>
          <a:prstGeom prst="ellipse">
            <a:avLst/>
          </a:prstGeom>
          <a:solidFill>
            <a:srgbClr val="BFBFBF"/>
          </a:solidFill>
          <a:ln w="12700">
            <a:solidFill>
              <a:srgbClr val="FFFFFF"/>
            </a:solidFill>
            <a:prstDash val="solid"/>
          </a:ln>
        </p:spPr>
        <p:txBody>
          <a:bodyPr/>
          <a:lstStyle/>
          <a:p>
            <a:endParaRPr lang="ja-JP" altLang="en-US"/>
          </a:p>
        </p:txBody>
      </p:sp>
      <p:sp>
        <p:nvSpPr>
          <p:cNvPr id="20" name="Text 18"/>
          <p:cNvSpPr/>
          <p:nvPr/>
        </p:nvSpPr>
        <p:spPr>
          <a:xfrm>
            <a:off x="10680192" y="1856232"/>
            <a:ext cx="1371600" cy="274320"/>
          </a:xfrm>
          <a:prstGeom prst="rect">
            <a:avLst/>
          </a:prstGeom>
          <a:noFill/>
          <a:ln/>
        </p:spPr>
        <p:txBody>
          <a:bodyPr wrap="square" rtlCol="0" anchor="ctr"/>
          <a:lstStyle/>
          <a:p>
            <a:pPr marL="0" indent="0" algn="ctr">
              <a:buNone/>
            </a:pPr>
            <a:r>
              <a:rPr lang="en-US" sz="1100" dirty="0">
                <a:solidFill>
                  <a:srgbClr val="6B6B6B"/>
                </a:solidFill>
                <a:latin typeface="Yu Gothic" pitchFamily="34" charset="0"/>
                <a:ea typeface="Yu Gothic" pitchFamily="34" charset="-122"/>
                <a:cs typeface="Yu Gothic" pitchFamily="34" charset="-120"/>
              </a:rPr>
              <a:t>老年期</a:t>
            </a:r>
            <a:endParaRPr lang="en-US" sz="1100" dirty="0"/>
          </a:p>
        </p:txBody>
      </p:sp>
      <p:sp>
        <p:nvSpPr>
          <p:cNvPr id="21" name="Shape 19"/>
          <p:cNvSpPr/>
          <p:nvPr/>
        </p:nvSpPr>
        <p:spPr>
          <a:xfrm>
            <a:off x="822960" y="2468880"/>
            <a:ext cx="10515600" cy="1463040"/>
          </a:xfrm>
          <a:prstGeom prst="rect">
            <a:avLst/>
          </a:prstGeom>
          <a:solidFill>
            <a:srgbClr val="EDEDED"/>
          </a:solidFill>
          <a:ln w="12700">
            <a:solidFill>
              <a:srgbClr val="BFBFBF"/>
            </a:solidFill>
            <a:prstDash val="solid"/>
          </a:ln>
        </p:spPr>
        <p:txBody>
          <a:bodyPr/>
          <a:lstStyle/>
          <a:p>
            <a:endParaRPr lang="ja-JP" altLang="en-US"/>
          </a:p>
        </p:txBody>
      </p:sp>
      <p:sp>
        <p:nvSpPr>
          <p:cNvPr id="22" name="Text 20"/>
          <p:cNvSpPr/>
          <p:nvPr/>
        </p:nvSpPr>
        <p:spPr>
          <a:xfrm>
            <a:off x="1092055" y="2665476"/>
            <a:ext cx="2743200" cy="365760"/>
          </a:xfrm>
          <a:prstGeom prst="rect">
            <a:avLst/>
          </a:prstGeom>
          <a:noFill/>
          <a:ln/>
        </p:spPr>
        <p:txBody>
          <a:bodyPr wrap="square" rtlCol="0" anchor="ctr"/>
          <a:lstStyle/>
          <a:p>
            <a:pPr marL="0" indent="0">
              <a:buNone/>
            </a:pPr>
            <a:r>
              <a:rPr lang="en-US" sz="2800" b="1" dirty="0">
                <a:solidFill>
                  <a:srgbClr val="6B6B6B"/>
                </a:solidFill>
                <a:latin typeface="Yu Gothic" pitchFamily="34" charset="0"/>
                <a:ea typeface="Yu Gothic" pitchFamily="34" charset="-122"/>
                <a:cs typeface="Yu Gothic" pitchFamily="34" charset="-120"/>
              </a:rPr>
              <a:t>3〜6歳頃</a:t>
            </a:r>
            <a:endParaRPr lang="en-US" sz="2800" dirty="0"/>
          </a:p>
        </p:txBody>
      </p:sp>
      <p:sp>
        <p:nvSpPr>
          <p:cNvPr id="23" name="Text 21"/>
          <p:cNvSpPr/>
          <p:nvPr/>
        </p:nvSpPr>
        <p:spPr>
          <a:xfrm>
            <a:off x="998002" y="3040380"/>
            <a:ext cx="10058400" cy="822960"/>
          </a:xfrm>
          <a:prstGeom prst="rect">
            <a:avLst/>
          </a:prstGeom>
          <a:noFill/>
          <a:ln/>
        </p:spPr>
        <p:txBody>
          <a:bodyPr wrap="square" rtlCol="0" anchor="ctr"/>
          <a:lstStyle/>
          <a:p>
            <a:pPr marL="0" indent="0" algn="l">
              <a:buNone/>
            </a:pPr>
            <a:r>
              <a:rPr lang="en-US" sz="3600" b="1" dirty="0">
                <a:solidFill>
                  <a:srgbClr val="000000"/>
                </a:solidFill>
                <a:latin typeface="Yu Gothic" pitchFamily="34" charset="0"/>
                <a:ea typeface="Yu Gothic" pitchFamily="34" charset="-122"/>
                <a:cs typeface="Yu Gothic" pitchFamily="34" charset="-120"/>
              </a:rPr>
              <a:t>自発性（積極性）</a:t>
            </a:r>
            <a:r>
              <a:rPr lang="en-US" sz="2800" dirty="0">
                <a:solidFill>
                  <a:srgbClr val="6B6B6B"/>
                </a:solidFill>
                <a:latin typeface="Yu Gothic" pitchFamily="34" charset="0"/>
                <a:ea typeface="Yu Gothic" pitchFamily="34" charset="-122"/>
                <a:cs typeface="Yu Gothic" pitchFamily="34" charset="-120"/>
              </a:rPr>
              <a:t>　対　</a:t>
            </a:r>
            <a:r>
              <a:rPr lang="en-US" sz="3600" b="1" dirty="0">
                <a:solidFill>
                  <a:srgbClr val="C0392B"/>
                </a:solidFill>
                <a:latin typeface="Yu Gothic" pitchFamily="34" charset="0"/>
                <a:ea typeface="Yu Gothic" pitchFamily="34" charset="-122"/>
                <a:cs typeface="Yu Gothic" pitchFamily="34" charset="-120"/>
              </a:rPr>
              <a:t>罪悪感</a:t>
            </a:r>
            <a:endParaRPr lang="en-US" sz="3600" dirty="0"/>
          </a:p>
        </p:txBody>
      </p:sp>
      <p:sp>
        <p:nvSpPr>
          <p:cNvPr id="24" name="Shape 22"/>
          <p:cNvSpPr/>
          <p:nvPr/>
        </p:nvSpPr>
        <p:spPr>
          <a:xfrm>
            <a:off x="10104120" y="2697480"/>
            <a:ext cx="1005840" cy="1005840"/>
          </a:xfrm>
          <a:prstGeom prst="ellipse">
            <a:avLst/>
          </a:prstGeom>
          <a:solidFill>
            <a:srgbClr val="FFFFFF"/>
          </a:solidFill>
          <a:ln w="12700">
            <a:solidFill>
              <a:srgbClr val="C0392B"/>
            </a:solidFill>
            <a:prstDash val="solid"/>
          </a:ln>
        </p:spPr>
        <p:txBody>
          <a:bodyPr/>
          <a:lstStyle/>
          <a:p>
            <a:endParaRPr lang="ja-JP" altLang="en-US"/>
          </a:p>
        </p:txBody>
      </p:sp>
      <p:sp>
        <p:nvSpPr>
          <p:cNvPr id="25" name="Text 23"/>
          <p:cNvSpPr/>
          <p:nvPr/>
        </p:nvSpPr>
        <p:spPr>
          <a:xfrm>
            <a:off x="10104120" y="2697480"/>
            <a:ext cx="10058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目的</a:t>
            </a:r>
            <a:endParaRPr lang="en-US" sz="2800" dirty="0"/>
          </a:p>
        </p:txBody>
      </p:sp>
      <p:sp>
        <p:nvSpPr>
          <p:cNvPr id="27" name="Text 25"/>
          <p:cNvSpPr/>
          <p:nvPr/>
        </p:nvSpPr>
        <p:spPr>
          <a:xfrm>
            <a:off x="822960" y="4297680"/>
            <a:ext cx="10515600" cy="2011680"/>
          </a:xfrm>
          <a:prstGeom prst="rect">
            <a:avLst/>
          </a:prstGeom>
          <a:noFill/>
          <a:ln/>
        </p:spPr>
        <p:txBody>
          <a:bodyPr wrap="square" rtlCol="0" anchor="t"/>
          <a:lstStyle/>
          <a:p>
            <a:pPr marL="0" indent="0">
              <a:lnSpc>
                <a:spcPts val="3000"/>
              </a:lnSpc>
              <a:buNone/>
            </a:pPr>
            <a:r>
              <a:rPr lang="en-US" sz="2800" b="1" dirty="0">
                <a:solidFill>
                  <a:srgbClr val="000000"/>
                </a:solidFill>
                <a:latin typeface="Yu Gothic" pitchFamily="34" charset="0"/>
                <a:ea typeface="Yu Gothic" pitchFamily="34" charset="-122"/>
                <a:cs typeface="Yu Gothic" pitchFamily="34" charset="-120"/>
              </a:rPr>
              <a:t>遊びを通じて自分から目的をもって行動し、計画・挑戦する力を育む時期。行動を強く抑制されすぎると罪悪感を抱きやすくなる。</a:t>
            </a:r>
            <a:endParaRPr lang="en-US" sz="2800" b="1" dirty="0"/>
          </a:p>
        </p:txBody>
      </p:sp>
      <p:sp>
        <p:nvSpPr>
          <p:cNvPr id="29" name="Text 24">
            <a:extLst>
              <a:ext uri="{FF2B5EF4-FFF2-40B4-BE49-F238E27FC236}">
                <a16:creationId xmlns:a16="http://schemas.microsoft.com/office/drawing/2014/main" id="{E7AF7601-4BB4-939E-B510-FEF300AF312B}"/>
              </a:ext>
            </a:extLst>
          </p:cNvPr>
          <p:cNvSpPr/>
          <p:nvPr/>
        </p:nvSpPr>
        <p:spPr>
          <a:xfrm>
            <a:off x="7563395" y="3097530"/>
            <a:ext cx="2682148" cy="274320"/>
          </a:xfrm>
          <a:prstGeom prst="rect">
            <a:avLst/>
          </a:prstGeom>
          <a:noFill/>
          <a:ln/>
        </p:spPr>
        <p:txBody>
          <a:bodyPr wrap="square" rtlCol="0" anchor="ctr"/>
          <a:lstStyle/>
          <a:p>
            <a:pPr marL="0" indent="0" algn="ctr">
              <a:buNone/>
            </a:pPr>
            <a:r>
              <a:rPr lang="en-US" sz="2800" dirty="0">
                <a:latin typeface="Yu Gothic" pitchFamily="34" charset="0"/>
                <a:ea typeface="Yu Gothic" pitchFamily="34" charset="-122"/>
                <a:cs typeface="Yu Gothic" pitchFamily="34" charset="-120"/>
              </a:rPr>
              <a:t>獲得される力</a:t>
            </a:r>
            <a:endParaRPr lang="en-US" sz="2800" dirty="0"/>
          </a:p>
        </p:txBody>
      </p:sp>
    </p:spTree>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736</Words>
  <Application>Microsoft Office PowerPoint</Application>
  <PresentationFormat>ワイド画面</PresentationFormat>
  <Paragraphs>297</Paragraphs>
  <Slides>26</Slides>
  <Notes>26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26</vt:i4>
      </vt:variant>
    </vt:vector>
  </HeadingPairs>
  <TitlesOfParts>
    <vt:vector size="32" baseType="lpstr">
      <vt:lpstr>ＭＳ ゴシック</vt:lpstr>
      <vt:lpstr>Yu Gothic</vt:lpstr>
      <vt:lpstr>Arial</vt:lpstr>
      <vt:lpstr>Calibri</vt:lpstr>
      <vt:lpstr>Calibri Light</vt:lpstr>
      <vt:lpstr>Office 2013 - 2022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2026-07-16T04:08:31Z</dcterms:created>
  <dcterms:modified xsi:type="dcterms:W3CDTF">2026-07-16T04:08:34Z</dcterms:modified>
</cp:coreProperties>
</file>