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50" r:id="rId1"/>
  </p:sldMasterIdLst>
  <p:notesMasterIdLst>
    <p:notesMasterId r:id="rId23"/>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5" d="100"/>
          <a:sy n="65" d="100"/>
        </p:scale>
        <p:origin x="57" y="7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0067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2779161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48762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3088466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57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1894685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764DE79-268F-4C1A-8933-263129D2AF90}" type="datetimeFigureOut">
              <a:rPr lang="en-US" dirty="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8696438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6188569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6634394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2644040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1246927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4DE79-268F-4C1A-8933-263129D2AF90}" type="datetimeFigureOut">
              <a:rPr lang="en-US" dirty="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7267157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4DE79-268F-4C1A-8933-263129D2AF90}" type="datetimeFigureOut">
              <a:rPr lang="en-US" dirty="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8713405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51557999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67055" y="4561597"/>
            <a:ext cx="10515600" cy="548640"/>
          </a:xfrm>
          <a:prstGeom prst="rect">
            <a:avLst/>
          </a:prstGeom>
          <a:noFill/>
          <a:ln/>
        </p:spPr>
        <p:txBody>
          <a:bodyPr wrap="square" rtlCol="0" anchor="ctr"/>
          <a:lstStyle/>
          <a:p>
            <a:pPr marL="0" indent="0">
              <a:buNone/>
            </a:pPr>
            <a:r>
              <a:rPr lang="en-US" sz="3600" b="1" dirty="0">
                <a:solidFill>
                  <a:srgbClr val="6B6B6B"/>
                </a:solidFill>
                <a:latin typeface="Yu Gothic" pitchFamily="34" charset="0"/>
                <a:ea typeface="Yu Gothic" pitchFamily="34" charset="-122"/>
                <a:cs typeface="Yu Gothic" pitchFamily="34" charset="-120"/>
              </a:rPr>
              <a:t>ライフステージ看護学</a:t>
            </a:r>
            <a:endParaRPr lang="en-US" sz="3600" b="1" dirty="0"/>
          </a:p>
        </p:txBody>
      </p:sp>
      <p:sp>
        <p:nvSpPr>
          <p:cNvPr id="3" name="Text 1"/>
          <p:cNvSpPr/>
          <p:nvPr/>
        </p:nvSpPr>
        <p:spPr>
          <a:xfrm>
            <a:off x="467055" y="5201677"/>
            <a:ext cx="10515600" cy="1188720"/>
          </a:xfrm>
          <a:prstGeom prst="rect">
            <a:avLst/>
          </a:prstGeom>
          <a:noFill/>
          <a:ln/>
        </p:spPr>
        <p:txBody>
          <a:bodyPr wrap="square" rtlCol="0" anchor="ctr"/>
          <a:lstStyle/>
          <a:p>
            <a:pPr marL="0" indent="0">
              <a:buNone/>
            </a:pPr>
            <a:r>
              <a:rPr lang="en-US" sz="4400" b="1" dirty="0">
                <a:solidFill>
                  <a:srgbClr val="1A1A1A"/>
                </a:solidFill>
                <a:latin typeface="Yu Gothic" pitchFamily="34" charset="0"/>
                <a:ea typeface="Yu Gothic" pitchFamily="34" charset="-122"/>
                <a:cs typeface="Yu Gothic" pitchFamily="34" charset="-120"/>
              </a:rPr>
              <a:t>第6回　思春期の心身の発達と健康課題</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エリクソンの青年期の発達課題</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2460666"/>
            <a:ext cx="10535312" cy="2850520"/>
          </a:xfrm>
          <a:prstGeom prst="rect">
            <a:avLst/>
          </a:prstGeom>
          <a:noFill/>
          <a:ln/>
        </p:spPr>
        <p:txBody>
          <a:bodyPr wrap="square" rtlCol="0" anchor="t"/>
          <a:lstStyle/>
          <a:p>
            <a:pPr marL="0" indent="0">
              <a:buNone/>
            </a:pPr>
            <a:r>
              <a:rPr lang="en-US" sz="2800" b="1" dirty="0">
                <a:solidFill>
                  <a:srgbClr val="1A1A1A"/>
                </a:solidFill>
                <a:latin typeface="Yu Gothic" pitchFamily="34" charset="0"/>
                <a:ea typeface="Yu Gothic" pitchFamily="34" charset="-122"/>
                <a:cs typeface="Yu Gothic" pitchFamily="34" charset="-120"/>
              </a:rPr>
              <a:t>自我同一性〈アイデンティティ〉の確立</a:t>
            </a:r>
            <a:r>
              <a:rPr lang="en-US" sz="2800" b="1" dirty="0">
                <a:solidFill>
                  <a:srgbClr val="6B6B6B"/>
                </a:solidFill>
                <a:latin typeface="Yu Gothic" pitchFamily="34" charset="0"/>
                <a:ea typeface="Yu Gothic" pitchFamily="34" charset="-122"/>
                <a:cs typeface="Yu Gothic" pitchFamily="34" charset="-120"/>
              </a:rPr>
              <a:t>　対　</a:t>
            </a:r>
            <a:r>
              <a:rPr lang="en-US" sz="2800" b="1" dirty="0" err="1">
                <a:solidFill>
                  <a:srgbClr val="C0392B"/>
                </a:solidFill>
                <a:latin typeface="Yu Gothic" pitchFamily="34" charset="0"/>
                <a:ea typeface="Yu Gothic" pitchFamily="34" charset="-122"/>
                <a:cs typeface="Yu Gothic" pitchFamily="34" charset="-120"/>
              </a:rPr>
              <a:t>同一性の拡散</a:t>
            </a:r>
            <a:endParaRPr lang="en-US" sz="2800" b="1" dirty="0">
              <a:solidFill>
                <a:srgbClr val="C0392B"/>
              </a:solidFill>
              <a:latin typeface="Yu Gothic" pitchFamily="34" charset="0"/>
              <a:ea typeface="Yu Gothic" pitchFamily="34" charset="-122"/>
              <a:cs typeface="Yu Gothic" pitchFamily="34" charset="-120"/>
            </a:endParaRPr>
          </a:p>
          <a:p>
            <a:pPr marL="0" indent="0">
              <a:buNone/>
            </a:pPr>
            <a:endParaRPr lang="en-US" sz="2800" b="1" dirty="0">
              <a:solidFill>
                <a:srgbClr val="C0392B"/>
              </a:solidFill>
              <a:latin typeface="Yu Gothic" pitchFamily="34" charset="0"/>
              <a:ea typeface="Yu Gothic" pitchFamily="34" charset="-122"/>
              <a:cs typeface="Yu Gothic" pitchFamily="34" charset="-120"/>
            </a:endParaRPr>
          </a:p>
          <a:p>
            <a:pPr marL="0" indent="0">
              <a:buNone/>
            </a:pPr>
            <a:endParaRPr lang="en-US" sz="2800" b="1" dirty="0">
              <a:solidFill>
                <a:srgbClr val="C0392B"/>
              </a:solidFill>
              <a:latin typeface="Yu Gothic" pitchFamily="34" charset="0"/>
              <a:ea typeface="Yu Gothic" pitchFamily="34" charset="-122"/>
              <a:cs typeface="Yu Gothic" pitchFamily="34" charset="-120"/>
            </a:endParaRPr>
          </a:p>
          <a:p>
            <a:r>
              <a:rPr lang="en-US" altLang="ja-JP" sz="2800" b="1" dirty="0">
                <a:solidFill>
                  <a:srgbClr val="1A1A1A"/>
                </a:solidFill>
                <a:latin typeface="Yu Gothic" pitchFamily="34" charset="0"/>
                <a:ea typeface="Yu Gothic" pitchFamily="34" charset="-122"/>
                <a:cs typeface="Yu Gothic" pitchFamily="34" charset="-120"/>
              </a:rPr>
              <a:t>「</a:t>
            </a:r>
            <a:r>
              <a:rPr lang="en-US" altLang="ja-JP" sz="2800" b="1" dirty="0" err="1">
                <a:solidFill>
                  <a:srgbClr val="1A1A1A"/>
                </a:solidFill>
                <a:latin typeface="Yu Gothic" pitchFamily="34" charset="0"/>
                <a:ea typeface="Yu Gothic" pitchFamily="34" charset="-122"/>
                <a:cs typeface="Yu Gothic" pitchFamily="34" charset="-120"/>
              </a:rPr>
              <a:t>自分とは何者か</a:t>
            </a:r>
            <a:r>
              <a:rPr lang="en-US" altLang="ja-JP" sz="2800" b="1" dirty="0">
                <a:solidFill>
                  <a:srgbClr val="1A1A1A"/>
                </a:solidFill>
                <a:latin typeface="Yu Gothic" pitchFamily="34" charset="0"/>
                <a:ea typeface="Yu Gothic" pitchFamily="34" charset="-122"/>
                <a:cs typeface="Yu Gothic" pitchFamily="34" charset="-120"/>
              </a:rPr>
              <a:t>」「</a:t>
            </a:r>
            <a:r>
              <a:rPr lang="en-US" altLang="ja-JP" sz="2800" b="1" dirty="0" err="1">
                <a:solidFill>
                  <a:srgbClr val="1A1A1A"/>
                </a:solidFill>
                <a:latin typeface="Yu Gothic" pitchFamily="34" charset="0"/>
                <a:ea typeface="Yu Gothic" pitchFamily="34" charset="-122"/>
                <a:cs typeface="Yu Gothic" pitchFamily="34" charset="-120"/>
              </a:rPr>
              <a:t>これからどう生きていくか」を模索し</a:t>
            </a:r>
            <a:r>
              <a:rPr lang="en-US" altLang="ja-JP" sz="2800" b="1" dirty="0">
                <a:solidFill>
                  <a:srgbClr val="1A1A1A"/>
                </a:solidFill>
                <a:latin typeface="Yu Gothic" pitchFamily="34" charset="0"/>
                <a:ea typeface="Yu Gothic" pitchFamily="34" charset="-122"/>
                <a:cs typeface="Yu Gothic" pitchFamily="34" charset="-120"/>
              </a:rPr>
              <a:t>、</a:t>
            </a:r>
          </a:p>
          <a:p>
            <a:r>
              <a:rPr lang="en-US" altLang="ja-JP" sz="2800" b="1" dirty="0" err="1">
                <a:solidFill>
                  <a:srgbClr val="1A1A1A"/>
                </a:solidFill>
                <a:latin typeface="Yu Gothic" pitchFamily="34" charset="0"/>
                <a:ea typeface="Yu Gothic" pitchFamily="34" charset="-122"/>
                <a:cs typeface="Yu Gothic" pitchFamily="34" charset="-120"/>
              </a:rPr>
              <a:t>一貫性のある自己像を築いていく過程</a:t>
            </a:r>
            <a:endParaRPr lang="en-US" altLang="ja-JP" sz="2800" b="1" dirty="0"/>
          </a:p>
          <a:p>
            <a:pPr marL="0" indent="0">
              <a:buNone/>
            </a:pPr>
            <a:endParaRPr lang="en-US" sz="28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自我同一性の確立をめぐる主な視点</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342900" indent="-342900">
              <a:spcAft>
                <a:spcPts val="24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モラトリアム：社会的な責任や義務を一時的に猶予され、生き方を模索する期間</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心理的離乳：親への依存から離れ、精神的に自立していく過程</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仲間集団の重要性：友人関係が、自己を見つめ直すうえで大きな意味をもつ</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看護の視点</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961030"/>
            <a:ext cx="10754330" cy="3487041"/>
          </a:xfrm>
          <a:prstGeom prst="rect">
            <a:avLst/>
          </a:prstGeom>
          <a:noFill/>
          <a:ln/>
        </p:spPr>
        <p:txBody>
          <a:bodyPr wrap="square" rtlCol="0" anchor="t"/>
          <a:lstStyle/>
          <a:p>
            <a:pPr marL="0" indent="0">
              <a:buNone/>
            </a:pPr>
            <a:r>
              <a:rPr lang="en-US" sz="3200" b="1" dirty="0" err="1">
                <a:solidFill>
                  <a:srgbClr val="1A1A1A"/>
                </a:solidFill>
                <a:latin typeface="Yu Gothic" pitchFamily="34" charset="0"/>
                <a:ea typeface="Yu Gothic" pitchFamily="34" charset="-122"/>
                <a:cs typeface="Yu Gothic" pitchFamily="34" charset="-120"/>
              </a:rPr>
              <a:t>思春期の言動には、自我同一性の確立に向けた模索が背景にあることが多い</a:t>
            </a:r>
            <a:endParaRPr lang="en-US" sz="3200" b="1" dirty="0">
              <a:solidFill>
                <a:srgbClr val="1A1A1A"/>
              </a:solidFill>
              <a:latin typeface="Yu Gothic" pitchFamily="34" charset="0"/>
              <a:ea typeface="Yu Gothic" pitchFamily="34" charset="-122"/>
              <a:cs typeface="Yu Gothic" pitchFamily="34" charset="-120"/>
            </a:endParaRPr>
          </a:p>
          <a:p>
            <a:pPr marL="0" indent="0">
              <a:buNone/>
            </a:pPr>
            <a:endParaRPr lang="en-US" sz="3200" b="1" dirty="0">
              <a:solidFill>
                <a:srgbClr val="1A1A1A"/>
              </a:solidFill>
              <a:latin typeface="Yu Gothic" pitchFamily="34" charset="0"/>
              <a:ea typeface="Yu Gothic" pitchFamily="34" charset="-122"/>
              <a:cs typeface="Yu Gothic" pitchFamily="34" charset="-120"/>
            </a:endParaRPr>
          </a:p>
          <a:p>
            <a:pPr marL="0" indent="0">
              <a:buNone/>
            </a:pPr>
            <a:endParaRPr lang="en-US" sz="3200" b="1" dirty="0">
              <a:solidFill>
                <a:srgbClr val="1A1A1A"/>
              </a:solidFill>
              <a:latin typeface="Yu Gothic" pitchFamily="34" charset="0"/>
              <a:ea typeface="Yu Gothic" pitchFamily="34" charset="-122"/>
              <a:cs typeface="Yu Gothic" pitchFamily="34" charset="-120"/>
            </a:endParaRPr>
          </a:p>
          <a:p>
            <a:r>
              <a:rPr lang="en-US" altLang="ja-JP" sz="3200" b="1" dirty="0" err="1">
                <a:solidFill>
                  <a:srgbClr val="C0392B"/>
                </a:solidFill>
                <a:latin typeface="Yu Gothic" pitchFamily="34" charset="0"/>
                <a:ea typeface="Yu Gothic" pitchFamily="34" charset="-122"/>
                <a:cs typeface="Yu Gothic" pitchFamily="34" charset="-120"/>
              </a:rPr>
              <a:t>見不安定にみえる態度も、発達課題との関連から理解しようとする姿勢が重要である</a:t>
            </a:r>
            <a:endParaRPr lang="en-US" altLang="ja-JP" sz="3200" b="1" dirty="0"/>
          </a:p>
          <a:p>
            <a:pPr marL="0" indent="0">
              <a:buNone/>
            </a:pPr>
            <a:endParaRPr lang="en-US" sz="3200" b="1" dirty="0"/>
          </a:p>
        </p:txBody>
      </p:sp>
      <p:sp>
        <p:nvSpPr>
          <p:cNvPr id="6" name="Text 4"/>
          <p:cNvSpPr/>
          <p:nvPr/>
        </p:nvSpPr>
        <p:spPr>
          <a:xfrm>
            <a:off x="640080" y="3383280"/>
            <a:ext cx="10698480" cy="822960"/>
          </a:xfrm>
          <a:prstGeom prst="rect">
            <a:avLst/>
          </a:prstGeom>
          <a:noFill/>
          <a:ln/>
        </p:spPr>
        <p:txBody>
          <a:bodyPr wrap="square" rtlCol="0" anchor="ctr"/>
          <a:lstStyle/>
          <a:p>
            <a:pPr marL="0" indent="0">
              <a:buNone/>
            </a:pP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03</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思春期に特有の健康問題</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摂食障害</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407192"/>
            <a:ext cx="10830986" cy="5300234"/>
          </a:xfrm>
          <a:prstGeom prst="rect">
            <a:avLst/>
          </a:prstGeom>
          <a:noFill/>
          <a:ln/>
        </p:spPr>
        <p:txBody>
          <a:bodyPr wrap="square" rtlCol="0" anchor="ctr"/>
          <a:lstStyle/>
          <a:p>
            <a:pPr marL="0" indent="0">
              <a:buNone/>
            </a:pPr>
            <a:r>
              <a:rPr lang="en-US" sz="2800" dirty="0" err="1">
                <a:solidFill>
                  <a:srgbClr val="6B6B6B"/>
                </a:solidFill>
                <a:latin typeface="Yu Gothic" pitchFamily="34" charset="0"/>
                <a:ea typeface="Yu Gothic" pitchFamily="34" charset="-122"/>
                <a:cs typeface="Yu Gothic" pitchFamily="34" charset="-120"/>
              </a:rPr>
              <a:t>思春期・青年期の女性に多くみられる健康問題</a:t>
            </a:r>
            <a:endParaRPr lang="en-US" sz="2800" dirty="0">
              <a:solidFill>
                <a:srgbClr val="6B6B6B"/>
              </a:solidFill>
              <a:latin typeface="Yu Gothic" pitchFamily="34" charset="0"/>
              <a:ea typeface="Yu Gothic" pitchFamily="34" charset="-122"/>
              <a:cs typeface="Yu Gothic" pitchFamily="34" charset="-120"/>
            </a:endParaRPr>
          </a:p>
          <a:p>
            <a:pPr marL="0" indent="0">
              <a:buNone/>
            </a:pPr>
            <a:endParaRPr lang="en-US" sz="2800" dirty="0">
              <a:solidFill>
                <a:srgbClr val="6B6B6B"/>
              </a:solidFill>
              <a:latin typeface="Yu Gothic" pitchFamily="34" charset="0"/>
              <a:ea typeface="Yu Gothic" pitchFamily="34" charset="-122"/>
              <a:cs typeface="Yu Gothic" pitchFamily="34" charset="-120"/>
            </a:endParaRPr>
          </a:p>
          <a:p>
            <a:r>
              <a:rPr lang="en-US" altLang="ja-JP" sz="2800" b="1" dirty="0" err="1">
                <a:solidFill>
                  <a:srgbClr val="1A1A1A"/>
                </a:solidFill>
                <a:latin typeface="Yu Gothic" pitchFamily="34" charset="0"/>
                <a:ea typeface="Yu Gothic" pitchFamily="34" charset="-122"/>
                <a:cs typeface="Yu Gothic" pitchFamily="34" charset="-120"/>
              </a:rPr>
              <a:t>神経性やせ症</a:t>
            </a:r>
            <a:endParaRPr lang="en-US" altLang="ja-JP" sz="2800" b="1" dirty="0">
              <a:solidFill>
                <a:srgbClr val="1A1A1A"/>
              </a:solidFill>
              <a:latin typeface="Yu Gothic" pitchFamily="34" charset="0"/>
              <a:ea typeface="Yu Gothic" pitchFamily="34" charset="-122"/>
              <a:cs typeface="Yu Gothic" pitchFamily="34" charset="-120"/>
            </a:endParaRPr>
          </a:p>
          <a:p>
            <a:r>
              <a:rPr lang="en-US" altLang="ja-JP" sz="2800" dirty="0" err="1">
                <a:solidFill>
                  <a:srgbClr val="6B6B6B"/>
                </a:solidFill>
                <a:latin typeface="Yu Gothic" pitchFamily="34" charset="0"/>
                <a:ea typeface="Yu Gothic" pitchFamily="34" charset="-122"/>
                <a:cs typeface="Yu Gothic" pitchFamily="34" charset="-120"/>
              </a:rPr>
              <a:t>体重増加への強い恐怖から摂食を制限し、健康を保てないほどの低体重となる。ボディイメージの歪みを伴う</a:t>
            </a:r>
            <a:endParaRPr lang="en-US" altLang="ja-JP" sz="2800" dirty="0">
              <a:solidFill>
                <a:srgbClr val="6B6B6B"/>
              </a:solidFill>
              <a:latin typeface="Yu Gothic" pitchFamily="34" charset="0"/>
              <a:ea typeface="Yu Gothic" pitchFamily="34" charset="-122"/>
              <a:cs typeface="Yu Gothic" pitchFamily="34" charset="-120"/>
            </a:endParaRPr>
          </a:p>
          <a:p>
            <a:endParaRPr lang="en-US" altLang="ja-JP" sz="2800" b="1" dirty="0">
              <a:solidFill>
                <a:srgbClr val="1A1A1A"/>
              </a:solidFill>
              <a:latin typeface="Yu Gothic" pitchFamily="34" charset="0"/>
              <a:ea typeface="Yu Gothic" pitchFamily="34" charset="-122"/>
              <a:cs typeface="Yu Gothic" pitchFamily="34" charset="-120"/>
            </a:endParaRPr>
          </a:p>
          <a:p>
            <a:r>
              <a:rPr lang="en-US" altLang="ja-JP" sz="2800" b="1" dirty="0" err="1">
                <a:solidFill>
                  <a:srgbClr val="1A1A1A"/>
                </a:solidFill>
                <a:latin typeface="Yu Gothic" pitchFamily="34" charset="0"/>
                <a:ea typeface="Yu Gothic" pitchFamily="34" charset="-122"/>
                <a:cs typeface="Yu Gothic" pitchFamily="34" charset="-120"/>
              </a:rPr>
              <a:t>神経性過食症</a:t>
            </a:r>
            <a:endParaRPr lang="en-US" altLang="ja-JP" sz="2800" b="1" dirty="0">
              <a:solidFill>
                <a:srgbClr val="1A1A1A"/>
              </a:solidFill>
              <a:latin typeface="Yu Gothic" pitchFamily="34" charset="0"/>
              <a:ea typeface="Yu Gothic" pitchFamily="34" charset="-122"/>
              <a:cs typeface="Yu Gothic" pitchFamily="34" charset="-120"/>
            </a:endParaRPr>
          </a:p>
          <a:p>
            <a:r>
              <a:rPr lang="en-US" altLang="ja-JP" sz="2800" dirty="0" err="1">
                <a:solidFill>
                  <a:srgbClr val="6B6B6B"/>
                </a:solidFill>
                <a:latin typeface="Yu Gothic" pitchFamily="34" charset="0"/>
                <a:ea typeface="Yu Gothic" pitchFamily="34" charset="-122"/>
                <a:cs typeface="Yu Gothic" pitchFamily="34" charset="-120"/>
              </a:rPr>
              <a:t>過食を自分で抑えられず、体重増加を防ぐために自己誘発性嘔吐や下剤の乱用などを繰り返す</a:t>
            </a:r>
            <a:endParaRPr lang="en-US" altLang="ja-JP" sz="2800" dirty="0"/>
          </a:p>
          <a:p>
            <a:endParaRPr lang="en-US" altLang="ja-JP" sz="2800" dirty="0">
              <a:solidFill>
                <a:srgbClr val="C0392B"/>
              </a:solidFill>
              <a:latin typeface="Yu Gothic" pitchFamily="34" charset="0"/>
              <a:ea typeface="Yu Gothic" pitchFamily="34" charset="-122"/>
              <a:cs typeface="Yu Gothic" pitchFamily="34" charset="-120"/>
            </a:endParaRPr>
          </a:p>
          <a:p>
            <a:r>
              <a:rPr lang="en-US" altLang="ja-JP" sz="2800" b="1" dirty="0" err="1">
                <a:solidFill>
                  <a:srgbClr val="C0392B"/>
                </a:solidFill>
                <a:latin typeface="Yu Gothic" pitchFamily="34" charset="0"/>
                <a:ea typeface="Yu Gothic" pitchFamily="34" charset="-122"/>
                <a:cs typeface="Yu Gothic" pitchFamily="34" charset="-120"/>
              </a:rPr>
              <a:t>いずれも内分泌系への影響（無月経等）を伴うことがあり、身体面・心理面の両方からの支援が必要</a:t>
            </a:r>
            <a:endParaRPr lang="en-US" altLang="ja-JP" sz="2800" b="1" dirty="0"/>
          </a:p>
        </p:txBody>
      </p:sp>
      <p:sp>
        <p:nvSpPr>
          <p:cNvPr id="5" name="Text 3"/>
          <p:cNvSpPr/>
          <p:nvPr/>
        </p:nvSpPr>
        <p:spPr>
          <a:xfrm>
            <a:off x="640080" y="2377440"/>
            <a:ext cx="2743200" cy="457200"/>
          </a:xfrm>
          <a:prstGeom prst="rect">
            <a:avLst/>
          </a:prstGeom>
          <a:noFill/>
          <a:ln/>
        </p:spPr>
        <p:txBody>
          <a:bodyPr wrap="square" rtlCol="0" anchor="ctr"/>
          <a:lstStyle/>
          <a:p>
            <a:pPr marL="0" indent="0">
              <a:buNone/>
            </a:pPr>
            <a:endParaRPr lang="en-US" sz="2100" dirty="0"/>
          </a:p>
        </p:txBody>
      </p:sp>
      <p:sp>
        <p:nvSpPr>
          <p:cNvPr id="6" name="Text 4"/>
          <p:cNvSpPr/>
          <p:nvPr/>
        </p:nvSpPr>
        <p:spPr>
          <a:xfrm>
            <a:off x="3566160" y="2331720"/>
            <a:ext cx="7772400" cy="822960"/>
          </a:xfrm>
          <a:prstGeom prst="rect">
            <a:avLst/>
          </a:prstGeom>
          <a:noFill/>
          <a:ln/>
        </p:spPr>
        <p:txBody>
          <a:bodyPr wrap="square" rtlCol="0" anchor="t"/>
          <a:lstStyle/>
          <a:p>
            <a:pPr marL="0" indent="0">
              <a:buNone/>
            </a:pPr>
            <a:endParaRPr lang="en-US" sz="1700" dirty="0"/>
          </a:p>
        </p:txBody>
      </p:sp>
      <p:sp>
        <p:nvSpPr>
          <p:cNvPr id="7" name="Text 5"/>
          <p:cNvSpPr/>
          <p:nvPr/>
        </p:nvSpPr>
        <p:spPr>
          <a:xfrm>
            <a:off x="640080" y="3429000"/>
            <a:ext cx="2743200" cy="457200"/>
          </a:xfrm>
          <a:prstGeom prst="rect">
            <a:avLst/>
          </a:prstGeom>
          <a:noFill/>
          <a:ln/>
        </p:spPr>
        <p:txBody>
          <a:bodyPr wrap="square" rtlCol="0" anchor="ctr"/>
          <a:lstStyle/>
          <a:p>
            <a:pPr marL="0" indent="0">
              <a:buNone/>
            </a:pPr>
            <a:endParaRPr lang="en-US" sz="2100" dirty="0"/>
          </a:p>
        </p:txBody>
      </p:sp>
      <p:sp>
        <p:nvSpPr>
          <p:cNvPr id="8" name="Text 6"/>
          <p:cNvSpPr/>
          <p:nvPr/>
        </p:nvSpPr>
        <p:spPr>
          <a:xfrm>
            <a:off x="3566160" y="3383280"/>
            <a:ext cx="7772400" cy="822960"/>
          </a:xfrm>
          <a:prstGeom prst="rect">
            <a:avLst/>
          </a:prstGeom>
          <a:noFill/>
          <a:ln/>
        </p:spPr>
        <p:txBody>
          <a:bodyPr wrap="square" rtlCol="0" anchor="t"/>
          <a:lstStyle/>
          <a:p>
            <a:pPr marL="0" indent="0">
              <a:buNone/>
            </a:pPr>
            <a:endParaRPr lang="en-US" sz="1700" dirty="0"/>
          </a:p>
        </p:txBody>
      </p:sp>
      <p:sp>
        <p:nvSpPr>
          <p:cNvPr id="10" name="Text 8"/>
          <p:cNvSpPr/>
          <p:nvPr/>
        </p:nvSpPr>
        <p:spPr>
          <a:xfrm>
            <a:off x="640080" y="4709160"/>
            <a:ext cx="10698480" cy="640080"/>
          </a:xfrm>
          <a:prstGeom prst="rect">
            <a:avLst/>
          </a:prstGeom>
          <a:noFill/>
          <a:ln/>
        </p:spPr>
        <p:txBody>
          <a:bodyPr wrap="square" rtlCol="0" anchor="ctr"/>
          <a:lstStyle/>
          <a:p>
            <a:pPr marL="0" indent="0">
              <a:buNone/>
            </a:pP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神経性やせ症 ─ 国試対策ポイント</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920239"/>
            <a:ext cx="10698480" cy="3445699"/>
          </a:xfrm>
          <a:prstGeom prst="rect">
            <a:avLst/>
          </a:prstGeom>
          <a:noFill/>
          <a:ln/>
        </p:spPr>
        <p:txBody>
          <a:bodyPr wrap="square" rtlCol="0" anchor="t"/>
          <a:lstStyle/>
          <a:p>
            <a:pPr marL="0" indent="0">
              <a:buNone/>
            </a:pPr>
            <a:r>
              <a:rPr lang="en-US" sz="2800" b="1" dirty="0" err="1">
                <a:solidFill>
                  <a:srgbClr val="1A1A1A"/>
                </a:solidFill>
                <a:latin typeface="Yu Gothic" pitchFamily="34" charset="0"/>
                <a:ea typeface="Yu Gothic" pitchFamily="34" charset="-122"/>
                <a:cs typeface="Yu Gothic" pitchFamily="34" charset="-120"/>
              </a:rPr>
              <a:t>摂食制限が中心であり、過食と嘔吐を繰り返すものではない</a:t>
            </a:r>
            <a:endParaRPr lang="en-US" sz="2800" b="1" dirty="0">
              <a:solidFill>
                <a:srgbClr val="1A1A1A"/>
              </a:solidFill>
              <a:latin typeface="Yu Gothic" pitchFamily="34" charset="0"/>
              <a:ea typeface="Yu Gothic" pitchFamily="34" charset="-122"/>
              <a:cs typeface="Yu Gothic" pitchFamily="34" charset="-120"/>
            </a:endParaRPr>
          </a:p>
          <a:p>
            <a:r>
              <a:rPr lang="en-US" altLang="ja-JP" sz="3200" dirty="0">
                <a:solidFill>
                  <a:srgbClr val="6B6B6B"/>
                </a:solidFill>
                <a:latin typeface="Yu Gothic" pitchFamily="34" charset="0"/>
                <a:ea typeface="Yu Gothic" pitchFamily="34" charset="-122"/>
                <a:cs typeface="Yu Gothic" pitchFamily="34" charset="-120"/>
              </a:rPr>
              <a:t>（</a:t>
            </a:r>
            <a:r>
              <a:rPr lang="en-US" altLang="ja-JP" sz="3200" dirty="0" err="1">
                <a:solidFill>
                  <a:srgbClr val="6B6B6B"/>
                </a:solidFill>
                <a:latin typeface="Yu Gothic" pitchFamily="34" charset="0"/>
                <a:ea typeface="Yu Gothic" pitchFamily="34" charset="-122"/>
                <a:cs typeface="Yu Gothic" pitchFamily="34" charset="-120"/>
              </a:rPr>
              <a:t>過食と嘔吐の繰り返しは神経性過食症の特徴</a:t>
            </a:r>
            <a:r>
              <a:rPr lang="en-US" altLang="ja-JP" sz="3200" dirty="0">
                <a:solidFill>
                  <a:srgbClr val="6B6B6B"/>
                </a:solidFill>
                <a:latin typeface="Yu Gothic" pitchFamily="34" charset="0"/>
                <a:ea typeface="Yu Gothic" pitchFamily="34" charset="-122"/>
                <a:cs typeface="Yu Gothic" pitchFamily="34" charset="-120"/>
              </a:rPr>
              <a:t>）</a:t>
            </a:r>
          </a:p>
          <a:p>
            <a:endParaRPr lang="en-US" altLang="ja-JP" sz="3200" dirty="0"/>
          </a:p>
          <a:p>
            <a:r>
              <a:rPr lang="en-US" altLang="ja-JP" sz="2800" b="1" dirty="0" err="1">
                <a:solidFill>
                  <a:srgbClr val="1A1A1A"/>
                </a:solidFill>
                <a:latin typeface="Yu Gothic" pitchFamily="34" charset="0"/>
                <a:ea typeface="Yu Gothic" pitchFamily="34" charset="-122"/>
                <a:cs typeface="Yu Gothic" pitchFamily="34" charset="-120"/>
              </a:rPr>
              <a:t>ボディイメージの歪みを伴う</a:t>
            </a:r>
            <a:endParaRPr lang="en-US" altLang="ja-JP" sz="2800" dirty="0"/>
          </a:p>
          <a:p>
            <a:endParaRPr lang="en-US" altLang="ja-JP" sz="2800" b="1" dirty="0">
              <a:solidFill>
                <a:srgbClr val="C0392B"/>
              </a:solidFill>
              <a:latin typeface="Yu Gothic" pitchFamily="34" charset="0"/>
              <a:ea typeface="Yu Gothic" pitchFamily="34" charset="-122"/>
              <a:cs typeface="Yu Gothic" pitchFamily="34" charset="-120"/>
            </a:endParaRPr>
          </a:p>
          <a:p>
            <a:r>
              <a:rPr lang="en-US" altLang="ja-JP" sz="2800" b="1" dirty="0" err="1">
                <a:solidFill>
                  <a:srgbClr val="C0392B"/>
                </a:solidFill>
                <a:latin typeface="Yu Gothic" pitchFamily="34" charset="0"/>
                <a:ea typeface="Yu Gothic" pitchFamily="34" charset="-122"/>
                <a:cs typeface="Yu Gothic" pitchFamily="34" charset="-120"/>
              </a:rPr>
              <a:t>思春期前に発症すると、第二次性徴が遅れることがある</a:t>
            </a:r>
            <a:endParaRPr lang="en-US" altLang="ja-JP" sz="2800" dirty="0"/>
          </a:p>
          <a:p>
            <a:pPr marL="0" indent="0">
              <a:buNone/>
            </a:pPr>
            <a:endParaRPr lang="en-US" sz="2800" dirty="0"/>
          </a:p>
        </p:txBody>
      </p:sp>
      <p:sp>
        <p:nvSpPr>
          <p:cNvPr id="5" name="Text 3"/>
          <p:cNvSpPr/>
          <p:nvPr/>
        </p:nvSpPr>
        <p:spPr>
          <a:xfrm>
            <a:off x="640080" y="2606040"/>
            <a:ext cx="10698480" cy="457200"/>
          </a:xfrm>
          <a:prstGeom prst="rect">
            <a:avLst/>
          </a:prstGeom>
          <a:noFill/>
          <a:ln/>
        </p:spPr>
        <p:txBody>
          <a:bodyPr wrap="square" rtlCol="0" anchor="ctr"/>
          <a:lstStyle/>
          <a:p>
            <a:pPr marL="0" indent="0">
              <a:buNone/>
            </a:pPr>
            <a:endParaRPr lang="en-US" sz="1600" dirty="0"/>
          </a:p>
        </p:txBody>
      </p:sp>
      <p:sp>
        <p:nvSpPr>
          <p:cNvPr id="6" name="Text 4"/>
          <p:cNvSpPr/>
          <p:nvPr/>
        </p:nvSpPr>
        <p:spPr>
          <a:xfrm>
            <a:off x="640080" y="3291840"/>
            <a:ext cx="10698480" cy="640080"/>
          </a:xfrm>
          <a:prstGeom prst="rect">
            <a:avLst/>
          </a:prstGeom>
          <a:noFill/>
          <a:ln/>
        </p:spPr>
        <p:txBody>
          <a:bodyPr wrap="square" rtlCol="0" anchor="ctr"/>
          <a:lstStyle/>
          <a:p>
            <a:pPr marL="0" indent="0">
              <a:buNone/>
            </a:pPr>
            <a:endParaRPr lang="en-US" sz="2300" dirty="0"/>
          </a:p>
        </p:txBody>
      </p:sp>
      <p:sp>
        <p:nvSpPr>
          <p:cNvPr id="7" name="Text 5"/>
          <p:cNvSpPr/>
          <p:nvPr/>
        </p:nvSpPr>
        <p:spPr>
          <a:xfrm>
            <a:off x="640080" y="4114800"/>
            <a:ext cx="10698480" cy="640080"/>
          </a:xfrm>
          <a:prstGeom prst="rect">
            <a:avLst/>
          </a:prstGeom>
          <a:noFill/>
          <a:ln/>
        </p:spPr>
        <p:txBody>
          <a:bodyPr wrap="square" rtlCol="0" anchor="ctr"/>
          <a:lstStyle/>
          <a:p>
            <a:pPr marL="0" indent="0">
              <a:buNone/>
            </a:pPr>
            <a:endParaRPr lang="en-US" sz="2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不登校・メンタルヘルス</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79" y="1434293"/>
            <a:ext cx="11082857" cy="5125290"/>
          </a:xfrm>
          <a:prstGeom prst="rect">
            <a:avLst/>
          </a:prstGeom>
          <a:noFill/>
          <a:ln/>
        </p:spPr>
        <p:txBody>
          <a:bodyPr wrap="square" rtlCol="0" anchor="t"/>
          <a:lstStyle/>
          <a:p>
            <a:pPr marL="342900" indent="-342900">
              <a:spcAft>
                <a:spcPts val="18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不登校：友人関係、学業、家庭環境など多様な要因が複雑に関わる</a:t>
            </a:r>
            <a:endParaRPr lang="en-US" sz="2800" dirty="0"/>
          </a:p>
          <a:p>
            <a:pPr marL="342900" indent="-342900">
              <a:spcAft>
                <a:spcPts val="18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学校に行けない状態そのものを問題視せず、背景にある心理的な負担に目を向ける</a:t>
            </a:r>
            <a:endParaRPr lang="en-US" sz="2800" dirty="0"/>
          </a:p>
          <a:p>
            <a:pPr marL="342900" indent="-342900">
              <a:spcAft>
                <a:spcPts val="18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メンタルヘルス：心身の急激な変化に伴い情緒が不安定になりやすい</a:t>
            </a:r>
            <a:endParaRPr lang="en-US" sz="2800" dirty="0"/>
          </a:p>
          <a:p>
            <a:pPr marL="342900" indent="-342900">
              <a:spcAft>
                <a:spcPts val="18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気分の落ち込み・自己評価の低下がみられ、自傷行為のリスクにも注意する</a:t>
            </a:r>
            <a:endParaRPr lang="en-US" sz="2800" dirty="0"/>
          </a:p>
          <a:p>
            <a:pPr marL="342900" indent="-342900">
              <a:spcAft>
                <a:spcPts val="18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学校・家庭以外の「居場所」が、心理的な安定を支える一因となる</a:t>
            </a: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04</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性教育と自己決定への支援</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性教育と自己決定への支援</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年齢・発達段階に応じた性に関する情報提供を行う</a:t>
            </a:r>
            <a:endParaRPr lang="en-US" sz="2800" dirty="0"/>
          </a:p>
          <a:p>
            <a:pPr marL="342900" indent="-342900">
              <a:spcAft>
                <a:spcPts val="24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本人の自己決定権を尊重し、一方的な指導ではなく主体的に考え判断できるよう関わる</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相談内容によって、家族と共有するか、プライバシーに配慮し個別に対応するかを慎重に判断する</a:t>
            </a:r>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本時のまとめ</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342900" indent="-342900">
              <a:spcAft>
                <a:spcPts val="24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第二次性徴：女子は乳房発育から、男子は精巣発育から始まる</a:t>
            </a:r>
            <a:endParaRPr lang="en-US" sz="2800" dirty="0"/>
          </a:p>
          <a:p>
            <a:pPr marL="342900" indent="-342900">
              <a:spcAft>
                <a:spcPts val="24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性的成熟・身長増加のピークは女子のほうが早い</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自我同一性の確立（エリクソン）の視点から思春期の言動を理解する</a:t>
            </a:r>
            <a:endParaRPr lang="en-US" sz="2800" dirty="0"/>
          </a:p>
          <a:p>
            <a:pPr marL="342900" indent="-342900">
              <a:spcAft>
                <a:spcPts val="24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神経性やせ症は摂食制限とボディイメージの歪みが中心</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不登校・メンタルヘルスの背景を多面的に捉える</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本時の到達目標</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457200" indent="-457200">
              <a:spcAft>
                <a:spcPts val="2400"/>
              </a:spcAft>
              <a:buSzPct val="100000"/>
              <a:buFont typeface="+mj-ea"/>
              <a:buAutoNum type="circleNumDbPlain"/>
            </a:pPr>
            <a:r>
              <a:rPr lang="en-US" sz="2800" b="1" dirty="0">
                <a:solidFill>
                  <a:srgbClr val="1A1A1A"/>
                </a:solidFill>
                <a:latin typeface="Yu Gothic" pitchFamily="34" charset="0"/>
                <a:ea typeface="Yu Gothic" pitchFamily="34" charset="-122"/>
                <a:cs typeface="Yu Gothic" pitchFamily="34" charset="-120"/>
              </a:rPr>
              <a:t>第二次性徴に伴う身体的変化の特徴を説明できる</a:t>
            </a:r>
            <a:endParaRPr lang="en-US" sz="2800" b="1" dirty="0"/>
          </a:p>
          <a:p>
            <a:pPr marL="457200" indent="-457200">
              <a:spcAft>
                <a:spcPts val="2400"/>
              </a:spcAft>
              <a:buSzPct val="100000"/>
              <a:buFont typeface="+mj-ea"/>
              <a:buAutoNum type="circleNumDbPlain"/>
            </a:pPr>
            <a:r>
              <a:rPr lang="en-US" sz="2800" b="1" dirty="0">
                <a:solidFill>
                  <a:srgbClr val="1A1A1A"/>
                </a:solidFill>
                <a:latin typeface="Yu Gothic" pitchFamily="34" charset="0"/>
                <a:ea typeface="Yu Gothic" pitchFamily="34" charset="-122"/>
                <a:cs typeface="Yu Gothic" pitchFamily="34" charset="-120"/>
              </a:rPr>
              <a:t>自我同一性の確立という、思春期・青年期の心理的発達課題を理解する</a:t>
            </a:r>
            <a:endParaRPr lang="en-US" sz="2800" b="1" dirty="0"/>
          </a:p>
          <a:p>
            <a:pPr marL="457200" indent="-457200">
              <a:spcAft>
                <a:spcPts val="2400"/>
              </a:spcAft>
              <a:buSzPct val="100000"/>
              <a:buFont typeface="+mj-ea"/>
              <a:buAutoNum type="circleNumDbPlain"/>
            </a:pPr>
            <a:r>
              <a:rPr lang="en-US" sz="2800" b="1" dirty="0">
                <a:solidFill>
                  <a:srgbClr val="1A1A1A"/>
                </a:solidFill>
                <a:latin typeface="Yu Gothic" pitchFamily="34" charset="0"/>
                <a:ea typeface="Yu Gothic" pitchFamily="34" charset="-122"/>
                <a:cs typeface="Yu Gothic" pitchFamily="34" charset="-120"/>
              </a:rPr>
              <a:t>思春期に特有の健康問題（摂食障害、不登校、メンタルヘルス）について理解する</a:t>
            </a:r>
            <a:endParaRPr lang="en-US" sz="2800" b="1" dirty="0"/>
          </a:p>
          <a:p>
            <a:pPr marL="457200" indent="-457200">
              <a:spcAft>
                <a:spcPts val="2400"/>
              </a:spcAft>
              <a:buSzPct val="100000"/>
              <a:buFont typeface="+mj-ea"/>
              <a:buAutoNum type="circleNumDbPlain"/>
            </a:pPr>
            <a:r>
              <a:rPr lang="en-US" sz="2800" b="1" dirty="0">
                <a:solidFill>
                  <a:srgbClr val="1A1A1A"/>
                </a:solidFill>
                <a:latin typeface="Yu Gothic" pitchFamily="34" charset="0"/>
                <a:ea typeface="Yu Gothic" pitchFamily="34" charset="-122"/>
                <a:cs typeface="Yu Gothic" pitchFamily="34" charset="-120"/>
              </a:rPr>
              <a:t>性教育と自己決定への支援の考え方を理解する</a:t>
            </a:r>
            <a:endParaRPr lang="en-US"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事例演習：思春期の体重減少と部活動の変化</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737359"/>
            <a:ext cx="10911840" cy="4373241"/>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Aさん（15歳、女子、中学3年生）</a:t>
            </a:r>
          </a:p>
          <a:p>
            <a:r>
              <a:rPr lang="en-US" altLang="ja-JP" sz="2400" dirty="0">
                <a:solidFill>
                  <a:srgbClr val="1A1A1A"/>
                </a:solidFill>
                <a:latin typeface="Yu Gothic" pitchFamily="34" charset="0"/>
                <a:ea typeface="Yu Gothic" pitchFamily="34" charset="-122"/>
                <a:cs typeface="Yu Gothic" pitchFamily="34" charset="-120"/>
              </a:rPr>
              <a:t>3か月で体重が5kg減少（47kg→42kg）、</a:t>
            </a:r>
            <a:r>
              <a:rPr lang="en-US" altLang="ja-JP" sz="2400" dirty="0" err="1">
                <a:solidFill>
                  <a:srgbClr val="1A1A1A"/>
                </a:solidFill>
                <a:latin typeface="Yu Gothic" pitchFamily="34" charset="0"/>
                <a:ea typeface="Yu Gothic" pitchFamily="34" charset="-122"/>
                <a:cs typeface="Yu Gothic" pitchFamily="34" charset="-120"/>
              </a:rPr>
              <a:t>月経が停止</a:t>
            </a:r>
            <a:endParaRPr lang="en-US" altLang="ja-JP" sz="2400" dirty="0"/>
          </a:p>
          <a:p>
            <a:r>
              <a:rPr lang="en-US" altLang="ja-JP" sz="2400" dirty="0">
                <a:solidFill>
                  <a:srgbClr val="1A1A1A"/>
                </a:solidFill>
                <a:latin typeface="Yu Gothic" pitchFamily="34" charset="0"/>
                <a:ea typeface="Yu Gothic" pitchFamily="34" charset="-122"/>
                <a:cs typeface="Yu Gothic" pitchFamily="34" charset="-120"/>
              </a:rPr>
              <a:t>「</a:t>
            </a:r>
            <a:r>
              <a:rPr lang="en-US" altLang="ja-JP" sz="2400" dirty="0" err="1">
                <a:solidFill>
                  <a:srgbClr val="1A1A1A"/>
                </a:solidFill>
                <a:latin typeface="Yu Gothic" pitchFamily="34" charset="0"/>
                <a:ea typeface="Yu Gothic" pitchFamily="34" charset="-122"/>
                <a:cs typeface="Yu Gothic" pitchFamily="34" charset="-120"/>
              </a:rPr>
              <a:t>もっと痩せたい</a:t>
            </a:r>
            <a:r>
              <a:rPr lang="en-US" altLang="ja-JP" sz="2400" dirty="0">
                <a:solidFill>
                  <a:srgbClr val="1A1A1A"/>
                </a:solidFill>
                <a:latin typeface="Yu Gothic" pitchFamily="34" charset="0"/>
                <a:ea typeface="Yu Gothic" pitchFamily="34" charset="-122"/>
                <a:cs typeface="Yu Gothic" pitchFamily="34" charset="-120"/>
              </a:rPr>
              <a:t>」「</a:t>
            </a:r>
            <a:r>
              <a:rPr lang="en-US" altLang="ja-JP" sz="2400" dirty="0" err="1">
                <a:solidFill>
                  <a:srgbClr val="1A1A1A"/>
                </a:solidFill>
                <a:latin typeface="Yu Gothic" pitchFamily="34" charset="0"/>
                <a:ea typeface="Yu Gothic" pitchFamily="34" charset="-122"/>
                <a:cs typeface="Yu Gothic" pitchFamily="34" charset="-120"/>
              </a:rPr>
              <a:t>まだ太っていると思う」と発言</a:t>
            </a:r>
            <a:endParaRPr lang="en-US" altLang="ja-JP" sz="2400" dirty="0"/>
          </a:p>
          <a:p>
            <a:r>
              <a:rPr lang="en-US" altLang="ja-JP" sz="2400" dirty="0" err="1">
                <a:solidFill>
                  <a:srgbClr val="1A1A1A"/>
                </a:solidFill>
                <a:latin typeface="Yu Gothic" pitchFamily="34" charset="0"/>
                <a:ea typeface="Yu Gothic" pitchFamily="34" charset="-122"/>
                <a:cs typeface="Yu Gothic" pitchFamily="34" charset="-120"/>
              </a:rPr>
              <a:t>部活動の後輩との比較に悩んでいる様子がうかがえる</a:t>
            </a:r>
            <a:endParaRPr lang="en-US" altLang="ja-JP" sz="2400" dirty="0"/>
          </a:p>
          <a:p>
            <a:endParaRPr lang="en-US" altLang="ja-JP" sz="2400" dirty="0">
              <a:solidFill>
                <a:srgbClr val="6B6B6B"/>
              </a:solidFill>
              <a:latin typeface="Yu Gothic" pitchFamily="34" charset="0"/>
              <a:ea typeface="Yu Gothic" pitchFamily="34" charset="-122"/>
              <a:cs typeface="Yu Gothic" pitchFamily="34" charset="-120"/>
            </a:endParaRPr>
          </a:p>
          <a:p>
            <a:r>
              <a:rPr lang="en-US" altLang="ja-JP" sz="2400" dirty="0" err="1">
                <a:solidFill>
                  <a:srgbClr val="6B6B6B"/>
                </a:solidFill>
                <a:latin typeface="Yu Gothic" pitchFamily="34" charset="0"/>
                <a:ea typeface="Yu Gothic" pitchFamily="34" charset="-122"/>
                <a:cs typeface="Yu Gothic" pitchFamily="34" charset="-120"/>
              </a:rPr>
              <a:t>身体所見のアセスメント、発達課題の理解、関わり方、家族支援を考える（詳細はWord資料を参照</a:t>
            </a:r>
            <a:r>
              <a:rPr lang="ja-JP" altLang="en-US" sz="2400" dirty="0">
                <a:solidFill>
                  <a:srgbClr val="6B6B6B"/>
                </a:solidFill>
                <a:latin typeface="Yu Gothic" pitchFamily="34" charset="0"/>
                <a:ea typeface="Yu Gothic" pitchFamily="34" charset="-122"/>
                <a:cs typeface="Yu Gothic" pitchFamily="34" charset="-120"/>
              </a:rPr>
              <a:t>）</a:t>
            </a:r>
            <a:endParaRPr lang="en-US" sz="2400" dirty="0"/>
          </a:p>
        </p:txBody>
      </p:sp>
      <p:sp>
        <p:nvSpPr>
          <p:cNvPr id="5" name="Text 3"/>
          <p:cNvSpPr/>
          <p:nvPr/>
        </p:nvSpPr>
        <p:spPr>
          <a:xfrm>
            <a:off x="640080" y="2468880"/>
            <a:ext cx="10698480" cy="502920"/>
          </a:xfrm>
          <a:prstGeom prst="rect">
            <a:avLst/>
          </a:prstGeom>
          <a:noFill/>
          <a:ln/>
        </p:spPr>
        <p:txBody>
          <a:bodyPr wrap="square" rtlCol="0" anchor="ctr"/>
          <a:lstStyle/>
          <a:p>
            <a:pPr marL="0" indent="0">
              <a:buNone/>
            </a:pPr>
            <a:endParaRPr lang="en-US" sz="1900" dirty="0"/>
          </a:p>
        </p:txBody>
      </p:sp>
      <p:sp>
        <p:nvSpPr>
          <p:cNvPr id="6" name="Text 4"/>
          <p:cNvSpPr/>
          <p:nvPr/>
        </p:nvSpPr>
        <p:spPr>
          <a:xfrm>
            <a:off x="640080" y="3063240"/>
            <a:ext cx="10698480" cy="502920"/>
          </a:xfrm>
          <a:prstGeom prst="rect">
            <a:avLst/>
          </a:prstGeom>
          <a:noFill/>
          <a:ln/>
        </p:spPr>
        <p:txBody>
          <a:bodyPr wrap="square" rtlCol="0" anchor="ctr"/>
          <a:lstStyle/>
          <a:p>
            <a:pPr marL="0" indent="0">
              <a:buNone/>
            </a:pPr>
            <a:endParaRPr lang="en-US"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377440"/>
            <a:ext cx="7315200" cy="457200"/>
          </a:xfrm>
          <a:prstGeom prst="rect">
            <a:avLst/>
          </a:prstGeom>
          <a:noFill/>
          <a:ln/>
        </p:spPr>
        <p:txBody>
          <a:bodyPr wrap="square" rtlCol="0" anchor="ctr"/>
          <a:lstStyle/>
          <a:p>
            <a:pPr marL="0" indent="0">
              <a:buNone/>
            </a:pPr>
            <a:r>
              <a:rPr lang="en-US" sz="1800" b="1" dirty="0">
                <a:solidFill>
                  <a:srgbClr val="C0392B"/>
                </a:solidFill>
                <a:latin typeface="Yu Gothic" pitchFamily="34" charset="0"/>
                <a:ea typeface="Yu Gothic" pitchFamily="34" charset="-122"/>
                <a:cs typeface="Yu Gothic" pitchFamily="34" charset="-120"/>
              </a:rPr>
              <a:t>次回予告</a:t>
            </a:r>
            <a:endParaRPr lang="en-US" sz="1800" dirty="0"/>
          </a:p>
        </p:txBody>
      </p:sp>
      <p:sp>
        <p:nvSpPr>
          <p:cNvPr id="3" name="Text 1"/>
          <p:cNvSpPr/>
          <p:nvPr/>
        </p:nvSpPr>
        <p:spPr>
          <a:xfrm>
            <a:off x="822960" y="2880360"/>
            <a:ext cx="10515600" cy="100584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第7回　青年期・成人前期の発達と健康課題</a:t>
            </a:r>
            <a:endParaRPr lang="en-US" sz="3200" dirty="0"/>
          </a:p>
        </p:txBody>
      </p:sp>
      <p:sp>
        <p:nvSpPr>
          <p:cNvPr id="4" name="Shape 2"/>
          <p:cNvSpPr/>
          <p:nvPr/>
        </p:nvSpPr>
        <p:spPr>
          <a:xfrm>
            <a:off x="822960" y="3977640"/>
            <a:ext cx="2926080" cy="0"/>
          </a:xfrm>
          <a:prstGeom prst="line">
            <a:avLst/>
          </a:prstGeom>
          <a:noFill/>
          <a:ln w="31750">
            <a:solidFill>
              <a:srgbClr val="C0392B"/>
            </a:solidFill>
            <a:prstDash val="solid"/>
          </a:ln>
        </p:spPr>
        <p:txBody>
          <a:bodyPr/>
          <a:lstStyle/>
          <a:p>
            <a:endParaRPr lang="ja-JP" altLang="en-US"/>
          </a:p>
        </p:txBody>
      </p:sp>
      <p:sp>
        <p:nvSpPr>
          <p:cNvPr id="5" name="Text 3"/>
          <p:cNvSpPr/>
          <p:nvPr/>
        </p:nvSpPr>
        <p:spPr>
          <a:xfrm>
            <a:off x="822960" y="4160520"/>
            <a:ext cx="10058400" cy="548640"/>
          </a:xfrm>
          <a:prstGeom prst="rect">
            <a:avLst/>
          </a:prstGeom>
          <a:noFill/>
          <a:ln/>
        </p:spPr>
        <p:txBody>
          <a:bodyPr wrap="square" rtlCol="0" anchor="ctr"/>
          <a:lstStyle/>
          <a:p>
            <a:pPr marL="0" indent="0">
              <a:buNone/>
            </a:pPr>
            <a:r>
              <a:rPr lang="en-US" sz="1700" dirty="0">
                <a:solidFill>
                  <a:srgbClr val="6B6B6B"/>
                </a:solidFill>
                <a:latin typeface="Yu Gothic" pitchFamily="34" charset="0"/>
                <a:ea typeface="Yu Gothic" pitchFamily="34" charset="-122"/>
                <a:cs typeface="Yu Gothic" pitchFamily="34" charset="-120"/>
              </a:rPr>
              <a:t>社会的自立、親密性の発達</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本時の流れ</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822960" y="1828800"/>
            <a:ext cx="914400" cy="640080"/>
          </a:xfrm>
          <a:prstGeom prst="rect">
            <a:avLst/>
          </a:prstGeom>
          <a:noFill/>
          <a:ln/>
        </p:spPr>
        <p:txBody>
          <a:bodyPr wrap="square" rtlCol="0" anchor="ctr"/>
          <a:lstStyle/>
          <a:p>
            <a:pPr marL="0" indent="0">
              <a:buNone/>
            </a:pPr>
            <a:r>
              <a:rPr lang="en-US" sz="2800" b="1" dirty="0">
                <a:solidFill>
                  <a:srgbClr val="C0392B"/>
                </a:solidFill>
                <a:latin typeface="Yu Gothic" pitchFamily="34" charset="0"/>
                <a:ea typeface="Yu Gothic" pitchFamily="34" charset="-122"/>
                <a:cs typeface="Yu Gothic" pitchFamily="34" charset="-120"/>
              </a:rPr>
              <a:t>01</a:t>
            </a:r>
            <a:endParaRPr lang="en-US" sz="2800" b="1" dirty="0"/>
          </a:p>
        </p:txBody>
      </p:sp>
      <p:sp>
        <p:nvSpPr>
          <p:cNvPr id="5" name="Text 3"/>
          <p:cNvSpPr/>
          <p:nvPr/>
        </p:nvSpPr>
        <p:spPr>
          <a:xfrm>
            <a:off x="1828800" y="1847088"/>
            <a:ext cx="8686800" cy="5943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思春期とは</a:t>
            </a:r>
            <a:endParaRPr lang="en-US" sz="2800" b="1" dirty="0"/>
          </a:p>
        </p:txBody>
      </p:sp>
      <p:sp>
        <p:nvSpPr>
          <p:cNvPr id="6" name="Text 4"/>
          <p:cNvSpPr/>
          <p:nvPr/>
        </p:nvSpPr>
        <p:spPr>
          <a:xfrm>
            <a:off x="822960" y="2606040"/>
            <a:ext cx="914400" cy="640080"/>
          </a:xfrm>
          <a:prstGeom prst="rect">
            <a:avLst/>
          </a:prstGeom>
          <a:noFill/>
          <a:ln/>
        </p:spPr>
        <p:txBody>
          <a:bodyPr wrap="square" rtlCol="0" anchor="ctr"/>
          <a:lstStyle/>
          <a:p>
            <a:pPr marL="0" indent="0">
              <a:buNone/>
            </a:pPr>
            <a:r>
              <a:rPr lang="en-US" sz="2800" b="1" dirty="0">
                <a:solidFill>
                  <a:srgbClr val="C0392B"/>
                </a:solidFill>
                <a:latin typeface="Yu Gothic" pitchFamily="34" charset="0"/>
                <a:ea typeface="Yu Gothic" pitchFamily="34" charset="-122"/>
                <a:cs typeface="Yu Gothic" pitchFamily="34" charset="-120"/>
              </a:rPr>
              <a:t>02</a:t>
            </a:r>
            <a:endParaRPr lang="en-US" sz="2800" b="1" dirty="0"/>
          </a:p>
        </p:txBody>
      </p:sp>
      <p:sp>
        <p:nvSpPr>
          <p:cNvPr id="7" name="Text 5"/>
          <p:cNvSpPr/>
          <p:nvPr/>
        </p:nvSpPr>
        <p:spPr>
          <a:xfrm>
            <a:off x="1828800" y="2624328"/>
            <a:ext cx="8686800" cy="5943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第二次性徴に伴う身体的変化</a:t>
            </a:r>
            <a:endParaRPr lang="en-US" sz="2800" b="1" dirty="0"/>
          </a:p>
        </p:txBody>
      </p:sp>
      <p:sp>
        <p:nvSpPr>
          <p:cNvPr id="8" name="Text 6"/>
          <p:cNvSpPr/>
          <p:nvPr/>
        </p:nvSpPr>
        <p:spPr>
          <a:xfrm>
            <a:off x="822960" y="3383280"/>
            <a:ext cx="914400" cy="640080"/>
          </a:xfrm>
          <a:prstGeom prst="rect">
            <a:avLst/>
          </a:prstGeom>
          <a:noFill/>
          <a:ln/>
        </p:spPr>
        <p:txBody>
          <a:bodyPr wrap="square" rtlCol="0" anchor="ctr"/>
          <a:lstStyle/>
          <a:p>
            <a:pPr marL="0" indent="0">
              <a:buNone/>
            </a:pPr>
            <a:r>
              <a:rPr lang="en-US" sz="2800" b="1" dirty="0">
                <a:solidFill>
                  <a:srgbClr val="C0392B"/>
                </a:solidFill>
                <a:latin typeface="Yu Gothic" pitchFamily="34" charset="0"/>
                <a:ea typeface="Yu Gothic" pitchFamily="34" charset="-122"/>
                <a:cs typeface="Yu Gothic" pitchFamily="34" charset="-120"/>
              </a:rPr>
              <a:t>03</a:t>
            </a:r>
            <a:endParaRPr lang="en-US" sz="2800" b="1" dirty="0"/>
          </a:p>
        </p:txBody>
      </p:sp>
      <p:sp>
        <p:nvSpPr>
          <p:cNvPr id="9" name="Text 7"/>
          <p:cNvSpPr/>
          <p:nvPr/>
        </p:nvSpPr>
        <p:spPr>
          <a:xfrm>
            <a:off x="1828800" y="3401568"/>
            <a:ext cx="8686800" cy="5943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自我同一性の確立と心理的発達課題</a:t>
            </a:r>
            <a:endParaRPr lang="en-US" sz="2800" b="1" dirty="0"/>
          </a:p>
        </p:txBody>
      </p:sp>
      <p:sp>
        <p:nvSpPr>
          <p:cNvPr id="10" name="Text 8"/>
          <p:cNvSpPr/>
          <p:nvPr/>
        </p:nvSpPr>
        <p:spPr>
          <a:xfrm>
            <a:off x="822960" y="4160520"/>
            <a:ext cx="914400" cy="640080"/>
          </a:xfrm>
          <a:prstGeom prst="rect">
            <a:avLst/>
          </a:prstGeom>
          <a:noFill/>
          <a:ln/>
        </p:spPr>
        <p:txBody>
          <a:bodyPr wrap="square" rtlCol="0" anchor="ctr"/>
          <a:lstStyle/>
          <a:p>
            <a:pPr marL="0" indent="0">
              <a:buNone/>
            </a:pPr>
            <a:r>
              <a:rPr lang="en-US" sz="2800" b="1" dirty="0">
                <a:solidFill>
                  <a:srgbClr val="C0392B"/>
                </a:solidFill>
                <a:latin typeface="Yu Gothic" pitchFamily="34" charset="0"/>
                <a:ea typeface="Yu Gothic" pitchFamily="34" charset="-122"/>
                <a:cs typeface="Yu Gothic" pitchFamily="34" charset="-120"/>
              </a:rPr>
              <a:t>04</a:t>
            </a:r>
            <a:endParaRPr lang="en-US" sz="2800" b="1" dirty="0"/>
          </a:p>
        </p:txBody>
      </p:sp>
      <p:sp>
        <p:nvSpPr>
          <p:cNvPr id="11" name="Text 9"/>
          <p:cNvSpPr/>
          <p:nvPr/>
        </p:nvSpPr>
        <p:spPr>
          <a:xfrm>
            <a:off x="1828800" y="4178808"/>
            <a:ext cx="8686800" cy="5943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思春期に特有の健康問題</a:t>
            </a:r>
            <a:endParaRPr lang="en-US" sz="2800" b="1" dirty="0"/>
          </a:p>
        </p:txBody>
      </p:sp>
      <p:sp>
        <p:nvSpPr>
          <p:cNvPr id="12" name="Text 10"/>
          <p:cNvSpPr/>
          <p:nvPr/>
        </p:nvSpPr>
        <p:spPr>
          <a:xfrm>
            <a:off x="822960" y="4937760"/>
            <a:ext cx="914400" cy="640080"/>
          </a:xfrm>
          <a:prstGeom prst="rect">
            <a:avLst/>
          </a:prstGeom>
          <a:noFill/>
          <a:ln/>
        </p:spPr>
        <p:txBody>
          <a:bodyPr wrap="square" rtlCol="0" anchor="ctr"/>
          <a:lstStyle/>
          <a:p>
            <a:pPr marL="0" indent="0">
              <a:buNone/>
            </a:pPr>
            <a:r>
              <a:rPr lang="en-US" sz="2800" b="1" dirty="0">
                <a:solidFill>
                  <a:srgbClr val="C0392B"/>
                </a:solidFill>
                <a:latin typeface="Yu Gothic" pitchFamily="34" charset="0"/>
                <a:ea typeface="Yu Gothic" pitchFamily="34" charset="-122"/>
                <a:cs typeface="Yu Gothic" pitchFamily="34" charset="-120"/>
              </a:rPr>
              <a:t>05</a:t>
            </a:r>
            <a:endParaRPr lang="en-US" sz="2800" b="1" dirty="0"/>
          </a:p>
        </p:txBody>
      </p:sp>
      <p:sp>
        <p:nvSpPr>
          <p:cNvPr id="13" name="Text 11"/>
          <p:cNvSpPr/>
          <p:nvPr/>
        </p:nvSpPr>
        <p:spPr>
          <a:xfrm>
            <a:off x="1828800" y="4956048"/>
            <a:ext cx="8686800" cy="59436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性教育と自己決定への支援</a:t>
            </a:r>
            <a:endParaRPr lang="en-US" sz="28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思春期とは</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2069446"/>
            <a:ext cx="10787182" cy="3405730"/>
          </a:xfrm>
          <a:prstGeom prst="rect">
            <a:avLst/>
          </a:prstGeom>
          <a:noFill/>
          <a:ln/>
        </p:spPr>
        <p:txBody>
          <a:bodyPr wrap="square" rtlCol="0" anchor="ctr"/>
          <a:lstStyle/>
          <a:p>
            <a:pPr marL="0" indent="0">
              <a:buNone/>
            </a:pPr>
            <a:r>
              <a:rPr lang="en-US" sz="3200" b="1" dirty="0">
                <a:solidFill>
                  <a:srgbClr val="C0392B"/>
                </a:solidFill>
                <a:latin typeface="Yu Gothic" pitchFamily="34" charset="0"/>
                <a:ea typeface="Yu Gothic" pitchFamily="34" charset="-122"/>
                <a:cs typeface="Yu Gothic" pitchFamily="34" charset="-120"/>
              </a:rPr>
              <a:t>10歳前後 〜 18歳ころ</a:t>
            </a:r>
          </a:p>
          <a:p>
            <a:pPr marL="0" indent="0">
              <a:buNone/>
            </a:pPr>
            <a:endParaRPr lang="en-US" sz="3200" b="1" dirty="0">
              <a:solidFill>
                <a:srgbClr val="C0392B"/>
              </a:solidFill>
              <a:latin typeface="Yu Gothic" pitchFamily="34" charset="0"/>
              <a:ea typeface="Yu Gothic" pitchFamily="34" charset="-122"/>
            </a:endParaRPr>
          </a:p>
          <a:p>
            <a:r>
              <a:rPr lang="en-US" altLang="ja-JP" sz="3200" b="1" dirty="0" err="1">
                <a:solidFill>
                  <a:srgbClr val="6B6B6B"/>
                </a:solidFill>
                <a:latin typeface="Yu Gothic" pitchFamily="34" charset="0"/>
                <a:ea typeface="Yu Gothic" pitchFamily="34" charset="-122"/>
                <a:cs typeface="Yu Gothic" pitchFamily="34" charset="-120"/>
              </a:rPr>
              <a:t>第二次性徴の出現とともに始まり、身体的な急速な成長（発育急進）と、心理・社会的な発達が同時に進行する</a:t>
            </a:r>
            <a:endParaRPr lang="en-US" altLang="ja-JP" sz="3200" b="1" dirty="0"/>
          </a:p>
        </p:txBody>
      </p:sp>
      <p:sp>
        <p:nvSpPr>
          <p:cNvPr id="5" name="Text 3"/>
          <p:cNvSpPr/>
          <p:nvPr/>
        </p:nvSpPr>
        <p:spPr>
          <a:xfrm>
            <a:off x="640080" y="2697480"/>
            <a:ext cx="10698480" cy="548640"/>
          </a:xfrm>
          <a:prstGeom prst="rect">
            <a:avLst/>
          </a:prstGeom>
          <a:noFill/>
          <a:ln/>
        </p:spPr>
        <p:txBody>
          <a:bodyPr wrap="square" rtlCol="0" anchor="ctr"/>
          <a:lstStyle/>
          <a:p>
            <a:pPr marL="0" indent="0">
              <a:buNone/>
            </a:pPr>
            <a:endParaRPr lang="en-US" sz="2800" b="1" dirty="0"/>
          </a:p>
        </p:txBody>
      </p:sp>
      <p:sp>
        <p:nvSpPr>
          <p:cNvPr id="6" name="Text 4"/>
          <p:cNvSpPr/>
          <p:nvPr/>
        </p:nvSpPr>
        <p:spPr>
          <a:xfrm>
            <a:off x="640080" y="3474720"/>
            <a:ext cx="10698480" cy="822960"/>
          </a:xfrm>
          <a:prstGeom prst="rect">
            <a:avLst/>
          </a:prstGeom>
          <a:noFill/>
          <a:ln/>
        </p:spPr>
        <p:txBody>
          <a:bodyPr wrap="square" rtlCol="0" anchor="t"/>
          <a:lstStyle/>
          <a:p>
            <a:pPr marL="0" indent="0">
              <a:buNone/>
            </a:pPr>
            <a:endParaRPr lang="en-US" sz="32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01</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第二次性徴に伴う身体的変化</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第二次性徴とは</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828800"/>
            <a:ext cx="10698480" cy="3553566"/>
          </a:xfrm>
          <a:prstGeom prst="rect">
            <a:avLst/>
          </a:prstGeom>
          <a:noFill/>
          <a:ln/>
        </p:spPr>
        <p:txBody>
          <a:bodyPr wrap="square" rtlCol="0" anchor="t"/>
          <a:lstStyle/>
          <a:p>
            <a:pPr marL="0" indent="0">
              <a:buNone/>
            </a:pPr>
            <a:r>
              <a:rPr lang="en-US" sz="2600" b="1" dirty="0" err="1">
                <a:solidFill>
                  <a:srgbClr val="1A1A1A"/>
                </a:solidFill>
                <a:latin typeface="Yu Gothic" pitchFamily="34" charset="0"/>
                <a:ea typeface="Yu Gothic" pitchFamily="34" charset="-122"/>
                <a:cs typeface="Yu Gothic" pitchFamily="34" charset="-120"/>
              </a:rPr>
              <a:t>性ホルモンの作用により出現する、生殖に関わる身体的特徴の変化</a:t>
            </a:r>
            <a:endParaRPr lang="en-US" sz="2600" b="1" dirty="0">
              <a:solidFill>
                <a:srgbClr val="1A1A1A"/>
              </a:solidFill>
              <a:latin typeface="Yu Gothic" pitchFamily="34" charset="0"/>
              <a:ea typeface="Yu Gothic" pitchFamily="34" charset="-122"/>
              <a:cs typeface="Yu Gothic" pitchFamily="34" charset="-120"/>
            </a:endParaRPr>
          </a:p>
          <a:p>
            <a:pPr marL="0" indent="0">
              <a:buNone/>
            </a:pPr>
            <a:endParaRPr lang="en-US" sz="2600" b="1" dirty="0">
              <a:solidFill>
                <a:srgbClr val="1A1A1A"/>
              </a:solidFill>
              <a:latin typeface="Yu Gothic" pitchFamily="34" charset="0"/>
              <a:ea typeface="Yu Gothic" pitchFamily="34" charset="-122"/>
              <a:cs typeface="Yu Gothic" pitchFamily="34" charset="-120"/>
            </a:endParaRPr>
          </a:p>
          <a:p>
            <a:r>
              <a:rPr lang="en-US" altLang="ja-JP" sz="2800" b="1" dirty="0" err="1">
                <a:solidFill>
                  <a:srgbClr val="C0392B"/>
                </a:solidFill>
                <a:latin typeface="Yu Gothic" pitchFamily="34" charset="0"/>
                <a:ea typeface="Yu Gothic" pitchFamily="34" charset="-122"/>
                <a:cs typeface="Yu Gothic" pitchFamily="34" charset="-120"/>
              </a:rPr>
              <a:t>女子：エストロゲン</a:t>
            </a:r>
            <a:r>
              <a:rPr lang="en-US" altLang="ja-JP" sz="2800" b="1" dirty="0">
                <a:solidFill>
                  <a:srgbClr val="C0392B"/>
                </a:solidFill>
                <a:latin typeface="Yu Gothic" pitchFamily="34" charset="0"/>
                <a:ea typeface="Yu Gothic" pitchFamily="34" charset="-122"/>
                <a:cs typeface="Yu Gothic" pitchFamily="34" charset="-120"/>
              </a:rPr>
              <a:t>　　</a:t>
            </a:r>
            <a:r>
              <a:rPr lang="en-US" altLang="ja-JP" sz="2800" b="1" dirty="0" err="1">
                <a:solidFill>
                  <a:srgbClr val="C0392B"/>
                </a:solidFill>
                <a:latin typeface="Yu Gothic" pitchFamily="34" charset="0"/>
                <a:ea typeface="Yu Gothic" pitchFamily="34" charset="-122"/>
                <a:cs typeface="Yu Gothic" pitchFamily="34" charset="-120"/>
              </a:rPr>
              <a:t>男子：テストステロン</a:t>
            </a:r>
            <a:endParaRPr lang="en-US" altLang="ja-JP" sz="2800" b="1" dirty="0">
              <a:solidFill>
                <a:srgbClr val="C0392B"/>
              </a:solidFill>
              <a:latin typeface="Yu Gothic" pitchFamily="34" charset="0"/>
              <a:ea typeface="Yu Gothic" pitchFamily="34" charset="-122"/>
              <a:cs typeface="Yu Gothic" pitchFamily="34" charset="-120"/>
            </a:endParaRPr>
          </a:p>
          <a:p>
            <a:endParaRPr lang="en-US" altLang="ja-JP" sz="2800" dirty="0">
              <a:solidFill>
                <a:srgbClr val="6B6B6B"/>
              </a:solidFill>
              <a:latin typeface="Yu Gothic" pitchFamily="34" charset="0"/>
              <a:ea typeface="Yu Gothic" pitchFamily="34" charset="-122"/>
              <a:cs typeface="Yu Gothic" pitchFamily="34" charset="-120"/>
            </a:endParaRPr>
          </a:p>
          <a:p>
            <a:r>
              <a:rPr lang="en-US" altLang="ja-JP" sz="2800" dirty="0" err="1">
                <a:solidFill>
                  <a:srgbClr val="6B6B6B"/>
                </a:solidFill>
                <a:latin typeface="Yu Gothic" pitchFamily="34" charset="0"/>
                <a:ea typeface="Yu Gothic" pitchFamily="34" charset="-122"/>
                <a:cs typeface="Yu Gothic" pitchFamily="34" charset="-120"/>
              </a:rPr>
              <a:t>下垂体からの性腺刺激ホルモンが、性腺（卵巣・精巣）に作用することで生じる</a:t>
            </a:r>
            <a:endParaRPr lang="en-US" altLang="ja-JP" sz="2800" dirty="0"/>
          </a:p>
        </p:txBody>
      </p:sp>
      <p:sp>
        <p:nvSpPr>
          <p:cNvPr id="5" name="Text 3"/>
          <p:cNvSpPr/>
          <p:nvPr/>
        </p:nvSpPr>
        <p:spPr>
          <a:xfrm>
            <a:off x="640080" y="2834640"/>
            <a:ext cx="10698480" cy="548640"/>
          </a:xfrm>
          <a:prstGeom prst="rect">
            <a:avLst/>
          </a:prstGeom>
          <a:noFill/>
          <a:ln/>
        </p:spPr>
        <p:txBody>
          <a:bodyPr wrap="square" rtlCol="0" anchor="ctr"/>
          <a:lstStyle/>
          <a:p>
            <a:pPr marL="0" indent="0">
              <a:buNone/>
            </a:pPr>
            <a:endParaRPr lang="en-US" sz="2200" dirty="0"/>
          </a:p>
        </p:txBody>
      </p:sp>
      <p:sp>
        <p:nvSpPr>
          <p:cNvPr id="7" name="Text 5"/>
          <p:cNvSpPr/>
          <p:nvPr/>
        </p:nvSpPr>
        <p:spPr>
          <a:xfrm>
            <a:off x="640080" y="3840480"/>
            <a:ext cx="10698480" cy="640080"/>
          </a:xfrm>
          <a:prstGeom prst="rect">
            <a:avLst/>
          </a:prstGeom>
          <a:noFill/>
          <a:ln/>
        </p:spPr>
        <p:txBody>
          <a:bodyPr wrap="square" rtlCol="0" anchor="ctr"/>
          <a:lstStyle/>
          <a:p>
            <a:pPr marL="0" indent="0">
              <a:buNone/>
            </a:pP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思春期の発育の特徴</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graphicFrame>
        <p:nvGraphicFramePr>
          <p:cNvPr id="10" name="Table 0"/>
          <p:cNvGraphicFramePr>
            <a:graphicFrameLocks noGrp="1"/>
          </p:cNvGraphicFramePr>
          <p:nvPr>
            <p:extLst>
              <p:ext uri="{D42A27DB-BD31-4B8C-83A1-F6EECF244321}">
                <p14:modId xmlns:p14="http://schemas.microsoft.com/office/powerpoint/2010/main" val="216431879"/>
              </p:ext>
            </p:extLst>
          </p:nvPr>
        </p:nvGraphicFramePr>
        <p:xfrm>
          <a:off x="640080" y="1600199"/>
          <a:ext cx="11028102" cy="4712987"/>
        </p:xfrm>
        <a:graphic>
          <a:graphicData uri="http://schemas.openxmlformats.org/drawingml/2006/table">
            <a:tbl>
              <a:tblPr/>
              <a:tblGrid>
                <a:gridCol w="3150886">
                  <a:extLst>
                    <a:ext uri="{9D8B030D-6E8A-4147-A177-3AD203B41FA5}">
                      <a16:colId xmlns:a16="http://schemas.microsoft.com/office/drawing/2014/main" val="20000"/>
                    </a:ext>
                  </a:extLst>
                </a:gridCol>
                <a:gridCol w="7877216">
                  <a:extLst>
                    <a:ext uri="{9D8B030D-6E8A-4147-A177-3AD203B41FA5}">
                      <a16:colId xmlns:a16="http://schemas.microsoft.com/office/drawing/2014/main" val="20001"/>
                    </a:ext>
                  </a:extLst>
                </a:gridCol>
              </a:tblGrid>
              <a:tr h="931637">
                <a:tc>
                  <a:txBody>
                    <a:bodyPr/>
                    <a:lstStyle/>
                    <a:p>
                      <a:pPr marL="0" indent="0" algn="l">
                        <a:buNone/>
                      </a:pPr>
                      <a:r>
                        <a:rPr lang="en-US" sz="2000" b="1" dirty="0">
                          <a:solidFill>
                            <a:srgbClr val="1A1A1A"/>
                          </a:solidFill>
                        </a:rPr>
                        <a:t>項目</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000" b="1" dirty="0">
                          <a:solidFill>
                            <a:srgbClr val="1A1A1A"/>
                          </a:solidFill>
                        </a:rPr>
                        <a:t>特徴</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86439">
                <a:tc>
                  <a:txBody>
                    <a:bodyPr/>
                    <a:lstStyle/>
                    <a:p>
                      <a:pPr marL="0" indent="0" algn="l">
                        <a:buNone/>
                      </a:pPr>
                      <a:r>
                        <a:rPr lang="en-US" sz="2400" b="1" dirty="0">
                          <a:solidFill>
                            <a:srgbClr val="1A1A1A"/>
                          </a:solidFill>
                        </a:rPr>
                        <a:t>性的成熟が始まる時期</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女子が早い（女子9歳ころ〜、男子10〜11歳ころ〜）</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31637">
                <a:tc>
                  <a:txBody>
                    <a:bodyPr/>
                    <a:lstStyle/>
                    <a:p>
                      <a:pPr marL="0" indent="0" algn="l">
                        <a:buNone/>
                      </a:pPr>
                      <a:r>
                        <a:rPr lang="en-US" sz="2400" b="1" dirty="0">
                          <a:solidFill>
                            <a:srgbClr val="1A1A1A"/>
                          </a:solidFill>
                        </a:rPr>
                        <a:t>身長増加率のピーク</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女子が早い（女子9〜14歳ころ、男子12〜13歳ころ）</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931637">
                <a:tc>
                  <a:txBody>
                    <a:bodyPr/>
                    <a:lstStyle/>
                    <a:p>
                      <a:pPr marL="0" indent="0" algn="l">
                        <a:buNone/>
                      </a:pPr>
                      <a:r>
                        <a:rPr lang="en-US" sz="2400" b="1" dirty="0">
                          <a:solidFill>
                            <a:srgbClr val="1A1A1A"/>
                          </a:solidFill>
                        </a:rPr>
                        <a:t>増加率の比較</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身長より体重の増加率のほうが大きい</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931637">
                <a:tc>
                  <a:txBody>
                    <a:bodyPr/>
                    <a:lstStyle/>
                    <a:p>
                      <a:pPr marL="0" indent="0" algn="l">
                        <a:buNone/>
                      </a:pPr>
                      <a:r>
                        <a:rPr lang="en-US" sz="2400" b="1" dirty="0">
                          <a:solidFill>
                            <a:srgbClr val="1A1A1A"/>
                          </a:solidFill>
                        </a:rPr>
                        <a:t>骨端線の閉鎖</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思春期後半に閉鎖し、身長の伸びが止まる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国試対策ポイント</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828800"/>
            <a:ext cx="10611968" cy="3553566"/>
          </a:xfrm>
          <a:prstGeom prst="rect">
            <a:avLst/>
          </a:prstGeom>
          <a:noFill/>
          <a:ln/>
        </p:spPr>
        <p:txBody>
          <a:bodyPr wrap="square" rtlCol="0" anchor="t"/>
          <a:lstStyle/>
          <a:p>
            <a:pPr marL="457200" indent="-457200">
              <a:buFont typeface="Arial" panose="020B0604020202020204" pitchFamily="34" charset="0"/>
              <a:buChar char="•"/>
            </a:pPr>
            <a:r>
              <a:rPr lang="en-US" sz="3200" b="1" dirty="0" err="1">
                <a:solidFill>
                  <a:srgbClr val="1A1A1A"/>
                </a:solidFill>
                <a:latin typeface="Yu Gothic" pitchFamily="34" charset="0"/>
                <a:ea typeface="Yu Gothic" pitchFamily="34" charset="-122"/>
                <a:cs typeface="Yu Gothic" pitchFamily="34" charset="-120"/>
              </a:rPr>
              <a:t>第二次性徴の出現順序（女子は乳房発育から、男子は精巣発育から</a:t>
            </a:r>
            <a:r>
              <a:rPr lang="en-US" sz="3200" b="1" dirty="0">
                <a:solidFill>
                  <a:srgbClr val="1A1A1A"/>
                </a:solidFill>
                <a:latin typeface="Yu Gothic" pitchFamily="34" charset="0"/>
                <a:ea typeface="Yu Gothic" pitchFamily="34" charset="-122"/>
                <a:cs typeface="Yu Gothic" pitchFamily="34" charset="-120"/>
              </a:rPr>
              <a:t>）</a:t>
            </a:r>
          </a:p>
          <a:p>
            <a:pPr marL="457200" indent="-457200">
              <a:buFont typeface="Arial" panose="020B0604020202020204" pitchFamily="34" charset="0"/>
              <a:buChar char="•"/>
            </a:pPr>
            <a:endParaRPr lang="en-US" sz="3200" b="1" dirty="0">
              <a:solidFill>
                <a:srgbClr val="1A1A1A"/>
              </a:solidFill>
              <a:latin typeface="Yu Gothic" pitchFamily="34" charset="0"/>
              <a:ea typeface="Yu Gothic" pitchFamily="34" charset="-122"/>
              <a:cs typeface="Yu Gothic" pitchFamily="34" charset="-120"/>
            </a:endParaRPr>
          </a:p>
          <a:p>
            <a:pPr marL="457200" indent="-457200">
              <a:buFont typeface="Arial" panose="020B0604020202020204" pitchFamily="34" charset="0"/>
              <a:buChar char="•"/>
            </a:pPr>
            <a:r>
              <a:rPr lang="en-US" altLang="ja-JP" sz="3200" b="1" dirty="0" err="1">
                <a:solidFill>
                  <a:srgbClr val="1A1A1A"/>
                </a:solidFill>
                <a:latin typeface="Yu Gothic" pitchFamily="34" charset="0"/>
                <a:ea typeface="Yu Gothic" pitchFamily="34" charset="-122"/>
                <a:cs typeface="Yu Gothic" pitchFamily="34" charset="-120"/>
              </a:rPr>
              <a:t>性的成熟・身長増加のピークは、女子のほうが早い</a:t>
            </a:r>
            <a:endParaRPr lang="en-US" altLang="ja-JP" sz="3200" b="1" dirty="0">
              <a:solidFill>
                <a:srgbClr val="1A1A1A"/>
              </a:solidFill>
              <a:latin typeface="Yu Gothic" pitchFamily="34" charset="0"/>
              <a:ea typeface="Yu Gothic" pitchFamily="34" charset="-122"/>
              <a:cs typeface="Yu Gothic" pitchFamily="34" charset="-120"/>
            </a:endParaRPr>
          </a:p>
          <a:p>
            <a:pPr marL="457200" indent="-457200">
              <a:buFont typeface="Arial" panose="020B0604020202020204" pitchFamily="34" charset="0"/>
              <a:buChar char="•"/>
            </a:pPr>
            <a:endParaRPr lang="en-US" altLang="ja-JP" sz="3200" b="1" dirty="0">
              <a:solidFill>
                <a:srgbClr val="1A1A1A"/>
              </a:solidFill>
              <a:latin typeface="Yu Gothic" pitchFamily="34" charset="0"/>
              <a:ea typeface="Yu Gothic" pitchFamily="34" charset="-122"/>
              <a:cs typeface="Yu Gothic" pitchFamily="34" charset="-120"/>
            </a:endParaRPr>
          </a:p>
          <a:p>
            <a:pPr marL="457200" indent="-457200">
              <a:buFont typeface="Arial" panose="020B0604020202020204" pitchFamily="34" charset="0"/>
              <a:buChar char="•"/>
            </a:pPr>
            <a:r>
              <a:rPr lang="en-US" altLang="ja-JP" sz="3200" b="1" dirty="0" err="1">
                <a:solidFill>
                  <a:srgbClr val="C0392B"/>
                </a:solidFill>
                <a:latin typeface="Yu Gothic" pitchFamily="34" charset="0"/>
                <a:ea typeface="Yu Gothic" pitchFamily="34" charset="-122"/>
                <a:cs typeface="Yu Gothic" pitchFamily="34" charset="-120"/>
              </a:rPr>
              <a:t>骨端線の閉鎖により、身長の伸びが止まる</a:t>
            </a:r>
            <a:endParaRPr lang="en-US" altLang="ja-JP" sz="3200" dirty="0"/>
          </a:p>
        </p:txBody>
      </p:sp>
      <p:sp>
        <p:nvSpPr>
          <p:cNvPr id="5" name="Text 3"/>
          <p:cNvSpPr/>
          <p:nvPr/>
        </p:nvSpPr>
        <p:spPr>
          <a:xfrm>
            <a:off x="640080" y="2651760"/>
            <a:ext cx="10698480" cy="731520"/>
          </a:xfrm>
          <a:prstGeom prst="rect">
            <a:avLst/>
          </a:prstGeom>
          <a:noFill/>
          <a:ln/>
        </p:spPr>
        <p:txBody>
          <a:bodyPr wrap="square" rtlCol="0" anchor="t"/>
          <a:lstStyle/>
          <a:p>
            <a:pPr marL="0" indent="0">
              <a:buNone/>
            </a:pPr>
            <a:endParaRPr lang="en-US" sz="2200" dirty="0"/>
          </a:p>
        </p:txBody>
      </p:sp>
      <p:sp>
        <p:nvSpPr>
          <p:cNvPr id="6" name="Text 4"/>
          <p:cNvSpPr/>
          <p:nvPr/>
        </p:nvSpPr>
        <p:spPr>
          <a:xfrm>
            <a:off x="640080" y="3474720"/>
            <a:ext cx="10698480" cy="731520"/>
          </a:xfrm>
          <a:prstGeom prst="rect">
            <a:avLst/>
          </a:prstGeom>
          <a:noFill/>
          <a:ln/>
        </p:spPr>
        <p:txBody>
          <a:bodyPr wrap="square" rtlCol="0" anchor="t"/>
          <a:lstStyle/>
          <a:p>
            <a:pPr marL="0" indent="0">
              <a:buNone/>
            </a:pPr>
            <a:endParaRPr lang="en-US"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02</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自我同一性の確立と心理的発達課題</a:t>
            </a:r>
            <a:endParaRPr lang="en-US" sz="3200" dirty="0"/>
          </a:p>
        </p:txBody>
      </p:sp>
    </p:spTree>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333</Words>
  <Application>Microsoft Office PowerPoint</Application>
  <PresentationFormat>ワイド画面</PresentationFormat>
  <Paragraphs>132</Paragraphs>
  <Slides>21</Slides>
  <Notes>21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21</vt:i4>
      </vt:variant>
    </vt:vector>
  </HeadingPairs>
  <TitlesOfParts>
    <vt:vector size="26" baseType="lpstr">
      <vt:lpstr>Yu Gothic</vt:lpstr>
      <vt:lpstr>Arial</vt:lpstr>
      <vt:lpstr>Calibri</vt:lpstr>
      <vt:lpstr>Calibri Light</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2026-07-23T06:04:31Z</dcterms:created>
  <dcterms:modified xsi:type="dcterms:W3CDTF">2026-07-23T06:04:47Z</dcterms:modified>
</cp:coreProperties>
</file>