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50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12192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7" d="100"/>
          <a:sy n="87" d="100"/>
        </p:scale>
        <p:origin x="66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8383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78173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48348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89419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1900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74888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42530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30771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40508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0634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37417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90048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60411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93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691550" y="3931372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ライフステージ看護学</a:t>
            </a:r>
            <a:endParaRPr lang="en-US" sz="3600" b="1" dirty="0"/>
          </a:p>
        </p:txBody>
      </p:sp>
      <p:sp>
        <p:nvSpPr>
          <p:cNvPr id="4" name="Text 2"/>
          <p:cNvSpPr/>
          <p:nvPr/>
        </p:nvSpPr>
        <p:spPr>
          <a:xfrm>
            <a:off x="691550" y="4571452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第5回　学童期の成長発達と健康課題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691550" y="5485852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身体発育・心理社会的発達・学校生活・健康課題</a:t>
            </a:r>
            <a:endParaRPr lang="en-US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勤勉性の獲得 ─ エリクソン理論との接続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822960" y="1737360"/>
            <a:ext cx="10515600" cy="1463040"/>
          </a:xfrm>
          <a:prstGeom prst="rect">
            <a:avLst/>
          </a:prstGeom>
          <a:solidFill>
            <a:srgbClr val="EDEDED"/>
          </a:solidFill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5" name="Text 3"/>
          <p:cNvSpPr/>
          <p:nvPr/>
        </p:nvSpPr>
        <p:spPr>
          <a:xfrm>
            <a:off x="1097280" y="1874520"/>
            <a:ext cx="99669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学童期の発達課題：</a:t>
            </a:r>
            <a:r>
              <a:rPr lang="en-US" sz="36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勤勉性 対 劣等感</a:t>
            </a:r>
            <a:endParaRPr lang="en-US" sz="2400" b="1" dirty="0"/>
          </a:p>
        </p:txBody>
      </p:sp>
      <p:sp>
        <p:nvSpPr>
          <p:cNvPr id="6" name="Text 4"/>
          <p:cNvSpPr/>
          <p:nvPr/>
        </p:nvSpPr>
        <p:spPr>
          <a:xfrm>
            <a:off x="822960" y="347472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 err="1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学習・係活動・友人関係での達成体験の積み重ねが有能感（勤勉性）を育む</a:t>
            </a:r>
            <a:r>
              <a:rPr lang="ja-JP" altLang="en-US" sz="2800" dirty="0"/>
              <a:t>。</a:t>
            </a:r>
            <a:r>
              <a:rPr lang="en-US" sz="2800" b="1" dirty="0" err="1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失敗体験が続くと劣等感につながりやすい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838200" y="5716916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（第1回講義：エリクソンの発達段階 参照）</a:t>
            </a:r>
            <a:endParaRPr lang="en-US" sz="28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ピアジェの認知発達 ─ 具体的操作期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2214846"/>
              </p:ext>
            </p:extLst>
          </p:nvPr>
        </p:nvGraphicFramePr>
        <p:xfrm>
          <a:off x="640080" y="1508759"/>
          <a:ext cx="10972800" cy="4443052"/>
        </p:xfrm>
        <a:graphic>
          <a:graphicData uri="http://schemas.openxmlformats.org/drawingml/2006/table">
            <a:tbl>
              <a:tblPr/>
              <a:tblGrid>
                <a:gridCol w="33953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73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50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1076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</a:rPr>
                        <a:t>段階</a:t>
                      </a:r>
                      <a:endParaRPr lang="en-US" sz="20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</a:rPr>
                        <a:t>年齢の目安</a:t>
                      </a:r>
                      <a:endParaRPr lang="en-US" sz="20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</a:rPr>
                        <a:t>特徴</a:t>
                      </a:r>
                      <a:endParaRPr lang="en-US" sz="20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076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 err="1">
                          <a:solidFill>
                            <a:srgbClr val="000000"/>
                          </a:solidFill>
                        </a:rPr>
                        <a:t>前操作期</a:t>
                      </a:r>
                      <a:endParaRPr lang="en-US" sz="2400" b="1" dirty="0">
                        <a:solidFill>
                          <a:srgbClr val="000000"/>
                        </a:solidFill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</a:rPr>
                        <a:t>（第4回既習）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</a:rPr>
                        <a:t>2〜7歳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</a:rPr>
                        <a:t>自己中心性、保存概念の未獲得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076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C0392B"/>
                          </a:solidFill>
                        </a:rPr>
                        <a:t>具体的操作期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</a:rPr>
                        <a:t>7〜11歳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</a:rPr>
                        <a:t>保存概念を獲得し、具体的事物について論理的に考えられる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0763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</a:rPr>
                        <a:t>形式的操作期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</a:rPr>
                        <a:t>11歳以降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</a:rPr>
                        <a:t>抽象的な概念や仮説にもとづき論理的に思考できる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具体的操作期の主な特徴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1051560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spcAft>
                <a:spcPts val="1600"/>
              </a:spcAft>
              <a:buSzPct val="100000"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保存概念の獲得：見た目の形が変わっても、量そのものは変化しないと理解できる</a:t>
            </a:r>
            <a:endParaRPr lang="en-US" sz="2800" dirty="0"/>
          </a:p>
          <a:p>
            <a:pPr>
              <a:spcAft>
                <a:spcPts val="1600"/>
              </a:spcAft>
              <a:buSzPct val="100000"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脱中心化：自己中心的な視点から離れ、他者の立場から物事を考えられる</a:t>
            </a:r>
            <a:endParaRPr lang="en-US" sz="2800" dirty="0"/>
          </a:p>
          <a:p>
            <a:pPr>
              <a:spcAft>
                <a:spcPts val="1600"/>
              </a:spcAft>
              <a:buSzPct val="100000"/>
            </a:pPr>
            <a:r>
              <a:rPr lang="en-US" sz="28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説明には、実際に手を動かせる教材や、具体的な事例を用いる方法が適している</a:t>
            </a:r>
            <a:endParaRPr lang="en-US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377440"/>
            <a:ext cx="2743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03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822960" y="3383280"/>
            <a:ext cx="100584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学校生活への適応と仲間関係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ギャングエイジ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822960" y="1737360"/>
            <a:ext cx="10515600" cy="1463040"/>
          </a:xfrm>
          <a:prstGeom prst="rect">
            <a:avLst/>
          </a:prstGeom>
          <a:solidFill>
            <a:srgbClr val="FDEDEC"/>
          </a:solidFill>
          <a:ln w="1905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5" name="Text 3"/>
          <p:cNvSpPr/>
          <p:nvPr/>
        </p:nvSpPr>
        <p:spPr>
          <a:xfrm>
            <a:off x="1097280" y="1920240"/>
            <a:ext cx="99669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親から離れて仲の良い仲間同士で集団を形成し</a:t>
            </a:r>
            <a:endParaRPr lang="en-US" sz="2800" dirty="0"/>
          </a:p>
          <a:p>
            <a:pPr marL="0" indent="0" algn="ctr">
              <a:buNone/>
            </a:pPr>
            <a:r>
              <a:rPr lang="en-US" sz="28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組織的な遊びや行動をとる（学童中期〜高学年）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914400" y="3474720"/>
            <a:ext cx="1005840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ルールを守ること、協力すること、役割分担など社会性の基礎を身につける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仲間関係は、家族に次いで重要な人間関係の場となる</a:t>
            </a:r>
            <a:endParaRPr lang="en-US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国試頻出：ライフステージ別の心理社会的特徴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0615742"/>
              </p:ext>
            </p:extLst>
          </p:nvPr>
        </p:nvGraphicFramePr>
        <p:xfrm>
          <a:off x="640080" y="1508760"/>
          <a:ext cx="10881360" cy="3657600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95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</a:rPr>
                        <a:t>時期</a:t>
                      </a:r>
                      <a:endParaRPr lang="en-US" sz="20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</a:rPr>
                        <a:t>特徴</a:t>
                      </a:r>
                      <a:endParaRPr lang="en-US" sz="20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</a:rPr>
                        <a:t>乳児期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分離不安（第3回既習）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</a:rPr>
                        <a:t>幼児期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自我の芽生え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</a:rPr>
                        <a:t>学童期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C0392B"/>
                          </a:solidFill>
                        </a:rPr>
                        <a:t>ギャングエイジ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</a:rPr>
                        <a:t>青年期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心理的離乳・自我同一性の確立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377440"/>
            <a:ext cx="2743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04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822960" y="3383280"/>
            <a:ext cx="100584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栄養・生活習慣病予防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学童期の栄養と生活習慣病予防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1051560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活動量・成長に必要な栄養量が多く、朝食欠食や偏った食生活は発育・学習に影響しうる</a:t>
            </a:r>
            <a:endParaRPr lang="en-US" sz="2800" dirty="0"/>
          </a:p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肥満・やせの評価にはローレル指数を用いる</a:t>
            </a:r>
            <a:endParaRPr lang="en-US" sz="2800" dirty="0"/>
          </a:p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学童期の肥満は成人期の肥満に移行しやすい</a:t>
            </a:r>
            <a:endParaRPr lang="en-US" sz="2800" dirty="0"/>
          </a:p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学童期からの望ましい生活習慣（食事・運動・睡眠）は生活習慣病の一次予防となる</a:t>
            </a:r>
            <a:endParaRPr lang="en-US" sz="2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377440"/>
            <a:ext cx="2743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05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822960" y="3383280"/>
            <a:ext cx="100584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慢性疾患・アレルギー疾患とセルフケア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学童期に多い慢性疾患とセルフケア支援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graphicFrame>
        <p:nvGraphicFramePr>
          <p:cNvPr id="2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5769485"/>
              </p:ext>
            </p:extLst>
          </p:nvPr>
        </p:nvGraphicFramePr>
        <p:xfrm>
          <a:off x="640080" y="1508760"/>
          <a:ext cx="10881360" cy="3459480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95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</a:rPr>
                        <a:t>疾患</a:t>
                      </a:r>
                      <a:endParaRPr lang="en-US" sz="20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</a:rPr>
                        <a:t>学校生活における配慮・セルフケア支援</a:t>
                      </a:r>
                      <a:endParaRPr lang="en-US" sz="20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</a:rPr>
                        <a:t>気管支喘息</a:t>
                      </a:r>
                      <a:endParaRPr lang="en-US" sz="20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発作時の対応を学校と共有し、吸入薬の管理を子ども自身が習得できるよう支援</a:t>
                      </a:r>
                      <a:endParaRPr lang="en-US" sz="20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</a:rPr>
                        <a:t>1型糖尿病</a:t>
                      </a:r>
                      <a:endParaRPr lang="en-US" sz="20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自己血糖測定・インスリン自己注射の手技習得、低血糖時の対応を学校と共有</a:t>
                      </a:r>
                      <a:endParaRPr lang="en-US" sz="20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</a:rPr>
                        <a:t>食物アレルギー</a:t>
                      </a:r>
                      <a:endParaRPr lang="en-US" sz="20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学校生活管理指導表を活用し、給食対応・エピペン使用を共有</a:t>
                      </a:r>
                      <a:endParaRPr lang="en-US" sz="20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</a:rPr>
                        <a:t>てんかん</a:t>
                      </a:r>
                      <a:endParaRPr lang="en-US" sz="20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発作時の対応・服薬管理を学校と共有</a:t>
                      </a:r>
                      <a:endParaRPr lang="en-US" sz="20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本時の到達目標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1051560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200" indent="-457200">
              <a:spcAft>
                <a:spcPts val="1600"/>
              </a:spcAft>
              <a:buSzPct val="100000"/>
              <a:buFont typeface="+mj-ea"/>
              <a:buAutoNum type="circleNumDbPlain"/>
            </a:pPr>
            <a:r>
              <a:rPr lang="en-US" sz="24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学童期の身体的発育の特徴と、体格の評価方法（ローレル指数）を説明できる</a:t>
            </a:r>
            <a:endParaRPr lang="en-US" sz="2400" dirty="0"/>
          </a:p>
          <a:p>
            <a:pPr marL="457200" indent="-457200">
              <a:spcAft>
                <a:spcPts val="1600"/>
              </a:spcAft>
              <a:buSzPct val="100000"/>
              <a:buFont typeface="+mj-ea"/>
              <a:buAutoNum type="circleNumDbPlain"/>
            </a:pPr>
            <a:r>
              <a:rPr lang="en-US" sz="24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エリクソンの「勤勉性 対 劣等感」と、ピアジェの具体的操作期から心理・認知発達を理解する</a:t>
            </a:r>
            <a:endParaRPr lang="en-US" sz="2400" dirty="0"/>
          </a:p>
          <a:p>
            <a:pPr marL="457200" indent="-457200">
              <a:spcAft>
                <a:spcPts val="1600"/>
              </a:spcAft>
              <a:buSzPct val="100000"/>
              <a:buFont typeface="+mj-ea"/>
              <a:buAutoNum type="circleNumDbPlain"/>
            </a:pPr>
            <a:r>
              <a:rPr lang="en-US" sz="24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学校生活への適応、仲間関係（ギャングエイジ）の意義を理解する</a:t>
            </a:r>
            <a:endParaRPr lang="en-US" sz="2400" dirty="0"/>
          </a:p>
          <a:p>
            <a:pPr marL="457200" indent="-457200">
              <a:spcAft>
                <a:spcPts val="1600"/>
              </a:spcAft>
              <a:buSzPct val="100000"/>
              <a:buFont typeface="+mj-ea"/>
              <a:buAutoNum type="circleNumDbPlain"/>
            </a:pPr>
            <a:r>
              <a:rPr lang="en-US" sz="24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学童期に多い慢性疾患・アレルギー疾患・事故の特徴と、学校生活における看護支援を理解する</a:t>
            </a:r>
            <a:endParaRPr lang="en-US" sz="2400" dirty="0"/>
          </a:p>
          <a:p>
            <a:pPr marL="457200" indent="-457200">
              <a:spcAft>
                <a:spcPts val="1600"/>
              </a:spcAft>
              <a:buSzPct val="100000"/>
              <a:buFont typeface="+mj-ea"/>
              <a:buAutoNum type="circleNumDbPlain"/>
            </a:pPr>
            <a:r>
              <a:rPr lang="en-US" sz="24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学校保健安全法に基づく健康診断の意義と、学校・家族との連携のあり方を理解する</a:t>
            </a:r>
            <a:endParaRPr lang="en-US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学童期に多い健康課題：夜尿症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822960" y="1737360"/>
            <a:ext cx="10515600" cy="1005840"/>
          </a:xfrm>
          <a:prstGeom prst="rect">
            <a:avLst/>
          </a:prstGeom>
          <a:solidFill>
            <a:srgbClr val="EDEDED"/>
          </a:solidFill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5" name="Text 3"/>
          <p:cNvSpPr/>
          <p:nvPr/>
        </p:nvSpPr>
        <p:spPr>
          <a:xfrm>
            <a:off x="1097280" y="1737360"/>
            <a:ext cx="9966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一次性夜尿症：乳児期から継続　／　二次性夜尿症：再発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928116" y="3258221"/>
            <a:ext cx="4937760" cy="1645920"/>
          </a:xfrm>
          <a:prstGeom prst="rect">
            <a:avLst/>
          </a:prstGeom>
          <a:solidFill>
            <a:srgbClr val="FDEDEC"/>
          </a:solidFill>
          <a:ln w="1905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7" name="Text 5"/>
          <p:cNvSpPr/>
          <p:nvPr/>
        </p:nvSpPr>
        <p:spPr>
          <a:xfrm>
            <a:off x="928116" y="3566161"/>
            <a:ext cx="4937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叱らない</a:t>
            </a:r>
            <a:endParaRPr lang="en-US" sz="3200" b="1" dirty="0"/>
          </a:p>
        </p:txBody>
      </p:sp>
      <p:sp>
        <p:nvSpPr>
          <p:cNvPr id="8" name="Text 6"/>
          <p:cNvSpPr/>
          <p:nvPr/>
        </p:nvSpPr>
        <p:spPr>
          <a:xfrm>
            <a:off x="928116" y="4206241"/>
            <a:ext cx="49377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自信・意欲の喪失を防ぐ</a:t>
            </a:r>
            <a:endParaRPr lang="en-US" sz="2400" b="1" dirty="0"/>
          </a:p>
        </p:txBody>
      </p:sp>
      <p:sp>
        <p:nvSpPr>
          <p:cNvPr id="9" name="Shape 7"/>
          <p:cNvSpPr/>
          <p:nvPr/>
        </p:nvSpPr>
        <p:spPr>
          <a:xfrm>
            <a:off x="6323076" y="3258221"/>
            <a:ext cx="4937760" cy="1645920"/>
          </a:xfrm>
          <a:prstGeom prst="rect">
            <a:avLst/>
          </a:prstGeom>
          <a:solidFill>
            <a:srgbClr val="FFFFFF"/>
          </a:solidFill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10" name="Text 8"/>
          <p:cNvSpPr/>
          <p:nvPr/>
        </p:nvSpPr>
        <p:spPr>
          <a:xfrm>
            <a:off x="6323076" y="3566161"/>
            <a:ext cx="4937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水分は時間帯調整</a:t>
            </a:r>
            <a:endParaRPr lang="en-US" sz="3200" b="1" dirty="0"/>
          </a:p>
        </p:txBody>
      </p:sp>
      <p:sp>
        <p:nvSpPr>
          <p:cNvPr id="11" name="Text 9"/>
          <p:cNvSpPr/>
          <p:nvPr/>
        </p:nvSpPr>
        <p:spPr>
          <a:xfrm>
            <a:off x="6323076" y="4206241"/>
            <a:ext cx="49377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総量ではなく夕方以降を控える</a:t>
            </a:r>
            <a:endParaRPr lang="en-US" sz="2400" b="1" dirty="0"/>
          </a:p>
        </p:txBody>
      </p:sp>
      <p:sp>
        <p:nvSpPr>
          <p:cNvPr id="12" name="Text 10"/>
          <p:cNvSpPr/>
          <p:nvPr/>
        </p:nvSpPr>
        <p:spPr>
          <a:xfrm>
            <a:off x="838200" y="5501731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夜間に無理に起こして排尿させる対応は基本的に推奨されない</a:t>
            </a:r>
            <a:endParaRPr lang="en-US" sz="28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アレルギー疾患とアナフィラキシー対応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1051560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学校生活管理指導表を用い、給食対応・緊急時対応を学校・家族・医療者で共有する</a:t>
            </a:r>
            <a:endParaRPr lang="en-US" sz="2400" dirty="0"/>
          </a:p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アナフィラキシー症状（呼吸困難・意識低下・全身蕁麻疹等）→ 直ちにエピペン使用＋救急要請</a:t>
            </a:r>
            <a:endParaRPr lang="en-US" sz="2400" dirty="0"/>
          </a:p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教職員がエピペンを使用できる体制（研修等）を整えておくことも重要</a:t>
            </a:r>
            <a:endParaRPr lang="en-US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377440"/>
            <a:ext cx="2743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06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822960" y="3383280"/>
            <a:ext cx="100584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事故・外傷と健康診断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学童期の事故・外傷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745236" y="1906003"/>
            <a:ext cx="3383280" cy="2743200"/>
          </a:xfrm>
          <a:prstGeom prst="rect">
            <a:avLst/>
          </a:prstGeom>
          <a:solidFill>
            <a:srgbClr val="EDEDED"/>
          </a:solidFill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 sz="2800"/>
          </a:p>
        </p:txBody>
      </p:sp>
      <p:sp>
        <p:nvSpPr>
          <p:cNvPr id="5" name="Text 3"/>
          <p:cNvSpPr/>
          <p:nvPr/>
        </p:nvSpPr>
        <p:spPr>
          <a:xfrm>
            <a:off x="822960" y="2282112"/>
            <a:ext cx="3200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自転車事故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914400" y="3178223"/>
            <a:ext cx="3108960" cy="93027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交通ルールの理解、ヘルメット着用の習慣づけ</a:t>
            </a:r>
            <a:endParaRPr lang="en-US" sz="2400" b="1" dirty="0"/>
          </a:p>
        </p:txBody>
      </p:sp>
      <p:sp>
        <p:nvSpPr>
          <p:cNvPr id="7" name="Shape 5"/>
          <p:cNvSpPr/>
          <p:nvPr/>
        </p:nvSpPr>
        <p:spPr>
          <a:xfrm>
            <a:off x="4402836" y="1906003"/>
            <a:ext cx="3383280" cy="2743200"/>
          </a:xfrm>
          <a:prstGeom prst="rect">
            <a:avLst/>
          </a:prstGeom>
          <a:solidFill>
            <a:srgbClr val="EDEDED"/>
          </a:solidFill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 sz="2800"/>
          </a:p>
        </p:txBody>
      </p:sp>
      <p:sp>
        <p:nvSpPr>
          <p:cNvPr id="8" name="Text 6"/>
          <p:cNvSpPr/>
          <p:nvPr/>
        </p:nvSpPr>
        <p:spPr>
          <a:xfrm>
            <a:off x="4480560" y="2282112"/>
            <a:ext cx="3200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スポーツ外傷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4572000" y="3178223"/>
            <a:ext cx="3108960" cy="93027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準備運動の徹底、無理のない運動強度の設定</a:t>
            </a:r>
            <a:endParaRPr lang="en-US" sz="2400" b="1" dirty="0"/>
          </a:p>
        </p:txBody>
      </p:sp>
      <p:sp>
        <p:nvSpPr>
          <p:cNvPr id="10" name="Shape 8"/>
          <p:cNvSpPr/>
          <p:nvPr/>
        </p:nvSpPr>
        <p:spPr>
          <a:xfrm>
            <a:off x="8060436" y="1906003"/>
            <a:ext cx="3383280" cy="2743200"/>
          </a:xfrm>
          <a:prstGeom prst="rect">
            <a:avLst/>
          </a:prstGeom>
          <a:solidFill>
            <a:srgbClr val="EDEDED"/>
          </a:solidFill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 sz="2800"/>
          </a:p>
        </p:txBody>
      </p:sp>
      <p:sp>
        <p:nvSpPr>
          <p:cNvPr id="11" name="Text 9"/>
          <p:cNvSpPr/>
          <p:nvPr/>
        </p:nvSpPr>
        <p:spPr>
          <a:xfrm>
            <a:off x="8138160" y="2282112"/>
            <a:ext cx="3200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水難事故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8229600" y="3178223"/>
            <a:ext cx="3108960" cy="93027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4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監視体制、着衣泳などの安全教育</a:t>
            </a:r>
            <a:endParaRPr lang="en-US" sz="2400" b="1" dirty="0"/>
          </a:p>
        </p:txBody>
      </p:sp>
      <p:sp>
        <p:nvSpPr>
          <p:cNvPr id="13" name="Text 11"/>
          <p:cNvSpPr/>
          <p:nvPr/>
        </p:nvSpPr>
        <p:spPr>
          <a:xfrm>
            <a:off x="822960" y="557784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 err="1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行動範囲が校区外へ拡大</a:t>
            </a:r>
            <a:r>
              <a:rPr lang="en-US" sz="28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 →</a:t>
            </a:r>
          </a:p>
          <a:p>
            <a:pPr marL="0" indent="0" algn="ctr">
              <a:buNone/>
            </a:pPr>
            <a:r>
              <a:rPr lang="en-US" sz="28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 大人の目が届かない場面での事故に注意</a:t>
            </a:r>
            <a:endParaRPr lang="en-US" sz="2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学校保健安全法と健康診断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822960" y="1737360"/>
            <a:ext cx="10515600" cy="1097280"/>
          </a:xfrm>
          <a:prstGeom prst="rect">
            <a:avLst/>
          </a:prstGeom>
          <a:solidFill>
            <a:srgbClr val="EDEDED"/>
          </a:solidFill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" name="Text 3"/>
          <p:cNvSpPr/>
          <p:nvPr/>
        </p:nvSpPr>
        <p:spPr>
          <a:xfrm>
            <a:off x="1097280" y="1737360"/>
            <a:ext cx="99669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学校保健安全法に基づき、毎学年定期の健康診断を実施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928116" y="3290471"/>
            <a:ext cx="2377440" cy="822960"/>
          </a:xfrm>
          <a:prstGeom prst="rect">
            <a:avLst/>
          </a:prstGeom>
          <a:solidFill>
            <a:srgbClr val="FFFFFF"/>
          </a:solidFill>
          <a:ln w="1905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ja-JP" altLang="en-US" sz="2800"/>
          </a:p>
        </p:txBody>
      </p:sp>
      <p:sp>
        <p:nvSpPr>
          <p:cNvPr id="7" name="Text 5"/>
          <p:cNvSpPr/>
          <p:nvPr/>
        </p:nvSpPr>
        <p:spPr>
          <a:xfrm>
            <a:off x="928116" y="3290471"/>
            <a:ext cx="2377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身長・体重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3579876" y="3290471"/>
            <a:ext cx="2377440" cy="822960"/>
          </a:xfrm>
          <a:prstGeom prst="rect">
            <a:avLst/>
          </a:prstGeom>
          <a:solidFill>
            <a:srgbClr val="FFFFFF"/>
          </a:solidFill>
          <a:ln w="1905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ja-JP" altLang="en-US" sz="2800"/>
          </a:p>
        </p:txBody>
      </p:sp>
      <p:sp>
        <p:nvSpPr>
          <p:cNvPr id="9" name="Text 7"/>
          <p:cNvSpPr/>
          <p:nvPr/>
        </p:nvSpPr>
        <p:spPr>
          <a:xfrm>
            <a:off x="3579876" y="3290471"/>
            <a:ext cx="2377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視力・聴力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231636" y="3290471"/>
            <a:ext cx="2377440" cy="822960"/>
          </a:xfrm>
          <a:prstGeom prst="rect">
            <a:avLst/>
          </a:prstGeom>
          <a:solidFill>
            <a:srgbClr val="FFFFFF"/>
          </a:solidFill>
          <a:ln w="1905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ja-JP" altLang="en-US" sz="2800"/>
          </a:p>
        </p:txBody>
      </p:sp>
      <p:sp>
        <p:nvSpPr>
          <p:cNvPr id="11" name="Text 9"/>
          <p:cNvSpPr/>
          <p:nvPr/>
        </p:nvSpPr>
        <p:spPr>
          <a:xfrm>
            <a:off x="6231636" y="3290471"/>
            <a:ext cx="2377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脊柱・胸郭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8883396" y="3290471"/>
            <a:ext cx="2377440" cy="822960"/>
          </a:xfrm>
          <a:prstGeom prst="rect">
            <a:avLst/>
          </a:prstGeom>
          <a:solidFill>
            <a:srgbClr val="FFFFFF"/>
          </a:solidFill>
          <a:ln w="1905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ja-JP" altLang="en-US" sz="2800"/>
          </a:p>
        </p:txBody>
      </p:sp>
      <p:sp>
        <p:nvSpPr>
          <p:cNvPr id="13" name="Text 11"/>
          <p:cNvSpPr/>
          <p:nvPr/>
        </p:nvSpPr>
        <p:spPr>
          <a:xfrm>
            <a:off x="8883396" y="3290471"/>
            <a:ext cx="2377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歯・口腔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745236" y="4890671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養護教諭が、健康診断の実施・事後措置・日常の健康相談等の中心的役割を担う</a:t>
            </a:r>
            <a:endParaRPr lang="en-US" sz="28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377440"/>
            <a:ext cx="2743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07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822960" y="3383280"/>
            <a:ext cx="100584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家族・学校との連携</a:t>
            </a:r>
            <a:endParaRPr lang="en-US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学童期における家族・学校との連携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1051560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学校生活管理指導表等を活用し、学校（担任・養護教諭）・家族・医療者で情報を共有する</a:t>
            </a:r>
            <a:endParaRPr lang="en-US" sz="2800" dirty="0"/>
          </a:p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個別の教育支援計画を通じて、学校行事（宿泊行事・プール等）の配慮事項を事前に調整する</a:t>
            </a:r>
            <a:endParaRPr lang="en-US" sz="2800" dirty="0"/>
          </a:p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子どもが主体的に自己管理できるよう、過干渉にならない見守り方を家族に助言する</a:t>
            </a:r>
            <a:endParaRPr lang="en-US" sz="2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本時のまとめ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1051560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学童期の異常被患率第1位は「裸眼視力の低下」</a:t>
            </a:r>
            <a:endParaRPr lang="en-US" sz="2800" dirty="0"/>
          </a:p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体格評価：乳幼児＝カウプ指数、学童期＝ローレル指数、成人＝BMI</a:t>
            </a:r>
            <a:endParaRPr lang="en-US" sz="2800" dirty="0"/>
          </a:p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勤勉性（エリクソン）と具体的操作期（ピアジェ）が心理・認知発達の軸となる</a:t>
            </a:r>
            <a:endParaRPr lang="en-US" sz="2800" dirty="0"/>
          </a:p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ギャングエイジ、慢性疾患のセルフケア、アレルギー対応、事故防止を統合的に理解する</a:t>
            </a:r>
            <a:endParaRPr lang="en-US" sz="2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事例演習：気管支喘息をもつ学童の学校生活支援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822960" y="1828800"/>
            <a:ext cx="10515600" cy="3000546"/>
          </a:xfrm>
          <a:prstGeom prst="rect">
            <a:avLst/>
          </a:prstGeom>
          <a:solidFill>
            <a:srgbClr val="EDEDED"/>
          </a:solidFill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" name="Text 3"/>
          <p:cNvSpPr/>
          <p:nvPr/>
        </p:nvSpPr>
        <p:spPr>
          <a:xfrm>
            <a:off x="1097280" y="1974447"/>
            <a:ext cx="10058400" cy="64297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B君（9歳、男児、小学3年生）気管支喘息でコントロール中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280160" y="2887205"/>
            <a:ext cx="9784080" cy="182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50" indent="-285750">
              <a:spcAft>
                <a:spcPts val="10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身長132cm、体重30kg。友達4人と「秘密基地ごっこ」に夢中</a:t>
            </a:r>
            <a:endParaRPr lang="en-US" sz="2000" dirty="0"/>
          </a:p>
          <a:p>
            <a:pPr marL="285750" indent="-285750">
              <a:spcAft>
                <a:spcPts val="10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体育の授業中に軽い喘息発作。自分で吸入薬を使えるようになってきた</a:t>
            </a:r>
            <a:endParaRPr lang="en-US" sz="2000" dirty="0"/>
          </a:p>
          <a:p>
            <a:pPr marL="285750" indent="-285750">
              <a:spcAft>
                <a:spcPts val="10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学校健診で視力低下を指摘。母親は「友達と同じにできない」ことを気にする様子と話す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22960" y="5376672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体格評価（計算問題）、</a:t>
            </a:r>
            <a:r>
              <a:rPr lang="en-US" sz="2400" b="1" dirty="0" err="1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ギャングエイジ、勤勉性、学校生活支援の視点から考える（詳細はWord資料を参照</a:t>
            </a:r>
            <a:r>
              <a:rPr lang="en-US" sz="24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）</a:t>
            </a:r>
            <a:endParaRPr lang="en-US" sz="2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本時の流れ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822960" y="1295217"/>
            <a:ext cx="914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01</a:t>
            </a:r>
            <a:endParaRPr lang="en-US" sz="2800" b="1" dirty="0"/>
          </a:p>
        </p:txBody>
      </p:sp>
      <p:sp>
        <p:nvSpPr>
          <p:cNvPr id="5" name="Text 3"/>
          <p:cNvSpPr/>
          <p:nvPr/>
        </p:nvSpPr>
        <p:spPr>
          <a:xfrm>
            <a:off x="1920240" y="1322649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身体的発育と体格の評価</a:t>
            </a:r>
            <a:endParaRPr lang="en-US" sz="2400" b="1" dirty="0"/>
          </a:p>
        </p:txBody>
      </p:sp>
      <p:sp>
        <p:nvSpPr>
          <p:cNvPr id="6" name="Shape 4"/>
          <p:cNvSpPr/>
          <p:nvPr/>
        </p:nvSpPr>
        <p:spPr>
          <a:xfrm>
            <a:off x="822960" y="1981017"/>
            <a:ext cx="9784080" cy="0"/>
          </a:xfrm>
          <a:prstGeom prst="line">
            <a:avLst/>
          </a:prstGeom>
          <a:noFill/>
          <a:ln w="12700">
            <a:solidFill>
              <a:srgbClr val="EDEDED"/>
            </a:solidFill>
            <a:prstDash val="solid"/>
          </a:ln>
        </p:spPr>
        <p:txBody>
          <a:bodyPr/>
          <a:lstStyle/>
          <a:p>
            <a:endParaRPr lang="ja-JP" altLang="en-US" sz="2000" b="1"/>
          </a:p>
        </p:txBody>
      </p:sp>
      <p:sp>
        <p:nvSpPr>
          <p:cNvPr id="7" name="Text 5"/>
          <p:cNvSpPr/>
          <p:nvPr/>
        </p:nvSpPr>
        <p:spPr>
          <a:xfrm>
            <a:off x="822960" y="2072457"/>
            <a:ext cx="914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02</a:t>
            </a:r>
            <a:endParaRPr lang="en-US" sz="2800" b="1" dirty="0"/>
          </a:p>
        </p:txBody>
      </p:sp>
      <p:sp>
        <p:nvSpPr>
          <p:cNvPr id="8" name="Text 6"/>
          <p:cNvSpPr/>
          <p:nvPr/>
        </p:nvSpPr>
        <p:spPr>
          <a:xfrm>
            <a:off x="1920240" y="2099889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運動機能・勤勉性・認知発達</a:t>
            </a:r>
            <a:endParaRPr lang="en-US" sz="2400" b="1" dirty="0"/>
          </a:p>
        </p:txBody>
      </p:sp>
      <p:sp>
        <p:nvSpPr>
          <p:cNvPr id="9" name="Shape 7"/>
          <p:cNvSpPr/>
          <p:nvPr/>
        </p:nvSpPr>
        <p:spPr>
          <a:xfrm>
            <a:off x="822960" y="2758257"/>
            <a:ext cx="9784080" cy="0"/>
          </a:xfrm>
          <a:prstGeom prst="line">
            <a:avLst/>
          </a:prstGeom>
          <a:noFill/>
          <a:ln w="12700">
            <a:solidFill>
              <a:srgbClr val="EDEDED"/>
            </a:solidFill>
            <a:prstDash val="solid"/>
          </a:ln>
        </p:spPr>
        <p:txBody>
          <a:bodyPr/>
          <a:lstStyle/>
          <a:p>
            <a:endParaRPr lang="ja-JP" altLang="en-US" sz="2000" b="1"/>
          </a:p>
        </p:txBody>
      </p:sp>
      <p:sp>
        <p:nvSpPr>
          <p:cNvPr id="10" name="Text 8"/>
          <p:cNvSpPr/>
          <p:nvPr/>
        </p:nvSpPr>
        <p:spPr>
          <a:xfrm>
            <a:off x="822960" y="2849697"/>
            <a:ext cx="914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03</a:t>
            </a:r>
            <a:endParaRPr lang="en-US" sz="2800" b="1" dirty="0"/>
          </a:p>
        </p:txBody>
      </p:sp>
      <p:sp>
        <p:nvSpPr>
          <p:cNvPr id="11" name="Text 9"/>
          <p:cNvSpPr/>
          <p:nvPr/>
        </p:nvSpPr>
        <p:spPr>
          <a:xfrm>
            <a:off x="1920240" y="2877129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学校生活への適応と仲間関係</a:t>
            </a:r>
            <a:endParaRPr lang="en-US" sz="2400" b="1" dirty="0"/>
          </a:p>
        </p:txBody>
      </p:sp>
      <p:sp>
        <p:nvSpPr>
          <p:cNvPr id="12" name="Shape 10"/>
          <p:cNvSpPr/>
          <p:nvPr/>
        </p:nvSpPr>
        <p:spPr>
          <a:xfrm>
            <a:off x="822960" y="3535497"/>
            <a:ext cx="9784080" cy="0"/>
          </a:xfrm>
          <a:prstGeom prst="line">
            <a:avLst/>
          </a:prstGeom>
          <a:noFill/>
          <a:ln w="12700">
            <a:solidFill>
              <a:srgbClr val="EDEDED"/>
            </a:solidFill>
            <a:prstDash val="solid"/>
          </a:ln>
        </p:spPr>
        <p:txBody>
          <a:bodyPr/>
          <a:lstStyle/>
          <a:p>
            <a:endParaRPr lang="ja-JP" altLang="en-US" sz="2000" b="1"/>
          </a:p>
        </p:txBody>
      </p:sp>
      <p:sp>
        <p:nvSpPr>
          <p:cNvPr id="13" name="Text 11"/>
          <p:cNvSpPr/>
          <p:nvPr/>
        </p:nvSpPr>
        <p:spPr>
          <a:xfrm>
            <a:off x="822960" y="3626937"/>
            <a:ext cx="914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04</a:t>
            </a:r>
            <a:endParaRPr lang="en-US" sz="2800" b="1" dirty="0"/>
          </a:p>
        </p:txBody>
      </p:sp>
      <p:sp>
        <p:nvSpPr>
          <p:cNvPr id="14" name="Text 12"/>
          <p:cNvSpPr/>
          <p:nvPr/>
        </p:nvSpPr>
        <p:spPr>
          <a:xfrm>
            <a:off x="1920240" y="3654369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栄養・生活習慣病予防</a:t>
            </a:r>
            <a:endParaRPr lang="en-US" sz="2400" b="1" dirty="0"/>
          </a:p>
        </p:txBody>
      </p:sp>
      <p:sp>
        <p:nvSpPr>
          <p:cNvPr id="15" name="Shape 13"/>
          <p:cNvSpPr/>
          <p:nvPr/>
        </p:nvSpPr>
        <p:spPr>
          <a:xfrm>
            <a:off x="822960" y="4312737"/>
            <a:ext cx="9784080" cy="0"/>
          </a:xfrm>
          <a:prstGeom prst="line">
            <a:avLst/>
          </a:prstGeom>
          <a:noFill/>
          <a:ln w="12700">
            <a:solidFill>
              <a:srgbClr val="EDEDED"/>
            </a:solidFill>
            <a:prstDash val="solid"/>
          </a:ln>
        </p:spPr>
        <p:txBody>
          <a:bodyPr/>
          <a:lstStyle/>
          <a:p>
            <a:endParaRPr lang="ja-JP" altLang="en-US" sz="2000" b="1"/>
          </a:p>
        </p:txBody>
      </p:sp>
      <p:sp>
        <p:nvSpPr>
          <p:cNvPr id="16" name="Text 14"/>
          <p:cNvSpPr/>
          <p:nvPr/>
        </p:nvSpPr>
        <p:spPr>
          <a:xfrm>
            <a:off x="822960" y="4404177"/>
            <a:ext cx="914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05</a:t>
            </a:r>
            <a:endParaRPr lang="en-US" sz="2800" b="1" dirty="0"/>
          </a:p>
        </p:txBody>
      </p:sp>
      <p:sp>
        <p:nvSpPr>
          <p:cNvPr id="17" name="Text 15"/>
          <p:cNvSpPr/>
          <p:nvPr/>
        </p:nvSpPr>
        <p:spPr>
          <a:xfrm>
            <a:off x="1920240" y="4431609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慢性疾患・アレルギー疾患とセルフケア</a:t>
            </a:r>
            <a:endParaRPr lang="en-US" sz="2400" b="1" dirty="0"/>
          </a:p>
        </p:txBody>
      </p:sp>
      <p:sp>
        <p:nvSpPr>
          <p:cNvPr id="18" name="Shape 16"/>
          <p:cNvSpPr/>
          <p:nvPr/>
        </p:nvSpPr>
        <p:spPr>
          <a:xfrm>
            <a:off x="822960" y="5089977"/>
            <a:ext cx="9784080" cy="0"/>
          </a:xfrm>
          <a:prstGeom prst="line">
            <a:avLst/>
          </a:prstGeom>
          <a:noFill/>
          <a:ln w="12700">
            <a:solidFill>
              <a:srgbClr val="EDEDED"/>
            </a:solidFill>
            <a:prstDash val="solid"/>
          </a:ln>
        </p:spPr>
        <p:txBody>
          <a:bodyPr/>
          <a:lstStyle/>
          <a:p>
            <a:endParaRPr lang="ja-JP" altLang="en-US" sz="2000" b="1"/>
          </a:p>
        </p:txBody>
      </p:sp>
      <p:sp>
        <p:nvSpPr>
          <p:cNvPr id="19" name="Text 17"/>
          <p:cNvSpPr/>
          <p:nvPr/>
        </p:nvSpPr>
        <p:spPr>
          <a:xfrm>
            <a:off x="822960" y="5181417"/>
            <a:ext cx="914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06</a:t>
            </a:r>
            <a:endParaRPr lang="en-US" sz="2800" b="1" dirty="0"/>
          </a:p>
        </p:txBody>
      </p:sp>
      <p:sp>
        <p:nvSpPr>
          <p:cNvPr id="20" name="Text 18"/>
          <p:cNvSpPr/>
          <p:nvPr/>
        </p:nvSpPr>
        <p:spPr>
          <a:xfrm>
            <a:off x="1920240" y="5208849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事故・外傷と健康診断</a:t>
            </a:r>
            <a:endParaRPr lang="en-US" sz="2400" b="1" dirty="0"/>
          </a:p>
        </p:txBody>
      </p:sp>
      <p:sp>
        <p:nvSpPr>
          <p:cNvPr id="21" name="Shape 19"/>
          <p:cNvSpPr/>
          <p:nvPr/>
        </p:nvSpPr>
        <p:spPr>
          <a:xfrm>
            <a:off x="822960" y="5867217"/>
            <a:ext cx="9784080" cy="0"/>
          </a:xfrm>
          <a:prstGeom prst="line">
            <a:avLst/>
          </a:prstGeom>
          <a:noFill/>
          <a:ln w="12700">
            <a:solidFill>
              <a:srgbClr val="EDEDED"/>
            </a:solidFill>
            <a:prstDash val="solid"/>
          </a:ln>
        </p:spPr>
        <p:txBody>
          <a:bodyPr/>
          <a:lstStyle/>
          <a:p>
            <a:endParaRPr lang="ja-JP" altLang="en-US" sz="2000" b="1"/>
          </a:p>
        </p:txBody>
      </p:sp>
      <p:sp>
        <p:nvSpPr>
          <p:cNvPr id="22" name="Text 20"/>
          <p:cNvSpPr/>
          <p:nvPr/>
        </p:nvSpPr>
        <p:spPr>
          <a:xfrm>
            <a:off x="822960" y="5958657"/>
            <a:ext cx="914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07</a:t>
            </a:r>
            <a:endParaRPr lang="en-US" sz="2800" b="1" dirty="0"/>
          </a:p>
        </p:txBody>
      </p:sp>
      <p:sp>
        <p:nvSpPr>
          <p:cNvPr id="23" name="Text 21"/>
          <p:cNvSpPr/>
          <p:nvPr/>
        </p:nvSpPr>
        <p:spPr>
          <a:xfrm>
            <a:off x="1920240" y="5986089"/>
            <a:ext cx="8686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家族・学校との連携</a:t>
            </a:r>
            <a:endParaRPr lang="en-US" sz="2400" b="1" dirty="0"/>
          </a:p>
        </p:txBody>
      </p:sp>
      <p:sp>
        <p:nvSpPr>
          <p:cNvPr id="24" name="Shape 22"/>
          <p:cNvSpPr/>
          <p:nvPr/>
        </p:nvSpPr>
        <p:spPr>
          <a:xfrm>
            <a:off x="822960" y="6644457"/>
            <a:ext cx="9784080" cy="0"/>
          </a:xfrm>
          <a:prstGeom prst="line">
            <a:avLst/>
          </a:prstGeom>
          <a:noFill/>
          <a:ln w="12700">
            <a:solidFill>
              <a:srgbClr val="EDEDED"/>
            </a:solidFill>
            <a:prstDash val="solid"/>
          </a:ln>
        </p:spPr>
        <p:txBody>
          <a:bodyPr/>
          <a:lstStyle/>
          <a:p>
            <a:endParaRPr lang="ja-JP" altLang="en-US" sz="2000"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377440"/>
            <a:ext cx="2743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01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822960" y="3383280"/>
            <a:ext cx="100584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身体的発育と体格の評価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学童期の身体的発育の特徴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822960" y="1737360"/>
            <a:ext cx="10515600" cy="1188720"/>
          </a:xfrm>
          <a:prstGeom prst="rect">
            <a:avLst/>
          </a:prstGeom>
          <a:solidFill>
            <a:srgbClr val="EDEDED"/>
          </a:solidFill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5" name="Text 3"/>
          <p:cNvSpPr/>
          <p:nvPr/>
        </p:nvSpPr>
        <p:spPr>
          <a:xfrm>
            <a:off x="1097280" y="192024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学童期：6〜12歳ころ　</a:t>
            </a:r>
          </a:p>
          <a:p>
            <a:pPr marL="0" indent="0">
              <a:buNone/>
            </a:pPr>
            <a:r>
              <a:rPr lang="en-US" sz="3200" b="1" dirty="0" err="1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思春期直前に「第二発育急進期</a:t>
            </a:r>
            <a:r>
              <a:rPr lang="en-US" sz="32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」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914400" y="3200400"/>
            <a:ext cx="1005840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spcAft>
                <a:spcPts val="1200"/>
              </a:spcAft>
              <a:buSzPct val="100000"/>
            </a:pPr>
            <a:r>
              <a:rPr lang="en-US" sz="2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歯：6歳ころから乳歯が永久歯へ生え変わり始め、12〜15歳ころに生え替わりが進む</a:t>
            </a:r>
            <a:endParaRPr lang="en-US" sz="2400" b="1" dirty="0"/>
          </a:p>
          <a:p>
            <a:pPr>
              <a:spcAft>
                <a:spcPts val="1200"/>
              </a:spcAft>
              <a:buSzPct val="100000"/>
            </a:pPr>
            <a:r>
              <a:rPr lang="en-US" sz="2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学校保健統計調査（令和4年度）：異常被患率が最も高いのは裸眼視力の低下（37.9％）</a:t>
            </a:r>
            <a:endParaRPr lang="en-US" sz="2400" b="1" dirty="0"/>
          </a:p>
        </p:txBody>
      </p:sp>
      <p:sp>
        <p:nvSpPr>
          <p:cNvPr id="7" name="Text 5"/>
          <p:cNvSpPr/>
          <p:nvPr/>
        </p:nvSpPr>
        <p:spPr>
          <a:xfrm>
            <a:off x="724402" y="5492423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国試頻出：学童期の異常被患率第1位は「裸眼視力の低下」</a:t>
            </a:r>
            <a:endParaRPr lang="en-US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体格評価の指数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023686"/>
              </p:ext>
            </p:extLst>
          </p:nvPr>
        </p:nvGraphicFramePr>
        <p:xfrm>
          <a:off x="640080" y="1508760"/>
          <a:ext cx="10881360" cy="3291840"/>
        </p:xfrm>
        <a:graphic>
          <a:graphicData uri="http://schemas.openxmlformats.org/drawingml/2006/table">
            <a:tbl>
              <a:tblPr/>
              <a:tblGrid>
                <a:gridCol w="2377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</a:rPr>
                        <a:t>指数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</a:rPr>
                        <a:t>対象時期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</a:rPr>
                        <a:t>計算式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b="1" dirty="0">
                          <a:solidFill>
                            <a:srgbClr val="FFFFFF"/>
                          </a:solidFill>
                        </a:rPr>
                        <a:t>標準</a:t>
                      </a:r>
                      <a:endParaRPr lang="en-US" sz="24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</a:rPr>
                        <a:t>カウプ指数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乳幼児期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体重(g)÷身長(cm)²×10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15〜19前後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C0392B"/>
                          </a:solidFill>
                        </a:rPr>
                        <a:t>ローレル指数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学童期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体重(g)÷身長(cm)³×10⁴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130前後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000000"/>
                          </a:solidFill>
                        </a:rPr>
                        <a:t>BMI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成人期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体重(kg)÷身長(m)²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22前後</a:t>
                      </a:r>
                      <a:endParaRPr lang="en-US" sz="2800" dirty="0"/>
                    </a:p>
                  </a:txBody>
                  <a:tcPr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ローレル指数の判定基準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905256" y="2103120"/>
            <a:ext cx="1965960" cy="2377440"/>
          </a:xfrm>
          <a:prstGeom prst="rect">
            <a:avLst/>
          </a:prstGeom>
          <a:solidFill>
            <a:srgbClr val="EDEDED"/>
          </a:solidFill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 sz="2800" b="1"/>
          </a:p>
        </p:txBody>
      </p:sp>
      <p:sp>
        <p:nvSpPr>
          <p:cNvPr id="5" name="Text 3"/>
          <p:cNvSpPr/>
          <p:nvPr/>
        </p:nvSpPr>
        <p:spPr>
          <a:xfrm>
            <a:off x="996696" y="2286000"/>
            <a:ext cx="1783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100未満</a:t>
            </a:r>
            <a:endParaRPr lang="en-US" sz="2400" b="1" dirty="0"/>
          </a:p>
        </p:txBody>
      </p:sp>
      <p:sp>
        <p:nvSpPr>
          <p:cNvPr id="6" name="Text 4"/>
          <p:cNvSpPr/>
          <p:nvPr/>
        </p:nvSpPr>
        <p:spPr>
          <a:xfrm>
            <a:off x="996696" y="3017520"/>
            <a:ext cx="17830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痩せすぎ</a:t>
            </a:r>
            <a:endParaRPr lang="en-US" sz="2000" b="1" dirty="0"/>
          </a:p>
        </p:txBody>
      </p:sp>
      <p:sp>
        <p:nvSpPr>
          <p:cNvPr id="7" name="Shape 5"/>
          <p:cNvSpPr/>
          <p:nvPr/>
        </p:nvSpPr>
        <p:spPr>
          <a:xfrm>
            <a:off x="3008376" y="2103120"/>
            <a:ext cx="1965960" cy="2377440"/>
          </a:xfrm>
          <a:prstGeom prst="rect">
            <a:avLst/>
          </a:prstGeom>
          <a:solidFill>
            <a:srgbClr val="EDEDED"/>
          </a:solidFill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 sz="2800" b="1"/>
          </a:p>
        </p:txBody>
      </p:sp>
      <p:sp>
        <p:nvSpPr>
          <p:cNvPr id="8" name="Text 6"/>
          <p:cNvSpPr/>
          <p:nvPr/>
        </p:nvSpPr>
        <p:spPr>
          <a:xfrm>
            <a:off x="3099816" y="2286000"/>
            <a:ext cx="1783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100〜115</a:t>
            </a:r>
            <a:endParaRPr lang="en-US" sz="2400" b="1" dirty="0"/>
          </a:p>
        </p:txBody>
      </p:sp>
      <p:sp>
        <p:nvSpPr>
          <p:cNvPr id="9" name="Text 7"/>
          <p:cNvSpPr/>
          <p:nvPr/>
        </p:nvSpPr>
        <p:spPr>
          <a:xfrm>
            <a:off x="3099816" y="3017520"/>
            <a:ext cx="17830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痩せ型</a:t>
            </a:r>
            <a:endParaRPr lang="en-US" sz="2000" b="1" dirty="0"/>
          </a:p>
        </p:txBody>
      </p:sp>
      <p:sp>
        <p:nvSpPr>
          <p:cNvPr id="10" name="Shape 8"/>
          <p:cNvSpPr/>
          <p:nvPr/>
        </p:nvSpPr>
        <p:spPr>
          <a:xfrm>
            <a:off x="5111496" y="2103120"/>
            <a:ext cx="1965960" cy="2377440"/>
          </a:xfrm>
          <a:prstGeom prst="rect">
            <a:avLst/>
          </a:prstGeom>
          <a:solidFill>
            <a:srgbClr val="FDEDEC"/>
          </a:solidFill>
          <a:ln w="1905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ja-JP" altLang="en-US" sz="2800" b="1"/>
          </a:p>
        </p:txBody>
      </p:sp>
      <p:sp>
        <p:nvSpPr>
          <p:cNvPr id="11" name="Text 9"/>
          <p:cNvSpPr/>
          <p:nvPr/>
        </p:nvSpPr>
        <p:spPr>
          <a:xfrm>
            <a:off x="5202936" y="2286000"/>
            <a:ext cx="1783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115〜145</a:t>
            </a:r>
            <a:endParaRPr lang="en-US" sz="2400" b="1" dirty="0"/>
          </a:p>
        </p:txBody>
      </p:sp>
      <p:sp>
        <p:nvSpPr>
          <p:cNvPr id="12" name="Text 10"/>
          <p:cNvSpPr/>
          <p:nvPr/>
        </p:nvSpPr>
        <p:spPr>
          <a:xfrm>
            <a:off x="5202936" y="3017520"/>
            <a:ext cx="17830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000" b="1" dirty="0" err="1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正常</a:t>
            </a:r>
            <a:endParaRPr lang="en-US" sz="2000" b="1" dirty="0">
              <a:solidFill>
                <a:srgbClr val="000000"/>
              </a:solidFill>
              <a:latin typeface="Yu Gothic" pitchFamily="34" charset="0"/>
              <a:ea typeface="Yu Gothic" pitchFamily="34" charset="-122"/>
              <a:cs typeface="Yu Gothic" pitchFamily="34" charset="-120"/>
            </a:endParaRPr>
          </a:p>
          <a:p>
            <a:pPr marL="0" indent="0" algn="ctr">
              <a:buNone/>
            </a:pPr>
            <a:r>
              <a:rPr lang="en-US" sz="20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（標準130）</a:t>
            </a:r>
            <a:endParaRPr lang="en-US" sz="2000" b="1" dirty="0"/>
          </a:p>
        </p:txBody>
      </p:sp>
      <p:sp>
        <p:nvSpPr>
          <p:cNvPr id="13" name="Shape 11"/>
          <p:cNvSpPr/>
          <p:nvPr/>
        </p:nvSpPr>
        <p:spPr>
          <a:xfrm>
            <a:off x="7214616" y="2103120"/>
            <a:ext cx="1965960" cy="2377440"/>
          </a:xfrm>
          <a:prstGeom prst="rect">
            <a:avLst/>
          </a:prstGeom>
          <a:solidFill>
            <a:srgbClr val="EDEDED"/>
          </a:solidFill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 sz="2800" b="1"/>
          </a:p>
        </p:txBody>
      </p:sp>
      <p:sp>
        <p:nvSpPr>
          <p:cNvPr id="14" name="Text 12"/>
          <p:cNvSpPr/>
          <p:nvPr/>
        </p:nvSpPr>
        <p:spPr>
          <a:xfrm>
            <a:off x="7306056" y="2286000"/>
            <a:ext cx="1783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145〜160</a:t>
            </a:r>
            <a:endParaRPr lang="en-US" sz="2400" b="1" dirty="0"/>
          </a:p>
        </p:txBody>
      </p:sp>
      <p:sp>
        <p:nvSpPr>
          <p:cNvPr id="15" name="Text 13"/>
          <p:cNvSpPr/>
          <p:nvPr/>
        </p:nvSpPr>
        <p:spPr>
          <a:xfrm>
            <a:off x="7306056" y="3017520"/>
            <a:ext cx="17830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太っている</a:t>
            </a:r>
            <a:endParaRPr lang="en-US" sz="2000" b="1" dirty="0"/>
          </a:p>
        </p:txBody>
      </p:sp>
      <p:sp>
        <p:nvSpPr>
          <p:cNvPr id="16" name="Shape 14"/>
          <p:cNvSpPr/>
          <p:nvPr/>
        </p:nvSpPr>
        <p:spPr>
          <a:xfrm>
            <a:off x="9317736" y="2103120"/>
            <a:ext cx="1965960" cy="2377440"/>
          </a:xfrm>
          <a:prstGeom prst="rect">
            <a:avLst/>
          </a:prstGeom>
          <a:solidFill>
            <a:srgbClr val="EDEDED"/>
          </a:solidFill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 sz="2800" b="1"/>
          </a:p>
        </p:txBody>
      </p:sp>
      <p:sp>
        <p:nvSpPr>
          <p:cNvPr id="17" name="Text 15"/>
          <p:cNvSpPr/>
          <p:nvPr/>
        </p:nvSpPr>
        <p:spPr>
          <a:xfrm>
            <a:off x="9409176" y="2286000"/>
            <a:ext cx="1783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160以上</a:t>
            </a:r>
            <a:endParaRPr lang="en-US" sz="2400" b="1" dirty="0"/>
          </a:p>
        </p:txBody>
      </p:sp>
      <p:sp>
        <p:nvSpPr>
          <p:cNvPr id="18" name="Text 16"/>
          <p:cNvSpPr/>
          <p:nvPr/>
        </p:nvSpPr>
        <p:spPr>
          <a:xfrm>
            <a:off x="9409176" y="3017520"/>
            <a:ext cx="178308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太りすぎ</a:t>
            </a:r>
            <a:endParaRPr lang="en-US" sz="2000" b="1" dirty="0"/>
          </a:p>
        </p:txBody>
      </p:sp>
      <p:sp>
        <p:nvSpPr>
          <p:cNvPr id="19" name="Text 17"/>
          <p:cNvSpPr/>
          <p:nvPr/>
        </p:nvSpPr>
        <p:spPr>
          <a:xfrm>
            <a:off x="822960" y="5422392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 err="1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骨端線の閉鎖は遅いほど最終身長が高くなる</a:t>
            </a:r>
            <a:r>
              <a:rPr lang="en-US" sz="2800" b="1" dirty="0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／</a:t>
            </a:r>
          </a:p>
          <a:p>
            <a:pPr marL="0" indent="0" algn="ctr">
              <a:buNone/>
            </a:pPr>
            <a:r>
              <a:rPr lang="en-US" sz="2800" b="1" dirty="0" err="1">
                <a:solidFill>
                  <a:srgbClr val="6B6B6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身長発育速度は出生後半年が最大</a:t>
            </a:r>
            <a:endParaRPr lang="en-US" sz="28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377440"/>
            <a:ext cx="2743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C0392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02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822960" y="3383280"/>
            <a:ext cx="100584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運動機能・勤勉性・認知発達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運動機能の発達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207008"/>
            <a:ext cx="11064240" cy="0"/>
          </a:xfrm>
          <a:prstGeom prst="line">
            <a:avLst/>
          </a:prstGeom>
          <a:noFill/>
          <a:ln w="12700">
            <a:solidFill>
              <a:srgbClr val="BFBFBF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1051560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粗大運動と微細運動が統合され、協応性の高い動きができるようになる</a:t>
            </a:r>
            <a:endParaRPr lang="en-US" sz="2800" dirty="0"/>
          </a:p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持久力・筋力が向上し、スポーツ活動を通じて体力の基礎が形成される</a:t>
            </a:r>
            <a:endParaRPr lang="en-US" sz="2800" dirty="0"/>
          </a:p>
          <a:p>
            <a:pPr marL="342900" indent="-342900">
              <a:spcAft>
                <a:spcPts val="16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000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この時期の運動習慣は、その後の生活習慣にも影響する</a:t>
            </a:r>
            <a:endParaRPr lang="en-US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598</Words>
  <Application>Microsoft Office PowerPoint</Application>
  <PresentationFormat>ワイド画面</PresentationFormat>
  <Paragraphs>203</Paragraphs>
  <Slides>28</Slides>
  <Notes>28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28</vt:i4>
      </vt:variant>
    </vt:vector>
  </HeadingPairs>
  <TitlesOfParts>
    <vt:vector size="33" baseType="lpstr">
      <vt:lpstr>Yu Gothic</vt:lpstr>
      <vt:lpstr>Arial</vt:lpstr>
      <vt:lpstr>Calibri</vt:lpstr>
      <vt:lpstr>Calibri Light</vt:lpstr>
      <vt:lpstr>Office 2013 - 2022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2026-07-22T01:51:52Z</dcterms:created>
  <dcterms:modified xsi:type="dcterms:W3CDTF">2026-07-22T01:52:06Z</dcterms:modified>
</cp:coreProperties>
</file>