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0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6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58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1907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281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4698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20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59341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31673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2628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86119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7438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61776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91438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96399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86074" y="3942323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ライフステージ看護学</a:t>
            </a:r>
            <a:endParaRPr lang="en-US" sz="2800" b="1" dirty="0"/>
          </a:p>
        </p:txBody>
      </p:sp>
      <p:sp>
        <p:nvSpPr>
          <p:cNvPr id="4" name="Text 2"/>
          <p:cNvSpPr/>
          <p:nvPr/>
        </p:nvSpPr>
        <p:spPr>
          <a:xfrm>
            <a:off x="686074" y="4582403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第4回　幼児期の成長発達と健康課題</a:t>
            </a:r>
            <a:endParaRPr lang="en-US" sz="4400" b="1" dirty="0"/>
          </a:p>
        </p:txBody>
      </p:sp>
      <p:sp>
        <p:nvSpPr>
          <p:cNvPr id="5" name="Text 3"/>
          <p:cNvSpPr/>
          <p:nvPr/>
        </p:nvSpPr>
        <p:spPr>
          <a:xfrm>
            <a:off x="686074" y="5496803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身体発育・認知発達・生活習慣・事故防止・遊び・感染症</a:t>
            </a:r>
            <a:endParaRPr lang="en-US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自律性の獲得 ─ エリクソン理論との接続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1737360"/>
            <a:ext cx="10515600" cy="14630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 b="1"/>
          </a:p>
        </p:txBody>
      </p:sp>
      <p:sp>
        <p:nvSpPr>
          <p:cNvPr id="5" name="Text 3"/>
          <p:cNvSpPr/>
          <p:nvPr/>
        </p:nvSpPr>
        <p:spPr>
          <a:xfrm>
            <a:off x="1097280" y="1874520"/>
            <a:ext cx="9966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幼児前期の発達課題：</a:t>
            </a:r>
            <a:r>
              <a:rPr lang="en-US" sz="4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自律性 対 恥・疑惑</a:t>
            </a:r>
            <a:endParaRPr lang="en-US" sz="2800" b="1" dirty="0"/>
          </a:p>
        </p:txBody>
      </p:sp>
      <p:sp>
        <p:nvSpPr>
          <p:cNvPr id="6" name="Text 4"/>
          <p:cNvSpPr/>
          <p:nvPr/>
        </p:nvSpPr>
        <p:spPr>
          <a:xfrm>
            <a:off x="822960" y="4011314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歩行・排泄などの身体機能を自分の意思でコントロールできる経験が、自律性の獲得につながる</a:t>
            </a:r>
            <a:endParaRPr lang="en-US" sz="2800" b="1" dirty="0"/>
          </a:p>
        </p:txBody>
      </p:sp>
      <p:sp>
        <p:nvSpPr>
          <p:cNvPr id="7" name="Text 5"/>
          <p:cNvSpPr/>
          <p:nvPr/>
        </p:nvSpPr>
        <p:spPr>
          <a:xfrm>
            <a:off x="838200" y="5897059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（第1回講義：エリクソンの発達段階 参照）</a:t>
            </a:r>
            <a:endParaRPr lang="en-US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ピアジェの認知発達理論 ─ 4つの段階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85725"/>
              </p:ext>
            </p:extLst>
          </p:nvPr>
        </p:nvGraphicFramePr>
        <p:xfrm>
          <a:off x="640080" y="1508760"/>
          <a:ext cx="10972799" cy="4689449"/>
        </p:xfrm>
        <a:graphic>
          <a:graphicData uri="http://schemas.openxmlformats.org/drawingml/2006/table">
            <a:tbl>
              <a:tblPr/>
              <a:tblGrid>
                <a:gridCol w="239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0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4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632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段階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年齢の目安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特徴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32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感覚運動期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0〜2歳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感覚と運動を通じて世界を認識する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23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C0392B"/>
                          </a:solidFill>
                        </a:rPr>
                        <a:t>前操作期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2〜7歳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言葉やイメージで思考し始めるが、論理的操作は未熟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632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具体的操作期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7〜11歳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具体的な事物について論理的に考えられる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023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形式的操作期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11歳以降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抽象的な概念や仮説にもとづき論理的に思考できる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前操作期の主な特徴（2〜7歳）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793555" y="1396304"/>
            <a:ext cx="4779385" cy="2535068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 b="1"/>
          </a:p>
        </p:txBody>
      </p:sp>
      <p:sp>
        <p:nvSpPr>
          <p:cNvPr id="5" name="Text 3"/>
          <p:cNvSpPr/>
          <p:nvPr/>
        </p:nvSpPr>
        <p:spPr>
          <a:xfrm>
            <a:off x="884992" y="1596185"/>
            <a:ext cx="4425357" cy="6579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象徴機能の獲得</a:t>
            </a:r>
            <a:endParaRPr lang="en-US" sz="2800" b="1" dirty="0"/>
          </a:p>
        </p:txBody>
      </p:sp>
      <p:sp>
        <p:nvSpPr>
          <p:cNvPr id="6" name="Text 4"/>
          <p:cNvSpPr/>
          <p:nvPr/>
        </p:nvSpPr>
        <p:spPr>
          <a:xfrm>
            <a:off x="884993" y="2276607"/>
            <a:ext cx="4553020" cy="17544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目の前にない物事を、言葉やイメージ、見立て遊びで表現できる</a:t>
            </a:r>
            <a:endParaRPr lang="en-US" sz="2400" b="1" dirty="0"/>
          </a:p>
        </p:txBody>
      </p:sp>
      <p:sp>
        <p:nvSpPr>
          <p:cNvPr id="7" name="Shape 5"/>
          <p:cNvSpPr/>
          <p:nvPr/>
        </p:nvSpPr>
        <p:spPr>
          <a:xfrm>
            <a:off x="5971413" y="1396304"/>
            <a:ext cx="4820695" cy="2491265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 b="1"/>
          </a:p>
        </p:txBody>
      </p:sp>
      <p:sp>
        <p:nvSpPr>
          <p:cNvPr id="8" name="Text 6"/>
          <p:cNvSpPr/>
          <p:nvPr/>
        </p:nvSpPr>
        <p:spPr>
          <a:xfrm>
            <a:off x="6062850" y="1596185"/>
            <a:ext cx="4463607" cy="6059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自己中心性</a:t>
            </a:r>
            <a:endParaRPr lang="en-US" sz="2800" b="1" dirty="0"/>
          </a:p>
        </p:txBody>
      </p:sp>
      <p:sp>
        <p:nvSpPr>
          <p:cNvPr id="9" name="Text 7"/>
          <p:cNvSpPr/>
          <p:nvPr/>
        </p:nvSpPr>
        <p:spPr>
          <a:xfrm>
            <a:off x="6062851" y="2276607"/>
            <a:ext cx="4592372" cy="16159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自分の視点から物事を捉えやすく、他者の立場で考えることが難しい</a:t>
            </a:r>
            <a:endParaRPr lang="en-US" sz="2400" b="1" dirty="0"/>
          </a:p>
        </p:txBody>
      </p:sp>
      <p:sp>
        <p:nvSpPr>
          <p:cNvPr id="10" name="Shape 8"/>
          <p:cNvSpPr/>
          <p:nvPr/>
        </p:nvSpPr>
        <p:spPr>
          <a:xfrm>
            <a:off x="793556" y="4382977"/>
            <a:ext cx="4779384" cy="2220415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 b="1"/>
          </a:p>
        </p:txBody>
      </p:sp>
      <p:sp>
        <p:nvSpPr>
          <p:cNvPr id="11" name="Text 9"/>
          <p:cNvSpPr/>
          <p:nvPr/>
        </p:nvSpPr>
        <p:spPr>
          <a:xfrm>
            <a:off x="884992" y="4582858"/>
            <a:ext cx="4425355" cy="54010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アニミズム</a:t>
            </a:r>
            <a:endParaRPr lang="en-US" sz="2800" b="1" dirty="0"/>
          </a:p>
        </p:txBody>
      </p:sp>
      <p:sp>
        <p:nvSpPr>
          <p:cNvPr id="12" name="Text 10"/>
          <p:cNvSpPr/>
          <p:nvPr/>
        </p:nvSpPr>
        <p:spPr>
          <a:xfrm>
            <a:off x="884994" y="5263280"/>
            <a:ext cx="4553017" cy="8258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無生物にも命や感情があるかのように捉える</a:t>
            </a:r>
            <a:endParaRPr lang="en-US" sz="2400" b="1" dirty="0"/>
          </a:p>
        </p:txBody>
      </p:sp>
      <p:sp>
        <p:nvSpPr>
          <p:cNvPr id="13" name="Shape 11"/>
          <p:cNvSpPr/>
          <p:nvPr/>
        </p:nvSpPr>
        <p:spPr>
          <a:xfrm>
            <a:off x="5971414" y="4382977"/>
            <a:ext cx="4820695" cy="2220415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 b="1"/>
          </a:p>
        </p:txBody>
      </p:sp>
      <p:sp>
        <p:nvSpPr>
          <p:cNvPr id="14" name="Text 12"/>
          <p:cNvSpPr/>
          <p:nvPr/>
        </p:nvSpPr>
        <p:spPr>
          <a:xfrm>
            <a:off x="6062851" y="4582858"/>
            <a:ext cx="4463607" cy="54010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保存概念の未獲得</a:t>
            </a:r>
            <a:endParaRPr lang="en-US" sz="2800" b="1" dirty="0"/>
          </a:p>
        </p:txBody>
      </p:sp>
      <p:sp>
        <p:nvSpPr>
          <p:cNvPr id="15" name="Text 13"/>
          <p:cNvSpPr/>
          <p:nvPr/>
        </p:nvSpPr>
        <p:spPr>
          <a:xfrm>
            <a:off x="6062852" y="5263280"/>
            <a:ext cx="4592371" cy="1440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見た目の形が変わると、量そのものも変化したと捉えてしまう</a:t>
            </a:r>
            <a:endParaRPr lang="en-US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認知発達を踏まえた看護への応用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59" y="1828799"/>
            <a:ext cx="10653581" cy="2874611"/>
          </a:xfrm>
          <a:prstGeom prst="rect">
            <a:avLst/>
          </a:prstGeom>
          <a:solidFill>
            <a:srgbClr val="FDEDEC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5" name="Text 3"/>
          <p:cNvSpPr/>
          <p:nvPr/>
        </p:nvSpPr>
        <p:spPr>
          <a:xfrm>
            <a:off x="1097280" y="2011680"/>
            <a:ext cx="10097742" cy="100611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プレパレーション：処置や入院に対する子どもの不安を和らげる関わり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097280" y="3266104"/>
            <a:ext cx="10097742" cy="1149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前操作期の子どもには、人形や絵本など具体的なイメージを伴う方法が適している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39641" y="545984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国試頻出：発達段階と、病気の説明に使うツールの組合せ（前操作期には絵本・人形などが適切）</a:t>
            </a:r>
            <a:endParaRPr lang="en-US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基本的生活習慣の獲得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食事の発達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乳歯は生後6〜8か月ころから生え始め、2〜3歳ころに20本生えそろう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手づかみ食べ → スプーン・フォーク → 箸（3〜4歳ころ）へ移行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偏食・遊び食べは、多くは発達過程における一時的な現象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胃の容量が小さいため、間食（補食）は栄養補給の一部として重要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排泄行動の発達 ─ 年齢の目安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268345"/>
              </p:ext>
            </p:extLst>
          </p:nvPr>
        </p:nvGraphicFramePr>
        <p:xfrm>
          <a:off x="640079" y="1508759"/>
          <a:ext cx="10924069" cy="4700400"/>
        </p:xfrm>
        <a:graphic>
          <a:graphicData uri="http://schemas.openxmlformats.org/drawingml/2006/table">
            <a:tbl>
              <a:tblPr/>
              <a:tblGrid>
                <a:gridCol w="2753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70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</a:rPr>
                        <a:t>年齢の目安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</a:rPr>
                        <a:t>排泄行動の発達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1歳6か月〜2歳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尿意を自覚し始める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3歳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尿意を我慢し、ひとりでトイレに行き排尿できる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4〜5歳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排便後の後始末ができる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5〜7歳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遊びに夢中になっても排尿の失敗がなくなる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睡眠・清潔の習慣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睡眠：総睡眠時間は徐々に短縮し、5〜6歳になると昼寝が不要になることが多い</a:t>
            </a:r>
          </a:p>
          <a:p>
            <a:pPr>
              <a:spcAft>
                <a:spcPts val="1600"/>
              </a:spcAft>
              <a:buSzPct val="100000"/>
            </a:pPr>
            <a:endParaRPr lang="en-US" sz="2800" b="1" dirty="0"/>
          </a:p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清潔：手洗い・うがい・歯磨き・衣服の着脱など、見守られながら自分で行う習慣を身につける</a:t>
            </a:r>
            <a:endParaRPr lang="en-US" sz="28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事故防止と安全管理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幼児期はなぜ事故が多いのか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1737360"/>
            <a:ext cx="10515600" cy="137160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5" name="Text 3"/>
          <p:cNvSpPr/>
          <p:nvPr/>
        </p:nvSpPr>
        <p:spPr>
          <a:xfrm>
            <a:off x="1097280" y="1920240"/>
            <a:ext cx="9966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運動発達により行動範囲が急速に拡大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一方で、危険を予測し回避する判断力は未熟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822960" y="3383280"/>
            <a:ext cx="10515600" cy="914400"/>
          </a:xfrm>
          <a:prstGeom prst="rect">
            <a:avLst/>
          </a:prstGeom>
          <a:solidFill>
            <a:srgbClr val="FDEDEC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7" name="Text 5"/>
          <p:cNvSpPr/>
          <p:nvPr/>
        </p:nvSpPr>
        <p:spPr>
          <a:xfrm>
            <a:off x="1097280" y="3383280"/>
            <a:ext cx="9966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不慮の事故は乳幼児期の死亡原因の上位を占め続けている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本時の到達目標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467056" y="1395692"/>
            <a:ext cx="10891216" cy="51803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幼児期の身体的発育・運動発達の目安と、自律性の獲得について説明できる</a:t>
            </a:r>
            <a:endParaRPr lang="en-US" sz="2800" b="1" dirty="0"/>
          </a:p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ピアジェの認知発達理論から、幼児期（前操作期）の思考の特徴を理解する</a:t>
            </a:r>
            <a:endParaRPr lang="en-US" sz="2800" b="1" dirty="0"/>
          </a:p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基本的生活習慣（食事・排泄・睡眠・清潔）の獲得過程を理解する</a:t>
            </a:r>
            <a:endParaRPr lang="en-US" sz="2800" b="1" dirty="0"/>
          </a:p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幼児期に多い事故・感染症・アレルギー疾患の特徴と、看護支援を理解する</a:t>
            </a:r>
            <a:endParaRPr lang="en-US" sz="2800" b="1" dirty="0"/>
          </a:p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遊びが幼児の発達に果たす意義と、遊びの社会的発達段階を理解する</a:t>
            </a:r>
            <a:endParaRPr lang="en-US" sz="2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事故の種類と対策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1987514" y="1566317"/>
            <a:ext cx="4028951" cy="1947161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5" name="Shape 3"/>
          <p:cNvSpPr/>
          <p:nvPr/>
        </p:nvSpPr>
        <p:spPr>
          <a:xfrm>
            <a:off x="1987514" y="1566318"/>
            <a:ext cx="4028951" cy="405658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ja-JP" altLang="en-US" sz="2800"/>
          </a:p>
        </p:txBody>
      </p:sp>
      <p:sp>
        <p:nvSpPr>
          <p:cNvPr id="6" name="Text 4"/>
          <p:cNvSpPr/>
          <p:nvPr/>
        </p:nvSpPr>
        <p:spPr>
          <a:xfrm>
            <a:off x="1987514" y="1566318"/>
            <a:ext cx="4028951" cy="4056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誤飲・窒息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2055665" y="2142206"/>
            <a:ext cx="3850938" cy="13521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直径39mm・長さ51mm以下の物を手の届く範囲に置かない</a:t>
            </a:r>
            <a:endParaRPr lang="en-US" sz="2400" b="1" dirty="0"/>
          </a:p>
        </p:txBody>
      </p:sp>
      <p:sp>
        <p:nvSpPr>
          <p:cNvPr id="8" name="Shape 6"/>
          <p:cNvSpPr/>
          <p:nvPr/>
        </p:nvSpPr>
        <p:spPr>
          <a:xfrm>
            <a:off x="6166335" y="1566317"/>
            <a:ext cx="4028951" cy="1947161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9" name="Shape 7"/>
          <p:cNvSpPr/>
          <p:nvPr/>
        </p:nvSpPr>
        <p:spPr>
          <a:xfrm>
            <a:off x="6166335" y="1566318"/>
            <a:ext cx="4028951" cy="405658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ja-JP" altLang="en-US" sz="2800"/>
          </a:p>
        </p:txBody>
      </p:sp>
      <p:sp>
        <p:nvSpPr>
          <p:cNvPr id="10" name="Text 8"/>
          <p:cNvSpPr/>
          <p:nvPr/>
        </p:nvSpPr>
        <p:spPr>
          <a:xfrm>
            <a:off x="6166335" y="1566318"/>
            <a:ext cx="4028951" cy="4056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転落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234486" y="2142206"/>
            <a:ext cx="3850938" cy="13521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ベッド柵、階段・窓の柵やストッパーを設置する</a:t>
            </a:r>
            <a:endParaRPr lang="en-US" sz="2400" b="1" dirty="0"/>
          </a:p>
        </p:txBody>
      </p:sp>
      <p:sp>
        <p:nvSpPr>
          <p:cNvPr id="12" name="Shape 10"/>
          <p:cNvSpPr/>
          <p:nvPr/>
        </p:nvSpPr>
        <p:spPr>
          <a:xfrm>
            <a:off x="248200" y="4118511"/>
            <a:ext cx="3721501" cy="1928084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13" name="Shape 11"/>
          <p:cNvSpPr/>
          <p:nvPr/>
        </p:nvSpPr>
        <p:spPr>
          <a:xfrm>
            <a:off x="248200" y="4118510"/>
            <a:ext cx="3721501" cy="401685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ja-JP" altLang="en-US" sz="2800"/>
          </a:p>
        </p:txBody>
      </p:sp>
      <p:sp>
        <p:nvSpPr>
          <p:cNvPr id="14" name="Text 12"/>
          <p:cNvSpPr/>
          <p:nvPr/>
        </p:nvSpPr>
        <p:spPr>
          <a:xfrm>
            <a:off x="248200" y="4118510"/>
            <a:ext cx="3721501" cy="4016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溺水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16350" y="4694399"/>
            <a:ext cx="3557072" cy="13389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浴槽の残し湯、洗濯機、水辺のレジャーに注意</a:t>
            </a:r>
            <a:endParaRPr lang="en-US" sz="2400" b="1" dirty="0"/>
          </a:p>
        </p:txBody>
      </p:sp>
      <p:sp>
        <p:nvSpPr>
          <p:cNvPr id="16" name="Shape 14"/>
          <p:cNvSpPr/>
          <p:nvPr/>
        </p:nvSpPr>
        <p:spPr>
          <a:xfrm>
            <a:off x="4194355" y="4125244"/>
            <a:ext cx="3805276" cy="1908102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17" name="Shape 15"/>
          <p:cNvSpPr/>
          <p:nvPr/>
        </p:nvSpPr>
        <p:spPr>
          <a:xfrm>
            <a:off x="4194355" y="4125244"/>
            <a:ext cx="3805276" cy="397521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ja-JP" altLang="en-US" sz="2800"/>
          </a:p>
        </p:txBody>
      </p:sp>
      <p:sp>
        <p:nvSpPr>
          <p:cNvPr id="18" name="Text 16"/>
          <p:cNvSpPr/>
          <p:nvPr/>
        </p:nvSpPr>
        <p:spPr>
          <a:xfrm>
            <a:off x="4194355" y="4125244"/>
            <a:ext cx="3805276" cy="3975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熱傷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262505" y="4701133"/>
            <a:ext cx="3637146" cy="13250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ストーブ、熱い飲み物など手の届く高さに注意</a:t>
            </a:r>
            <a:endParaRPr lang="en-US" sz="2400" b="1" dirty="0"/>
          </a:p>
        </p:txBody>
      </p:sp>
      <p:sp>
        <p:nvSpPr>
          <p:cNvPr id="20" name="Shape 18"/>
          <p:cNvSpPr/>
          <p:nvPr/>
        </p:nvSpPr>
        <p:spPr>
          <a:xfrm>
            <a:off x="8222298" y="4125244"/>
            <a:ext cx="3721501" cy="1900959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21" name="Shape 19"/>
          <p:cNvSpPr/>
          <p:nvPr/>
        </p:nvSpPr>
        <p:spPr>
          <a:xfrm>
            <a:off x="8222298" y="4125244"/>
            <a:ext cx="3721501" cy="396033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ja-JP" altLang="en-US" sz="2800"/>
          </a:p>
        </p:txBody>
      </p:sp>
      <p:sp>
        <p:nvSpPr>
          <p:cNvPr id="22" name="Text 20"/>
          <p:cNvSpPr/>
          <p:nvPr/>
        </p:nvSpPr>
        <p:spPr>
          <a:xfrm>
            <a:off x="8222298" y="4125244"/>
            <a:ext cx="3721501" cy="3960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交通事故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290449" y="4701134"/>
            <a:ext cx="3557072" cy="13201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屋外では手をつなぐなど大人が付き添う</a:t>
            </a:r>
            <a:endParaRPr lang="en-US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遊びを通した発達支援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遊びの種類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運動遊び：粗大運動を使う遊び（かけっこ、ボール遊びなど）</a:t>
            </a:r>
            <a:endParaRPr lang="en-US" sz="2800" b="1" dirty="0"/>
          </a:p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模倣遊び・象徴遊び：ごっこ遊びなど、象徴機能の発達と関連する遊び</a:t>
            </a:r>
            <a:endParaRPr lang="en-US" sz="2800" b="1" dirty="0"/>
          </a:p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受容遊び：絵本の読み聞かせや音楽鑑賞など、受け取って楽しむ遊び</a:t>
            </a:r>
            <a:endParaRPr lang="en-US" sz="2800" b="1" dirty="0"/>
          </a:p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構成遊び：積み木や粘土などを使って何かを作る遊び</a:t>
            </a:r>
            <a:endParaRPr lang="en-US" sz="28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遊びの社会的発達段階（パーテンの分類）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905256" y="1920240"/>
            <a:ext cx="1965960" cy="301752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5" name="Text 3"/>
          <p:cNvSpPr/>
          <p:nvPr/>
        </p:nvSpPr>
        <p:spPr>
          <a:xfrm>
            <a:off x="996696" y="20116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96696" y="242316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ひとり遊び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96696" y="324612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0〜2歳</a:t>
            </a:r>
            <a:endParaRPr lang="en-US" sz="2400" b="1" dirty="0"/>
          </a:p>
        </p:txBody>
      </p:sp>
      <p:sp>
        <p:nvSpPr>
          <p:cNvPr id="8" name="Text 6"/>
          <p:cNvSpPr/>
          <p:nvPr/>
        </p:nvSpPr>
        <p:spPr>
          <a:xfrm>
            <a:off x="996696" y="3703320"/>
            <a:ext cx="1783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他児と関わらず一人で遊ぶ</a:t>
            </a:r>
            <a:endParaRPr lang="en-US" sz="2000" b="1" dirty="0"/>
          </a:p>
        </p:txBody>
      </p:sp>
      <p:sp>
        <p:nvSpPr>
          <p:cNvPr id="9" name="Shape 7"/>
          <p:cNvSpPr/>
          <p:nvPr/>
        </p:nvSpPr>
        <p:spPr>
          <a:xfrm>
            <a:off x="3008376" y="1920240"/>
            <a:ext cx="1965960" cy="301752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10" name="Text 8"/>
          <p:cNvSpPr/>
          <p:nvPr/>
        </p:nvSpPr>
        <p:spPr>
          <a:xfrm>
            <a:off x="3099816" y="20116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099816" y="242316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傍観的遊び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3099816" y="324612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2歳</a:t>
            </a:r>
            <a:endParaRPr lang="en-US" sz="2400" b="1" dirty="0"/>
          </a:p>
        </p:txBody>
      </p:sp>
      <p:sp>
        <p:nvSpPr>
          <p:cNvPr id="13" name="Text 11"/>
          <p:cNvSpPr/>
          <p:nvPr/>
        </p:nvSpPr>
        <p:spPr>
          <a:xfrm>
            <a:off x="3099816" y="3703320"/>
            <a:ext cx="1783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他児の遊びを見て楽しむ</a:t>
            </a:r>
            <a:endParaRPr lang="en-US" sz="2000" b="1" dirty="0"/>
          </a:p>
        </p:txBody>
      </p:sp>
      <p:sp>
        <p:nvSpPr>
          <p:cNvPr id="14" name="Shape 12"/>
          <p:cNvSpPr/>
          <p:nvPr/>
        </p:nvSpPr>
        <p:spPr>
          <a:xfrm>
            <a:off x="5111496" y="1920240"/>
            <a:ext cx="1965960" cy="3017520"/>
          </a:xfrm>
          <a:prstGeom prst="rect">
            <a:avLst/>
          </a:prstGeom>
          <a:solidFill>
            <a:srgbClr val="FDEDEC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15" name="Text 13"/>
          <p:cNvSpPr/>
          <p:nvPr/>
        </p:nvSpPr>
        <p:spPr>
          <a:xfrm>
            <a:off x="5202936" y="20116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202936" y="242316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平行遊び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5202936" y="324612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2〜3歳</a:t>
            </a:r>
            <a:endParaRPr lang="en-US" sz="2400" b="1" dirty="0"/>
          </a:p>
        </p:txBody>
      </p:sp>
      <p:sp>
        <p:nvSpPr>
          <p:cNvPr id="18" name="Text 16"/>
          <p:cNvSpPr/>
          <p:nvPr/>
        </p:nvSpPr>
        <p:spPr>
          <a:xfrm>
            <a:off x="5202936" y="3703320"/>
            <a:ext cx="1783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同じ場所で別々に遊ぶ</a:t>
            </a:r>
            <a:endParaRPr lang="en-US" sz="2000" b="1" dirty="0"/>
          </a:p>
        </p:txBody>
      </p:sp>
      <p:sp>
        <p:nvSpPr>
          <p:cNvPr id="19" name="Shape 17"/>
          <p:cNvSpPr/>
          <p:nvPr/>
        </p:nvSpPr>
        <p:spPr>
          <a:xfrm>
            <a:off x="7214616" y="1920240"/>
            <a:ext cx="1965960" cy="301752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20" name="Text 18"/>
          <p:cNvSpPr/>
          <p:nvPr/>
        </p:nvSpPr>
        <p:spPr>
          <a:xfrm>
            <a:off x="7306056" y="20116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7306056" y="242316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連合遊び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7306056" y="324612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3〜4歳</a:t>
            </a:r>
            <a:endParaRPr lang="en-US" sz="2400" b="1" dirty="0"/>
          </a:p>
        </p:txBody>
      </p:sp>
      <p:sp>
        <p:nvSpPr>
          <p:cNvPr id="23" name="Text 21"/>
          <p:cNvSpPr/>
          <p:nvPr/>
        </p:nvSpPr>
        <p:spPr>
          <a:xfrm>
            <a:off x="7306056" y="3703320"/>
            <a:ext cx="1783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貸し借りなど関わりをもつ</a:t>
            </a:r>
            <a:endParaRPr lang="en-US" sz="2000" b="1" dirty="0"/>
          </a:p>
        </p:txBody>
      </p:sp>
      <p:sp>
        <p:nvSpPr>
          <p:cNvPr id="24" name="Shape 22"/>
          <p:cNvSpPr/>
          <p:nvPr/>
        </p:nvSpPr>
        <p:spPr>
          <a:xfrm>
            <a:off x="9317736" y="1920240"/>
            <a:ext cx="1965960" cy="301752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25" name="Text 23"/>
          <p:cNvSpPr/>
          <p:nvPr/>
        </p:nvSpPr>
        <p:spPr>
          <a:xfrm>
            <a:off x="9409176" y="20116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9409176" y="242316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協同遊び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9409176" y="324612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4歳〜</a:t>
            </a:r>
            <a:endParaRPr lang="en-US" sz="2400" b="1" dirty="0"/>
          </a:p>
        </p:txBody>
      </p:sp>
      <p:sp>
        <p:nvSpPr>
          <p:cNvPr id="28" name="Text 26"/>
          <p:cNvSpPr/>
          <p:nvPr/>
        </p:nvSpPr>
        <p:spPr>
          <a:xfrm>
            <a:off x="9409176" y="3703320"/>
            <a:ext cx="1783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役割分担をして遊ぶ</a:t>
            </a:r>
            <a:endParaRPr lang="en-US" sz="2000" b="1" dirty="0"/>
          </a:p>
        </p:txBody>
      </p:sp>
      <p:sp>
        <p:nvSpPr>
          <p:cNvPr id="29" name="Text 27"/>
          <p:cNvSpPr/>
          <p:nvPr/>
        </p:nvSpPr>
        <p:spPr>
          <a:xfrm>
            <a:off x="768096" y="570103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国試頻出：平行遊び＝2〜3歳ころ、同じ場所にいても互いに関係なくバラバラに遊ぶ状態</a:t>
            </a:r>
            <a:endParaRPr lang="en-US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幼児期に多い感染症・アレルギー疾患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幼児期に多い感染症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316604"/>
              </p:ext>
            </p:extLst>
          </p:nvPr>
        </p:nvGraphicFramePr>
        <p:xfrm>
          <a:off x="640080" y="1508759"/>
          <a:ext cx="10972800" cy="4678499"/>
        </p:xfrm>
        <a:graphic>
          <a:graphicData uri="http://schemas.openxmlformats.org/drawingml/2006/table">
            <a:tbl>
              <a:tblPr/>
              <a:tblGrid>
                <a:gridCol w="2766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6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835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感染症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主な症状・特徴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35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水痘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C0392B"/>
                          </a:solidFill>
                        </a:rPr>
                        <a:t>水疱へと進行する紅斑・丘疹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35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麻疹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発熱・咳嗽・結膜充血の後、コプリック斑、全身の発疹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35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突発性発疹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高熱の後、解熱とともに発疹が出現する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835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手足口病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手掌・足底・口腔内に水疱性の発疹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835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ヘルパンギーナ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咽頭部の水疱・潰瘍、高熱を伴う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835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流行性耳下腺炎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耳下腺の腫脹・疼痛（おたふくかぜ）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幼児期に多いアレルギー疾患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気管支喘息：発作性の咳嗽・喘鳴・呼吸困難を繰り返す。増悪因子の除去が重要</a:t>
            </a:r>
            <a:endParaRPr lang="en-US" sz="2800" dirty="0"/>
          </a:p>
          <a:p>
            <a:pPr>
              <a:spcAft>
                <a:spcPts val="1600"/>
              </a:spcAft>
              <a:buSzPct val="100000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アトピー性皮膚炎：かゆみを伴う湿疹が慢性的に繰り返す。保湿を中心としたスキンケアが基本</a:t>
            </a:r>
            <a:endParaRPr lang="en-US" sz="2800" dirty="0"/>
          </a:p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食物アレルギー：誤食防止のための情報共有（保育所・幼稚園を含む）が重要</a:t>
            </a:r>
            <a:endParaRPr 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幼児健康診査と家族支援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幼児健康診査の意義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2135425"/>
            <a:ext cx="10515600" cy="137160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5" name="Text 3"/>
          <p:cNvSpPr/>
          <p:nvPr/>
        </p:nvSpPr>
        <p:spPr>
          <a:xfrm>
            <a:off x="1097280" y="2318305"/>
            <a:ext cx="9966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母子保健法に基づき、1歳6か月児健診・3歳児健診を市町村が実施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928116" y="3872785"/>
            <a:ext cx="2377440" cy="8229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7" name="Text 5"/>
          <p:cNvSpPr/>
          <p:nvPr/>
        </p:nvSpPr>
        <p:spPr>
          <a:xfrm>
            <a:off x="928116" y="3872785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身体発育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3579876" y="3872785"/>
            <a:ext cx="2377440" cy="8229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9" name="Text 7"/>
          <p:cNvSpPr/>
          <p:nvPr/>
        </p:nvSpPr>
        <p:spPr>
          <a:xfrm>
            <a:off x="3579876" y="3872785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精神発達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231636" y="3872785"/>
            <a:ext cx="2377440" cy="8229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1" name="Text 9"/>
          <p:cNvSpPr/>
          <p:nvPr/>
        </p:nvSpPr>
        <p:spPr>
          <a:xfrm>
            <a:off x="6231636" y="3872785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視聴覚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8883396" y="3872785"/>
            <a:ext cx="2377440" cy="8229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3" name="Text 11"/>
          <p:cNvSpPr/>
          <p:nvPr/>
        </p:nvSpPr>
        <p:spPr>
          <a:xfrm>
            <a:off x="8883396" y="3872785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う歯の有無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822960" y="5798501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スクリーニング項目 → 必要に応じて専門機関へつなぐ</a:t>
            </a:r>
            <a:endParaRPr lang="en-US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家族への支援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保育所・幼稚園等との情報共有を通じて、発達や生活の様子を多角的に把握する</a:t>
            </a:r>
            <a:endParaRPr lang="en-US" sz="32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育児不安を抱える家族には、地域の子育て支援機関（保健センター等）の利用を促す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本時の流れ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822960" y="132807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920240" y="135550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身体的発育と運動発達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822960" y="2013870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7" name="Text 5"/>
          <p:cNvSpPr/>
          <p:nvPr/>
        </p:nvSpPr>
        <p:spPr>
          <a:xfrm>
            <a:off x="822960" y="210531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1920240" y="213274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自律性の獲得と認知発達（ピアジェ理論）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822960" y="2791110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0" name="Text 8"/>
          <p:cNvSpPr/>
          <p:nvPr/>
        </p:nvSpPr>
        <p:spPr>
          <a:xfrm>
            <a:off x="822960" y="288255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1920240" y="290998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基本的生活習慣の獲得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822960" y="3568350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3" name="Text 11"/>
          <p:cNvSpPr/>
          <p:nvPr/>
        </p:nvSpPr>
        <p:spPr>
          <a:xfrm>
            <a:off x="822960" y="365979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1920240" y="368722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事故防止と安全管理</a:t>
            </a: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822960" y="4345590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6" name="Text 14"/>
          <p:cNvSpPr/>
          <p:nvPr/>
        </p:nvSpPr>
        <p:spPr>
          <a:xfrm>
            <a:off x="822960" y="443703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1920240" y="446446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遊びを通した発達支援</a:t>
            </a:r>
            <a:endParaRPr lang="en-US" sz="2800" dirty="0"/>
          </a:p>
        </p:txBody>
      </p:sp>
      <p:sp>
        <p:nvSpPr>
          <p:cNvPr id="18" name="Shape 16"/>
          <p:cNvSpPr/>
          <p:nvPr/>
        </p:nvSpPr>
        <p:spPr>
          <a:xfrm>
            <a:off x="822960" y="5122830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9" name="Text 17"/>
          <p:cNvSpPr/>
          <p:nvPr/>
        </p:nvSpPr>
        <p:spPr>
          <a:xfrm>
            <a:off x="822960" y="521427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1920240" y="524170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幼児期に多い感染症・アレルギー疾患</a:t>
            </a:r>
            <a:endParaRPr lang="en-US" sz="2800" dirty="0"/>
          </a:p>
        </p:txBody>
      </p:sp>
      <p:sp>
        <p:nvSpPr>
          <p:cNvPr id="21" name="Shape 19"/>
          <p:cNvSpPr/>
          <p:nvPr/>
        </p:nvSpPr>
        <p:spPr>
          <a:xfrm>
            <a:off x="822960" y="5900070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22" name="Text 20"/>
          <p:cNvSpPr/>
          <p:nvPr/>
        </p:nvSpPr>
        <p:spPr>
          <a:xfrm>
            <a:off x="822960" y="599151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1920240" y="6018942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幼児健康診査と家族支援</a:t>
            </a:r>
            <a:endParaRPr lang="en-US" sz="2800" dirty="0"/>
          </a:p>
        </p:txBody>
      </p:sp>
      <p:sp>
        <p:nvSpPr>
          <p:cNvPr id="24" name="Shape 22"/>
          <p:cNvSpPr/>
          <p:nvPr/>
        </p:nvSpPr>
        <p:spPr>
          <a:xfrm>
            <a:off x="822960" y="6677310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本時のまとめ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79" y="1554480"/>
            <a:ext cx="10803609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運動発達：2歳＝階段昇降・ボール蹴り、4歳＝けんけん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ピアジェの前操作期（2〜7歳）：象徴機能・自己中心性・アニミズム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排泄行動：3歳＝トイレを我慢できる、4〜5歳＝後始末ができる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遊びの発達：平行遊び（2〜3歳）→ 連合遊び → 協同遊び（4歳〜）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事故防止・感染症・アレルギー疾患への理解を、生活場面ごとに整理する</a:t>
            </a:r>
            <a:endParaRPr lang="en-US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事例演習：3歳児健康診査における発達評価と事故防止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1828800"/>
            <a:ext cx="10515600" cy="246888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1097280" y="20116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Aちゃん（3歳2か月、女児）の3歳児健康診査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280160" y="2651760"/>
            <a:ext cx="97840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7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階段を一人で昇れる、三輪車をこげる、排尿はほぼ自立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7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児童館で「同じ場所にいるが一緒に遊んでいない」と母親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7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母親「自宅の階段に柵をつけていない」と発言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7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「お友達はばい菌が体に入ったから病気になった」と発言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22960" y="45720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運動・排泄・遊び・認知発達の評価と、事故防止の視点から考える（詳細はWord資料を参照）</a:t>
            </a: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10312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次回予告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822960" y="26517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第5回　学童期の成長発達と健康課題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22960" y="365760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BFBFB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勤勉性の獲得、学校生活への適応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身体的発育と運動発達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幼児期の区分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1065276" y="2103120"/>
            <a:ext cx="4754880" cy="182880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5" name="Text 3"/>
          <p:cNvSpPr/>
          <p:nvPr/>
        </p:nvSpPr>
        <p:spPr>
          <a:xfrm>
            <a:off x="1065276" y="228600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幼児前期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065276" y="315468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1〜3歳ころ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368796" y="2103120"/>
            <a:ext cx="4754880" cy="182880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8" name="Text 6"/>
          <p:cNvSpPr/>
          <p:nvPr/>
        </p:nvSpPr>
        <p:spPr>
          <a:xfrm>
            <a:off x="6368796" y="228600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幼児後期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6368796" y="315468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3〜6歳ころ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38200" y="4914763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乳児期に比べ体重増加は緩やかに → 粗大運動・微細運動が著しく発達し行動範囲が拡大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身長・体重の目安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133243"/>
              </p:ext>
            </p:extLst>
          </p:nvPr>
        </p:nvGraphicFramePr>
        <p:xfrm>
          <a:off x="640080" y="1508760"/>
          <a:ext cx="10881360" cy="3968496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年齢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体重の目安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身長の目安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1歳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約9kg（出生時の約3倍）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約75cm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2歳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約12kg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約85cm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3歳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約14kg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約95cm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4歳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約16kg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約100cm（出生時の約2倍）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5歳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約18kg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約110cm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6歳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約20kg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約115cm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粗大運動の発達 ─ 年齢の目安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928116" y="2011680"/>
            <a:ext cx="2377440" cy="23774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5" name="Text 3"/>
          <p:cNvSpPr/>
          <p:nvPr/>
        </p:nvSpPr>
        <p:spPr>
          <a:xfrm>
            <a:off x="1019556" y="219456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1歳〜1歳6か月</a:t>
            </a:r>
            <a:endParaRPr lang="en-US" sz="2000" b="1" dirty="0"/>
          </a:p>
        </p:txBody>
      </p:sp>
      <p:sp>
        <p:nvSpPr>
          <p:cNvPr id="6" name="Text 4"/>
          <p:cNvSpPr/>
          <p:nvPr/>
        </p:nvSpPr>
        <p:spPr>
          <a:xfrm>
            <a:off x="1019556" y="2834640"/>
            <a:ext cx="21945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ひとりで立つ・歩く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579876" y="2011680"/>
            <a:ext cx="2377440" cy="23774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8" name="Text 6"/>
          <p:cNvSpPr/>
          <p:nvPr/>
        </p:nvSpPr>
        <p:spPr>
          <a:xfrm>
            <a:off x="3671316" y="219456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2歳</a:t>
            </a:r>
            <a:endParaRPr lang="en-US" sz="2000" b="1" dirty="0"/>
          </a:p>
        </p:txBody>
      </p:sp>
      <p:sp>
        <p:nvSpPr>
          <p:cNvPr id="9" name="Text 7"/>
          <p:cNvSpPr/>
          <p:nvPr/>
        </p:nvSpPr>
        <p:spPr>
          <a:xfrm>
            <a:off x="3671316" y="2834640"/>
            <a:ext cx="21945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階段を昇る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ボールを蹴る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231636" y="2011680"/>
            <a:ext cx="2377440" cy="23774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1" name="Text 9"/>
          <p:cNvSpPr/>
          <p:nvPr/>
        </p:nvSpPr>
        <p:spPr>
          <a:xfrm>
            <a:off x="6323076" y="219456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3歳</a:t>
            </a:r>
            <a:endParaRPr lang="en-US" sz="2000" b="1" dirty="0"/>
          </a:p>
        </p:txBody>
      </p:sp>
      <p:sp>
        <p:nvSpPr>
          <p:cNvPr id="12" name="Text 10"/>
          <p:cNvSpPr/>
          <p:nvPr/>
        </p:nvSpPr>
        <p:spPr>
          <a:xfrm>
            <a:off x="6323076" y="2834640"/>
            <a:ext cx="21945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三輪車をこぐ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883396" y="2011680"/>
            <a:ext cx="2377440" cy="2377440"/>
          </a:xfrm>
          <a:prstGeom prst="rect">
            <a:avLst/>
          </a:prstGeom>
          <a:solidFill>
            <a:srgbClr val="FDEDEC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4" name="Text 12"/>
          <p:cNvSpPr/>
          <p:nvPr/>
        </p:nvSpPr>
        <p:spPr>
          <a:xfrm>
            <a:off x="8974836" y="219456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4歳</a:t>
            </a:r>
            <a:endParaRPr lang="en-US" sz="2000" b="1" dirty="0"/>
          </a:p>
        </p:txBody>
      </p:sp>
      <p:sp>
        <p:nvSpPr>
          <p:cNvPr id="15" name="Text 13"/>
          <p:cNvSpPr/>
          <p:nvPr/>
        </p:nvSpPr>
        <p:spPr>
          <a:xfrm>
            <a:off x="8974836" y="2834640"/>
            <a:ext cx="21945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けんけん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（片足跳び）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22960" y="5127211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国試頻出：「けんけん＝4歳」を階段昇降・ボール蹴り（2歳）と混同しないこと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微細運動の発達 ─ 年齢の目安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641827"/>
              </p:ext>
            </p:extLst>
          </p:nvPr>
        </p:nvGraphicFramePr>
        <p:xfrm>
          <a:off x="640080" y="1508760"/>
          <a:ext cx="10881360" cy="411480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8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年齢の目安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獲得される微細運動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1歳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なぐり書きをする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2歳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積み木を4〜5個積む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3歳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丸を模倣して描く、はさみを使い始める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4歳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四角を模倣して描く、はしを使って食事ができる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5歳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三角を模倣して描く、ひも結びができ始める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自律性の獲得と認知発達（ピアジェ理論）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724</Words>
  <Application>Microsoft Office PowerPoint</Application>
  <PresentationFormat>ワイド画面</PresentationFormat>
  <Paragraphs>263</Paragraphs>
  <Slides>32</Slides>
  <Notes>32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32</vt:i4>
      </vt:variant>
    </vt:vector>
  </HeadingPairs>
  <TitlesOfParts>
    <vt:vector size="37" baseType="lpstr">
      <vt:lpstr>Yu Gothic</vt:lpstr>
      <vt:lpstr>Arial</vt:lpstr>
      <vt:lpstr>Calibri</vt:lpstr>
      <vt:lpstr>Calibri Light</vt:lpstr>
      <vt:lpstr>Office 2013 - 2022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2026-07-21T06:34:58Z</dcterms:created>
  <dcterms:modified xsi:type="dcterms:W3CDTF">2026-07-21T06:35:04Z</dcterms:modified>
</cp:coreProperties>
</file>