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50" r:id="rId1"/>
  </p:sldMasterIdLst>
  <p:notesMasterIdLst>
    <p:notesMasterId r:id="rId2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858000" cy="12192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87" d="100"/>
          <a:sy n="87" d="100"/>
        </p:scale>
        <p:origin x="66" y="1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78894485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7/18/2026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172827777"/>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7/18/2026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9717008"/>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7/18/2026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92202867"/>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DEFAULT">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355566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7/18/2026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022650145"/>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764DE79-268F-4C1A-8933-263129D2AF90}" type="datetimeFigureOut">
              <a:rPr lang="en-US" dirty="0"/>
              <a:t>7/18/2026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802712626"/>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7/18/2026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836346612"/>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39788" y="2505075"/>
            <a:ext cx="515778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5075"/>
            <a:ext cx="51831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7/18/2026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855016104"/>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7/18/2026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263833941"/>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7/18/2026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177101896"/>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764DE79-268F-4C1A-8933-263129D2AF90}" type="datetimeFigureOut">
              <a:rPr lang="en-US" dirty="0"/>
              <a:t>7/18/2026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378969166"/>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764DE79-268F-4C1A-8933-263129D2AF90}" type="datetimeFigureOut">
              <a:rPr lang="en-US" dirty="0"/>
              <a:t>7/18/2026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028596101"/>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7/18/2026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1244799213"/>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64592" cy="6858000"/>
          </a:xfrm>
          <a:prstGeom prst="rect">
            <a:avLst/>
          </a:prstGeom>
          <a:solidFill>
            <a:srgbClr val="C0392B"/>
          </a:solidFill>
          <a:ln/>
        </p:spPr>
        <p:txBody>
          <a:bodyPr/>
          <a:lstStyle/>
          <a:p>
            <a:endParaRPr lang="ja-JP" altLang="en-US"/>
          </a:p>
        </p:txBody>
      </p:sp>
      <p:sp>
        <p:nvSpPr>
          <p:cNvPr id="3" name="Text 1"/>
          <p:cNvSpPr/>
          <p:nvPr/>
        </p:nvSpPr>
        <p:spPr>
          <a:xfrm>
            <a:off x="680599" y="4055665"/>
            <a:ext cx="10515600" cy="548640"/>
          </a:xfrm>
          <a:prstGeom prst="rect">
            <a:avLst/>
          </a:prstGeom>
          <a:noFill/>
          <a:ln/>
        </p:spPr>
        <p:txBody>
          <a:bodyPr wrap="square" rtlCol="0" anchor="ctr"/>
          <a:lstStyle/>
          <a:p>
            <a:pPr marL="0" indent="0">
              <a:buNone/>
            </a:pPr>
            <a:r>
              <a:rPr lang="en-US" sz="3600" b="1" dirty="0">
                <a:solidFill>
                  <a:srgbClr val="6B6B6B"/>
                </a:solidFill>
                <a:latin typeface="Yu Gothic" pitchFamily="34" charset="0"/>
                <a:ea typeface="Yu Gothic" pitchFamily="34" charset="-122"/>
                <a:cs typeface="Yu Gothic" pitchFamily="34" charset="-120"/>
              </a:rPr>
              <a:t>ライフステージ看護学</a:t>
            </a:r>
            <a:endParaRPr lang="en-US" sz="3600" b="1" dirty="0"/>
          </a:p>
        </p:txBody>
      </p:sp>
      <p:sp>
        <p:nvSpPr>
          <p:cNvPr id="4" name="Text 2"/>
          <p:cNvSpPr/>
          <p:nvPr/>
        </p:nvSpPr>
        <p:spPr>
          <a:xfrm>
            <a:off x="680599" y="4604305"/>
            <a:ext cx="10515600" cy="1005840"/>
          </a:xfrm>
          <a:prstGeom prst="rect">
            <a:avLst/>
          </a:prstGeom>
          <a:noFill/>
          <a:ln/>
        </p:spPr>
        <p:txBody>
          <a:bodyPr wrap="square" rtlCol="0" anchor="ctr"/>
          <a:lstStyle/>
          <a:p>
            <a:pPr marL="0" indent="0">
              <a:buNone/>
            </a:pPr>
            <a:r>
              <a:rPr lang="en-US" sz="3600" b="1" dirty="0">
                <a:solidFill>
                  <a:srgbClr val="000000"/>
                </a:solidFill>
                <a:latin typeface="Yu Gothic" pitchFamily="34" charset="0"/>
                <a:ea typeface="Yu Gothic" pitchFamily="34" charset="-122"/>
                <a:cs typeface="Yu Gothic" pitchFamily="34" charset="-120"/>
              </a:rPr>
              <a:t>第3回　新生児・乳児期の成長発達と健康課題</a:t>
            </a:r>
            <a:endParaRPr lang="en-US" sz="3600" dirty="0"/>
          </a:p>
        </p:txBody>
      </p:sp>
      <p:sp>
        <p:nvSpPr>
          <p:cNvPr id="5" name="Text 3"/>
          <p:cNvSpPr/>
          <p:nvPr/>
        </p:nvSpPr>
        <p:spPr>
          <a:xfrm>
            <a:off x="680599" y="5518705"/>
            <a:ext cx="10515600" cy="731520"/>
          </a:xfrm>
          <a:prstGeom prst="rect">
            <a:avLst/>
          </a:prstGeom>
          <a:noFill/>
          <a:ln/>
        </p:spPr>
        <p:txBody>
          <a:bodyPr wrap="square" rtlCol="0" anchor="ctr"/>
          <a:lstStyle/>
          <a:p>
            <a:pPr marL="0" indent="0">
              <a:buNone/>
            </a:pPr>
            <a:r>
              <a:rPr lang="en-US" sz="2800" b="1" dirty="0">
                <a:solidFill>
                  <a:srgbClr val="C0392B"/>
                </a:solidFill>
                <a:latin typeface="Yu Gothic" pitchFamily="34" charset="0"/>
                <a:ea typeface="Yu Gothic" pitchFamily="34" charset="-122"/>
                <a:cs typeface="Yu Gothic" pitchFamily="34" charset="-120"/>
              </a:rPr>
              <a:t>生理的適応・運動発達・アタッチメント理論</a:t>
            </a:r>
            <a:endParaRPr lang="en-US" sz="2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23252"/>
            <a:ext cx="11064240" cy="822960"/>
          </a:xfrm>
          <a:prstGeom prst="rect">
            <a:avLst/>
          </a:prstGeom>
          <a:noFill/>
          <a:ln/>
        </p:spPr>
        <p:txBody>
          <a:bodyPr wrap="square" rtlCol="0" anchor="ctr"/>
          <a:lstStyle/>
          <a:p>
            <a:pPr marL="0" indent="0">
              <a:buNone/>
            </a:pPr>
            <a:r>
              <a:rPr lang="en-US" sz="3000" b="1" dirty="0">
                <a:solidFill>
                  <a:srgbClr val="000000"/>
                </a:solidFill>
                <a:latin typeface="Yu Gothic" pitchFamily="34" charset="0"/>
                <a:ea typeface="Yu Gothic" pitchFamily="34" charset="-122"/>
                <a:cs typeface="Yu Gothic" pitchFamily="34" charset="-120"/>
              </a:rPr>
              <a:t>乳児期の運動発達 ─ 頭部から尾部へ</a:t>
            </a:r>
            <a:endParaRPr lang="en-US" sz="3000" dirty="0"/>
          </a:p>
        </p:txBody>
      </p:sp>
      <p:sp>
        <p:nvSpPr>
          <p:cNvPr id="3" name="Shape 1"/>
          <p:cNvSpPr/>
          <p:nvPr/>
        </p:nvSpPr>
        <p:spPr>
          <a:xfrm>
            <a:off x="548640" y="1207008"/>
            <a:ext cx="11064240" cy="0"/>
          </a:xfrm>
          <a:prstGeom prst="line">
            <a:avLst/>
          </a:prstGeom>
          <a:noFill/>
          <a:ln w="12700">
            <a:solidFill>
              <a:srgbClr val="BFBFBF"/>
            </a:solidFill>
            <a:prstDash val="solid"/>
          </a:ln>
        </p:spPr>
        <p:txBody>
          <a:bodyPr/>
          <a:lstStyle/>
          <a:p>
            <a:endParaRPr lang="ja-JP" altLang="en-US"/>
          </a:p>
        </p:txBody>
      </p:sp>
      <p:sp>
        <p:nvSpPr>
          <p:cNvPr id="4" name="Shape 2"/>
          <p:cNvSpPr/>
          <p:nvPr/>
        </p:nvSpPr>
        <p:spPr>
          <a:xfrm>
            <a:off x="928116" y="2286000"/>
            <a:ext cx="1920240" cy="2377440"/>
          </a:xfrm>
          <a:prstGeom prst="rect">
            <a:avLst/>
          </a:prstGeom>
          <a:solidFill>
            <a:srgbClr val="FDEDEC"/>
          </a:solidFill>
          <a:ln w="12700">
            <a:solidFill>
              <a:srgbClr val="C0392B"/>
            </a:solidFill>
            <a:prstDash val="solid"/>
          </a:ln>
        </p:spPr>
        <p:txBody>
          <a:bodyPr/>
          <a:lstStyle/>
          <a:p>
            <a:endParaRPr lang="ja-JP" altLang="en-US" sz="2400"/>
          </a:p>
        </p:txBody>
      </p:sp>
      <p:sp>
        <p:nvSpPr>
          <p:cNvPr id="5" name="Shape 3"/>
          <p:cNvSpPr/>
          <p:nvPr/>
        </p:nvSpPr>
        <p:spPr>
          <a:xfrm>
            <a:off x="1568196" y="2514600"/>
            <a:ext cx="640080" cy="640080"/>
          </a:xfrm>
          <a:prstGeom prst="ellipse">
            <a:avLst/>
          </a:prstGeom>
          <a:solidFill>
            <a:srgbClr val="C0392B"/>
          </a:solidFill>
          <a:ln/>
        </p:spPr>
        <p:txBody>
          <a:bodyPr/>
          <a:lstStyle/>
          <a:p>
            <a:endParaRPr lang="ja-JP" altLang="en-US" sz="2400"/>
          </a:p>
        </p:txBody>
      </p:sp>
      <p:sp>
        <p:nvSpPr>
          <p:cNvPr id="6" name="Text 4"/>
          <p:cNvSpPr/>
          <p:nvPr/>
        </p:nvSpPr>
        <p:spPr>
          <a:xfrm>
            <a:off x="1568196" y="2514600"/>
            <a:ext cx="640080" cy="640080"/>
          </a:xfrm>
          <a:prstGeom prst="rect">
            <a:avLst/>
          </a:prstGeom>
          <a:noFill/>
          <a:ln/>
        </p:spPr>
        <p:txBody>
          <a:bodyPr wrap="square" rtlCol="0" anchor="ctr"/>
          <a:lstStyle/>
          <a:p>
            <a:pPr marL="0" indent="0" algn="ctr">
              <a:buNone/>
            </a:pPr>
            <a:r>
              <a:rPr lang="en-US" sz="3200" b="1" dirty="0">
                <a:solidFill>
                  <a:srgbClr val="FFFFFF"/>
                </a:solidFill>
                <a:latin typeface="Yu Gothic" pitchFamily="34" charset="0"/>
                <a:ea typeface="Yu Gothic" pitchFamily="34" charset="-122"/>
                <a:cs typeface="Yu Gothic" pitchFamily="34" charset="-120"/>
              </a:rPr>
              <a:t>1</a:t>
            </a:r>
            <a:endParaRPr lang="en-US" sz="3200" dirty="0"/>
          </a:p>
        </p:txBody>
      </p:sp>
      <p:sp>
        <p:nvSpPr>
          <p:cNvPr id="7" name="Text 5"/>
          <p:cNvSpPr/>
          <p:nvPr/>
        </p:nvSpPr>
        <p:spPr>
          <a:xfrm>
            <a:off x="1019556" y="3291840"/>
            <a:ext cx="1737360" cy="457200"/>
          </a:xfrm>
          <a:prstGeom prst="rect">
            <a:avLst/>
          </a:prstGeom>
          <a:noFill/>
          <a:ln/>
        </p:spPr>
        <p:txBody>
          <a:bodyPr wrap="square" rtlCol="0" anchor="ctr"/>
          <a:lstStyle/>
          <a:p>
            <a:pPr marL="0" indent="0" algn="ctr">
              <a:buNone/>
            </a:pPr>
            <a:r>
              <a:rPr lang="en-US" sz="2400" b="1" dirty="0">
                <a:solidFill>
                  <a:srgbClr val="C0392B"/>
                </a:solidFill>
                <a:latin typeface="Yu Gothic" pitchFamily="34" charset="0"/>
                <a:ea typeface="Yu Gothic" pitchFamily="34" charset="-122"/>
                <a:cs typeface="Yu Gothic" pitchFamily="34" charset="-120"/>
              </a:rPr>
              <a:t>3〜4か月</a:t>
            </a:r>
            <a:endParaRPr lang="en-US" sz="2400" dirty="0"/>
          </a:p>
        </p:txBody>
      </p:sp>
      <p:sp>
        <p:nvSpPr>
          <p:cNvPr id="8" name="Text 6"/>
          <p:cNvSpPr/>
          <p:nvPr/>
        </p:nvSpPr>
        <p:spPr>
          <a:xfrm>
            <a:off x="1019556" y="3794760"/>
            <a:ext cx="1737360" cy="640080"/>
          </a:xfrm>
          <a:prstGeom prst="rect">
            <a:avLst/>
          </a:prstGeom>
          <a:noFill/>
          <a:ln/>
        </p:spPr>
        <p:txBody>
          <a:bodyPr wrap="square" rtlCol="0" anchor="t"/>
          <a:lstStyle/>
          <a:p>
            <a:pPr marL="0" indent="0" algn="ctr">
              <a:buNone/>
            </a:pPr>
            <a:r>
              <a:rPr lang="en-US" sz="2400" b="1" dirty="0">
                <a:solidFill>
                  <a:srgbClr val="000000"/>
                </a:solidFill>
                <a:latin typeface="Yu Gothic" pitchFamily="34" charset="0"/>
                <a:ea typeface="Yu Gothic" pitchFamily="34" charset="-122"/>
                <a:cs typeface="Yu Gothic" pitchFamily="34" charset="-120"/>
              </a:rPr>
              <a:t>首がすわる</a:t>
            </a:r>
            <a:endParaRPr lang="en-US" sz="2400" dirty="0"/>
          </a:p>
        </p:txBody>
      </p:sp>
      <p:sp>
        <p:nvSpPr>
          <p:cNvPr id="9" name="Shape 7"/>
          <p:cNvSpPr/>
          <p:nvPr/>
        </p:nvSpPr>
        <p:spPr>
          <a:xfrm>
            <a:off x="3031236" y="2286000"/>
            <a:ext cx="1920240" cy="2377440"/>
          </a:xfrm>
          <a:prstGeom prst="rect">
            <a:avLst/>
          </a:prstGeom>
          <a:solidFill>
            <a:srgbClr val="EDEDED"/>
          </a:solidFill>
          <a:ln w="12700">
            <a:solidFill>
              <a:srgbClr val="BFBFBF"/>
            </a:solidFill>
            <a:prstDash val="solid"/>
          </a:ln>
        </p:spPr>
        <p:txBody>
          <a:bodyPr/>
          <a:lstStyle/>
          <a:p>
            <a:endParaRPr lang="ja-JP" altLang="en-US" sz="2400"/>
          </a:p>
        </p:txBody>
      </p:sp>
      <p:sp>
        <p:nvSpPr>
          <p:cNvPr id="10" name="Shape 8"/>
          <p:cNvSpPr/>
          <p:nvPr/>
        </p:nvSpPr>
        <p:spPr>
          <a:xfrm>
            <a:off x="3671316" y="2514600"/>
            <a:ext cx="640080" cy="640080"/>
          </a:xfrm>
          <a:prstGeom prst="ellipse">
            <a:avLst/>
          </a:prstGeom>
          <a:solidFill>
            <a:srgbClr val="BFBFBF"/>
          </a:solidFill>
          <a:ln/>
        </p:spPr>
        <p:txBody>
          <a:bodyPr/>
          <a:lstStyle/>
          <a:p>
            <a:endParaRPr lang="ja-JP" altLang="en-US" sz="2400"/>
          </a:p>
        </p:txBody>
      </p:sp>
      <p:sp>
        <p:nvSpPr>
          <p:cNvPr id="11" name="Text 9"/>
          <p:cNvSpPr/>
          <p:nvPr/>
        </p:nvSpPr>
        <p:spPr>
          <a:xfrm>
            <a:off x="3671316" y="2514600"/>
            <a:ext cx="640080" cy="640080"/>
          </a:xfrm>
          <a:prstGeom prst="rect">
            <a:avLst/>
          </a:prstGeom>
          <a:noFill/>
          <a:ln/>
        </p:spPr>
        <p:txBody>
          <a:bodyPr wrap="square" rtlCol="0" anchor="ctr"/>
          <a:lstStyle/>
          <a:p>
            <a:pPr marL="0" indent="0" algn="ctr">
              <a:buNone/>
            </a:pPr>
            <a:r>
              <a:rPr lang="en-US" sz="3200" b="1" dirty="0">
                <a:solidFill>
                  <a:srgbClr val="FFFFFF"/>
                </a:solidFill>
                <a:latin typeface="Yu Gothic" pitchFamily="34" charset="0"/>
                <a:ea typeface="Yu Gothic" pitchFamily="34" charset="-122"/>
                <a:cs typeface="Yu Gothic" pitchFamily="34" charset="-120"/>
              </a:rPr>
              <a:t>2</a:t>
            </a:r>
            <a:endParaRPr lang="en-US" sz="3200" dirty="0"/>
          </a:p>
        </p:txBody>
      </p:sp>
      <p:sp>
        <p:nvSpPr>
          <p:cNvPr id="12" name="Text 10"/>
          <p:cNvSpPr/>
          <p:nvPr/>
        </p:nvSpPr>
        <p:spPr>
          <a:xfrm>
            <a:off x="3122676" y="3291840"/>
            <a:ext cx="1737360" cy="457200"/>
          </a:xfrm>
          <a:prstGeom prst="rect">
            <a:avLst/>
          </a:prstGeom>
          <a:noFill/>
          <a:ln/>
        </p:spPr>
        <p:txBody>
          <a:bodyPr wrap="square" rtlCol="0" anchor="ctr"/>
          <a:lstStyle/>
          <a:p>
            <a:pPr marL="0" indent="0" algn="ctr">
              <a:buNone/>
            </a:pPr>
            <a:r>
              <a:rPr lang="en-US" sz="2400" b="1" dirty="0">
                <a:solidFill>
                  <a:srgbClr val="6B6B6B"/>
                </a:solidFill>
                <a:latin typeface="Yu Gothic" pitchFamily="34" charset="0"/>
                <a:ea typeface="Yu Gothic" pitchFamily="34" charset="-122"/>
                <a:cs typeface="Yu Gothic" pitchFamily="34" charset="-120"/>
              </a:rPr>
              <a:t>5〜6か月</a:t>
            </a:r>
            <a:endParaRPr lang="en-US" sz="2400" dirty="0"/>
          </a:p>
        </p:txBody>
      </p:sp>
      <p:sp>
        <p:nvSpPr>
          <p:cNvPr id="13" name="Text 11"/>
          <p:cNvSpPr/>
          <p:nvPr/>
        </p:nvSpPr>
        <p:spPr>
          <a:xfrm>
            <a:off x="3122676" y="3794760"/>
            <a:ext cx="1737360" cy="640080"/>
          </a:xfrm>
          <a:prstGeom prst="rect">
            <a:avLst/>
          </a:prstGeom>
          <a:noFill/>
          <a:ln/>
        </p:spPr>
        <p:txBody>
          <a:bodyPr wrap="square" rtlCol="0" anchor="t"/>
          <a:lstStyle/>
          <a:p>
            <a:pPr marL="0" indent="0" algn="ctr">
              <a:buNone/>
            </a:pPr>
            <a:r>
              <a:rPr lang="en-US" sz="2400" b="1" dirty="0">
                <a:solidFill>
                  <a:srgbClr val="000000"/>
                </a:solidFill>
                <a:latin typeface="Yu Gothic" pitchFamily="34" charset="0"/>
                <a:ea typeface="Yu Gothic" pitchFamily="34" charset="-122"/>
                <a:cs typeface="Yu Gothic" pitchFamily="34" charset="-120"/>
              </a:rPr>
              <a:t>寝返り</a:t>
            </a:r>
            <a:endParaRPr lang="en-US" sz="2400" dirty="0"/>
          </a:p>
        </p:txBody>
      </p:sp>
      <p:sp>
        <p:nvSpPr>
          <p:cNvPr id="14" name="Shape 12"/>
          <p:cNvSpPr/>
          <p:nvPr/>
        </p:nvSpPr>
        <p:spPr>
          <a:xfrm>
            <a:off x="5134356" y="2286000"/>
            <a:ext cx="1920240" cy="2377440"/>
          </a:xfrm>
          <a:prstGeom prst="rect">
            <a:avLst/>
          </a:prstGeom>
          <a:solidFill>
            <a:srgbClr val="EDEDED"/>
          </a:solidFill>
          <a:ln w="12700">
            <a:solidFill>
              <a:srgbClr val="BFBFBF"/>
            </a:solidFill>
            <a:prstDash val="solid"/>
          </a:ln>
        </p:spPr>
        <p:txBody>
          <a:bodyPr/>
          <a:lstStyle/>
          <a:p>
            <a:endParaRPr lang="ja-JP" altLang="en-US" sz="2400"/>
          </a:p>
        </p:txBody>
      </p:sp>
      <p:sp>
        <p:nvSpPr>
          <p:cNvPr id="15" name="Shape 13"/>
          <p:cNvSpPr/>
          <p:nvPr/>
        </p:nvSpPr>
        <p:spPr>
          <a:xfrm>
            <a:off x="5774436" y="2514600"/>
            <a:ext cx="640080" cy="640080"/>
          </a:xfrm>
          <a:prstGeom prst="ellipse">
            <a:avLst/>
          </a:prstGeom>
          <a:solidFill>
            <a:srgbClr val="BFBFBF"/>
          </a:solidFill>
          <a:ln/>
        </p:spPr>
        <p:txBody>
          <a:bodyPr/>
          <a:lstStyle/>
          <a:p>
            <a:endParaRPr lang="ja-JP" altLang="en-US" sz="2400"/>
          </a:p>
        </p:txBody>
      </p:sp>
      <p:sp>
        <p:nvSpPr>
          <p:cNvPr id="16" name="Text 14"/>
          <p:cNvSpPr/>
          <p:nvPr/>
        </p:nvSpPr>
        <p:spPr>
          <a:xfrm>
            <a:off x="5774436" y="2514600"/>
            <a:ext cx="640080" cy="640080"/>
          </a:xfrm>
          <a:prstGeom prst="rect">
            <a:avLst/>
          </a:prstGeom>
          <a:noFill/>
          <a:ln/>
        </p:spPr>
        <p:txBody>
          <a:bodyPr wrap="square" rtlCol="0" anchor="ctr"/>
          <a:lstStyle/>
          <a:p>
            <a:pPr marL="0" indent="0" algn="ctr">
              <a:buNone/>
            </a:pPr>
            <a:r>
              <a:rPr lang="en-US" sz="3200" b="1" dirty="0">
                <a:solidFill>
                  <a:srgbClr val="FFFFFF"/>
                </a:solidFill>
                <a:latin typeface="Yu Gothic" pitchFamily="34" charset="0"/>
                <a:ea typeface="Yu Gothic" pitchFamily="34" charset="-122"/>
                <a:cs typeface="Yu Gothic" pitchFamily="34" charset="-120"/>
              </a:rPr>
              <a:t>3</a:t>
            </a:r>
            <a:endParaRPr lang="en-US" sz="3200" dirty="0"/>
          </a:p>
        </p:txBody>
      </p:sp>
      <p:sp>
        <p:nvSpPr>
          <p:cNvPr id="17" name="Text 15"/>
          <p:cNvSpPr/>
          <p:nvPr/>
        </p:nvSpPr>
        <p:spPr>
          <a:xfrm>
            <a:off x="5225796" y="3291840"/>
            <a:ext cx="1737360" cy="457200"/>
          </a:xfrm>
          <a:prstGeom prst="rect">
            <a:avLst/>
          </a:prstGeom>
          <a:noFill/>
          <a:ln/>
        </p:spPr>
        <p:txBody>
          <a:bodyPr wrap="square" rtlCol="0" anchor="ctr"/>
          <a:lstStyle/>
          <a:p>
            <a:pPr marL="0" indent="0" algn="ctr">
              <a:buNone/>
            </a:pPr>
            <a:r>
              <a:rPr lang="en-US" sz="2400" b="1" dirty="0">
                <a:solidFill>
                  <a:srgbClr val="6B6B6B"/>
                </a:solidFill>
                <a:latin typeface="Yu Gothic" pitchFamily="34" charset="0"/>
                <a:ea typeface="Yu Gothic" pitchFamily="34" charset="-122"/>
                <a:cs typeface="Yu Gothic" pitchFamily="34" charset="-120"/>
              </a:rPr>
              <a:t>7〜8か月</a:t>
            </a:r>
            <a:endParaRPr lang="en-US" sz="2400" dirty="0"/>
          </a:p>
        </p:txBody>
      </p:sp>
      <p:sp>
        <p:nvSpPr>
          <p:cNvPr id="18" name="Text 16"/>
          <p:cNvSpPr/>
          <p:nvPr/>
        </p:nvSpPr>
        <p:spPr>
          <a:xfrm>
            <a:off x="5225796" y="3794760"/>
            <a:ext cx="1737360" cy="640080"/>
          </a:xfrm>
          <a:prstGeom prst="rect">
            <a:avLst/>
          </a:prstGeom>
          <a:noFill/>
          <a:ln/>
        </p:spPr>
        <p:txBody>
          <a:bodyPr wrap="square" rtlCol="0" anchor="t"/>
          <a:lstStyle/>
          <a:p>
            <a:pPr marL="0" indent="0" algn="ctr">
              <a:buNone/>
            </a:pPr>
            <a:r>
              <a:rPr lang="en-US" sz="2400" b="1" dirty="0">
                <a:solidFill>
                  <a:srgbClr val="000000"/>
                </a:solidFill>
                <a:latin typeface="Yu Gothic" pitchFamily="34" charset="0"/>
                <a:ea typeface="Yu Gothic" pitchFamily="34" charset="-122"/>
                <a:cs typeface="Yu Gothic" pitchFamily="34" charset="-120"/>
              </a:rPr>
              <a:t>お座り</a:t>
            </a:r>
            <a:endParaRPr lang="en-US" sz="2400" dirty="0"/>
          </a:p>
        </p:txBody>
      </p:sp>
      <p:sp>
        <p:nvSpPr>
          <p:cNvPr id="19" name="Shape 17"/>
          <p:cNvSpPr/>
          <p:nvPr/>
        </p:nvSpPr>
        <p:spPr>
          <a:xfrm>
            <a:off x="7237476" y="2286000"/>
            <a:ext cx="1920240" cy="2377440"/>
          </a:xfrm>
          <a:prstGeom prst="rect">
            <a:avLst/>
          </a:prstGeom>
          <a:solidFill>
            <a:srgbClr val="EDEDED"/>
          </a:solidFill>
          <a:ln w="12700">
            <a:solidFill>
              <a:srgbClr val="BFBFBF"/>
            </a:solidFill>
            <a:prstDash val="solid"/>
          </a:ln>
        </p:spPr>
        <p:txBody>
          <a:bodyPr/>
          <a:lstStyle/>
          <a:p>
            <a:endParaRPr lang="ja-JP" altLang="en-US" sz="2400"/>
          </a:p>
        </p:txBody>
      </p:sp>
      <p:sp>
        <p:nvSpPr>
          <p:cNvPr id="20" name="Shape 18"/>
          <p:cNvSpPr/>
          <p:nvPr/>
        </p:nvSpPr>
        <p:spPr>
          <a:xfrm>
            <a:off x="7877556" y="2514600"/>
            <a:ext cx="640080" cy="640080"/>
          </a:xfrm>
          <a:prstGeom prst="ellipse">
            <a:avLst/>
          </a:prstGeom>
          <a:solidFill>
            <a:srgbClr val="BFBFBF"/>
          </a:solidFill>
          <a:ln/>
        </p:spPr>
        <p:txBody>
          <a:bodyPr/>
          <a:lstStyle/>
          <a:p>
            <a:endParaRPr lang="ja-JP" altLang="en-US" sz="2400"/>
          </a:p>
        </p:txBody>
      </p:sp>
      <p:sp>
        <p:nvSpPr>
          <p:cNvPr id="21" name="Text 19"/>
          <p:cNvSpPr/>
          <p:nvPr/>
        </p:nvSpPr>
        <p:spPr>
          <a:xfrm>
            <a:off x="7877556" y="2514600"/>
            <a:ext cx="640080" cy="640080"/>
          </a:xfrm>
          <a:prstGeom prst="rect">
            <a:avLst/>
          </a:prstGeom>
          <a:noFill/>
          <a:ln/>
        </p:spPr>
        <p:txBody>
          <a:bodyPr wrap="square" rtlCol="0" anchor="ctr"/>
          <a:lstStyle/>
          <a:p>
            <a:pPr marL="0" indent="0" algn="ctr">
              <a:buNone/>
            </a:pPr>
            <a:r>
              <a:rPr lang="en-US" sz="3200" b="1" dirty="0">
                <a:solidFill>
                  <a:srgbClr val="FFFFFF"/>
                </a:solidFill>
                <a:latin typeface="Yu Gothic" pitchFamily="34" charset="0"/>
                <a:ea typeface="Yu Gothic" pitchFamily="34" charset="-122"/>
                <a:cs typeface="Yu Gothic" pitchFamily="34" charset="-120"/>
              </a:rPr>
              <a:t>4</a:t>
            </a:r>
            <a:endParaRPr lang="en-US" sz="3200" dirty="0"/>
          </a:p>
        </p:txBody>
      </p:sp>
      <p:sp>
        <p:nvSpPr>
          <p:cNvPr id="22" name="Text 20"/>
          <p:cNvSpPr/>
          <p:nvPr/>
        </p:nvSpPr>
        <p:spPr>
          <a:xfrm>
            <a:off x="7328916" y="3291840"/>
            <a:ext cx="1737360" cy="457200"/>
          </a:xfrm>
          <a:prstGeom prst="rect">
            <a:avLst/>
          </a:prstGeom>
          <a:noFill/>
          <a:ln/>
        </p:spPr>
        <p:txBody>
          <a:bodyPr wrap="square" rtlCol="0" anchor="ctr"/>
          <a:lstStyle/>
          <a:p>
            <a:pPr marL="0" indent="0" algn="ctr">
              <a:buNone/>
            </a:pPr>
            <a:r>
              <a:rPr lang="en-US" sz="2400" b="1" dirty="0">
                <a:solidFill>
                  <a:srgbClr val="6B6B6B"/>
                </a:solidFill>
                <a:latin typeface="Yu Gothic" pitchFamily="34" charset="0"/>
                <a:ea typeface="Yu Gothic" pitchFamily="34" charset="-122"/>
                <a:cs typeface="Yu Gothic" pitchFamily="34" charset="-120"/>
              </a:rPr>
              <a:t>9〜10か月</a:t>
            </a:r>
            <a:endParaRPr lang="en-US" sz="2400" dirty="0"/>
          </a:p>
        </p:txBody>
      </p:sp>
      <p:sp>
        <p:nvSpPr>
          <p:cNvPr id="23" name="Text 21"/>
          <p:cNvSpPr/>
          <p:nvPr/>
        </p:nvSpPr>
        <p:spPr>
          <a:xfrm>
            <a:off x="7328916" y="3794760"/>
            <a:ext cx="1737360" cy="640080"/>
          </a:xfrm>
          <a:prstGeom prst="rect">
            <a:avLst/>
          </a:prstGeom>
          <a:noFill/>
          <a:ln/>
        </p:spPr>
        <p:txBody>
          <a:bodyPr wrap="square" rtlCol="0" anchor="t"/>
          <a:lstStyle/>
          <a:p>
            <a:pPr marL="0" indent="0" algn="ctr">
              <a:buNone/>
            </a:pPr>
            <a:r>
              <a:rPr lang="en-US" sz="2000" b="1" dirty="0">
                <a:solidFill>
                  <a:srgbClr val="000000"/>
                </a:solidFill>
                <a:latin typeface="Yu Gothic" pitchFamily="34" charset="0"/>
                <a:ea typeface="Yu Gothic" pitchFamily="34" charset="-122"/>
                <a:cs typeface="Yu Gothic" pitchFamily="34" charset="-120"/>
              </a:rPr>
              <a:t>つかまり立ち</a:t>
            </a:r>
            <a:endParaRPr lang="en-US" sz="2000" dirty="0"/>
          </a:p>
        </p:txBody>
      </p:sp>
      <p:sp>
        <p:nvSpPr>
          <p:cNvPr id="24" name="Shape 22"/>
          <p:cNvSpPr/>
          <p:nvPr/>
        </p:nvSpPr>
        <p:spPr>
          <a:xfrm>
            <a:off x="9340596" y="2286000"/>
            <a:ext cx="1920240" cy="2377440"/>
          </a:xfrm>
          <a:prstGeom prst="rect">
            <a:avLst/>
          </a:prstGeom>
          <a:solidFill>
            <a:srgbClr val="EDEDED"/>
          </a:solidFill>
          <a:ln w="12700">
            <a:solidFill>
              <a:srgbClr val="BFBFBF"/>
            </a:solidFill>
            <a:prstDash val="solid"/>
          </a:ln>
        </p:spPr>
        <p:txBody>
          <a:bodyPr/>
          <a:lstStyle/>
          <a:p>
            <a:endParaRPr lang="ja-JP" altLang="en-US" sz="2400"/>
          </a:p>
        </p:txBody>
      </p:sp>
      <p:sp>
        <p:nvSpPr>
          <p:cNvPr id="25" name="Shape 23"/>
          <p:cNvSpPr/>
          <p:nvPr/>
        </p:nvSpPr>
        <p:spPr>
          <a:xfrm>
            <a:off x="9980676" y="2514600"/>
            <a:ext cx="640080" cy="640080"/>
          </a:xfrm>
          <a:prstGeom prst="ellipse">
            <a:avLst/>
          </a:prstGeom>
          <a:solidFill>
            <a:srgbClr val="BFBFBF"/>
          </a:solidFill>
          <a:ln/>
        </p:spPr>
        <p:txBody>
          <a:bodyPr/>
          <a:lstStyle/>
          <a:p>
            <a:endParaRPr lang="ja-JP" altLang="en-US" sz="2400"/>
          </a:p>
        </p:txBody>
      </p:sp>
      <p:sp>
        <p:nvSpPr>
          <p:cNvPr id="26" name="Text 24"/>
          <p:cNvSpPr/>
          <p:nvPr/>
        </p:nvSpPr>
        <p:spPr>
          <a:xfrm>
            <a:off x="9980676" y="2514600"/>
            <a:ext cx="640080" cy="640080"/>
          </a:xfrm>
          <a:prstGeom prst="rect">
            <a:avLst/>
          </a:prstGeom>
          <a:noFill/>
          <a:ln/>
        </p:spPr>
        <p:txBody>
          <a:bodyPr wrap="square" rtlCol="0" anchor="ctr"/>
          <a:lstStyle/>
          <a:p>
            <a:pPr marL="0" indent="0" algn="ctr">
              <a:buNone/>
            </a:pPr>
            <a:r>
              <a:rPr lang="en-US" sz="3200" b="1" dirty="0">
                <a:solidFill>
                  <a:srgbClr val="FFFFFF"/>
                </a:solidFill>
                <a:latin typeface="Yu Gothic" pitchFamily="34" charset="0"/>
                <a:ea typeface="Yu Gothic" pitchFamily="34" charset="-122"/>
                <a:cs typeface="Yu Gothic" pitchFamily="34" charset="-120"/>
              </a:rPr>
              <a:t>5</a:t>
            </a:r>
            <a:endParaRPr lang="en-US" sz="3200" dirty="0"/>
          </a:p>
        </p:txBody>
      </p:sp>
      <p:sp>
        <p:nvSpPr>
          <p:cNvPr id="27" name="Text 25"/>
          <p:cNvSpPr/>
          <p:nvPr/>
        </p:nvSpPr>
        <p:spPr>
          <a:xfrm>
            <a:off x="9432036" y="3291840"/>
            <a:ext cx="1737360" cy="457200"/>
          </a:xfrm>
          <a:prstGeom prst="rect">
            <a:avLst/>
          </a:prstGeom>
          <a:noFill/>
          <a:ln/>
        </p:spPr>
        <p:txBody>
          <a:bodyPr wrap="square" rtlCol="0" anchor="ctr"/>
          <a:lstStyle/>
          <a:p>
            <a:pPr marL="0" indent="0" algn="ctr">
              <a:buNone/>
            </a:pPr>
            <a:r>
              <a:rPr lang="en-US" sz="2400" b="1" dirty="0">
                <a:solidFill>
                  <a:srgbClr val="6B6B6B"/>
                </a:solidFill>
                <a:latin typeface="Yu Gothic" pitchFamily="34" charset="0"/>
                <a:ea typeface="Yu Gothic" pitchFamily="34" charset="-122"/>
                <a:cs typeface="Yu Gothic" pitchFamily="34" charset="-120"/>
              </a:rPr>
              <a:t>1歳前後</a:t>
            </a:r>
            <a:endParaRPr lang="en-US" sz="2400" dirty="0"/>
          </a:p>
        </p:txBody>
      </p:sp>
      <p:sp>
        <p:nvSpPr>
          <p:cNvPr id="28" name="Text 26"/>
          <p:cNvSpPr/>
          <p:nvPr/>
        </p:nvSpPr>
        <p:spPr>
          <a:xfrm>
            <a:off x="9432036" y="3794760"/>
            <a:ext cx="1737360" cy="640080"/>
          </a:xfrm>
          <a:prstGeom prst="rect">
            <a:avLst/>
          </a:prstGeom>
          <a:noFill/>
          <a:ln/>
        </p:spPr>
        <p:txBody>
          <a:bodyPr wrap="square" rtlCol="0" anchor="t"/>
          <a:lstStyle/>
          <a:p>
            <a:pPr marL="0" indent="0" algn="ctr">
              <a:buNone/>
            </a:pPr>
            <a:r>
              <a:rPr lang="en-US" sz="2400" b="1" dirty="0">
                <a:solidFill>
                  <a:srgbClr val="000000"/>
                </a:solidFill>
                <a:latin typeface="Yu Gothic" pitchFamily="34" charset="0"/>
                <a:ea typeface="Yu Gothic" pitchFamily="34" charset="-122"/>
                <a:cs typeface="Yu Gothic" pitchFamily="34" charset="-120"/>
              </a:rPr>
              <a:t>一人歩き</a:t>
            </a:r>
            <a:endParaRPr lang="en-US" sz="2400" dirty="0"/>
          </a:p>
        </p:txBody>
      </p:sp>
      <p:sp>
        <p:nvSpPr>
          <p:cNvPr id="29" name="Text 27"/>
          <p:cNvSpPr/>
          <p:nvPr/>
        </p:nvSpPr>
        <p:spPr>
          <a:xfrm>
            <a:off x="822960" y="5120640"/>
            <a:ext cx="10515600" cy="457200"/>
          </a:xfrm>
          <a:prstGeom prst="rect">
            <a:avLst/>
          </a:prstGeom>
          <a:noFill/>
          <a:ln/>
        </p:spPr>
        <p:txBody>
          <a:bodyPr wrap="square" rtlCol="0" anchor="ctr"/>
          <a:lstStyle/>
          <a:p>
            <a:pPr marL="0" indent="0" algn="ctr">
              <a:buNone/>
            </a:pPr>
            <a:r>
              <a:rPr lang="en-US" sz="2800" b="1" dirty="0" err="1">
                <a:solidFill>
                  <a:srgbClr val="C0392B"/>
                </a:solidFill>
                <a:latin typeface="Yu Gothic" pitchFamily="34" charset="0"/>
                <a:ea typeface="Yu Gothic" pitchFamily="34" charset="-122"/>
                <a:cs typeface="Yu Gothic" pitchFamily="34" charset="-120"/>
              </a:rPr>
              <a:t>国試頻出：月齢と獲得運動の組合せを正確に覚える</a:t>
            </a:r>
            <a:endParaRPr lang="en-US" sz="2800" b="1" dirty="0">
              <a:solidFill>
                <a:srgbClr val="C0392B"/>
              </a:solidFill>
              <a:latin typeface="Yu Gothic" pitchFamily="34" charset="0"/>
              <a:ea typeface="Yu Gothic" pitchFamily="34" charset="-122"/>
              <a:cs typeface="Yu Gothic" pitchFamily="34" charset="-120"/>
            </a:endParaRPr>
          </a:p>
          <a:p>
            <a:pPr marL="0" indent="0" algn="ctr">
              <a:buNone/>
            </a:pPr>
            <a:r>
              <a:rPr lang="en-US" sz="2800" b="1" dirty="0">
                <a:solidFill>
                  <a:srgbClr val="C0392B"/>
                </a:solidFill>
                <a:latin typeface="Yu Gothic" pitchFamily="34" charset="0"/>
                <a:ea typeface="Yu Gothic" pitchFamily="34" charset="-122"/>
                <a:cs typeface="Yu Gothic" pitchFamily="34" charset="-120"/>
              </a:rPr>
              <a:t>（特に3〜4か月＝首のすわり）</a:t>
            </a:r>
            <a:endParaRPr lang="en-US"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11480"/>
            <a:ext cx="11064240" cy="822960"/>
          </a:xfrm>
          <a:prstGeom prst="rect">
            <a:avLst/>
          </a:prstGeom>
          <a:noFill/>
          <a:ln/>
        </p:spPr>
        <p:txBody>
          <a:bodyPr wrap="square" rtlCol="0" anchor="ctr"/>
          <a:lstStyle/>
          <a:p>
            <a:pPr marL="0" indent="0">
              <a:buNone/>
            </a:pPr>
            <a:r>
              <a:rPr lang="en-US" sz="3000" b="1" dirty="0">
                <a:solidFill>
                  <a:srgbClr val="000000"/>
                </a:solidFill>
                <a:latin typeface="Yu Gothic" pitchFamily="34" charset="0"/>
                <a:ea typeface="Yu Gothic" pitchFamily="34" charset="-122"/>
                <a:cs typeface="Yu Gothic" pitchFamily="34" charset="-120"/>
              </a:rPr>
              <a:t>発達のスクリーニング評価</a:t>
            </a:r>
            <a:endParaRPr lang="en-US" sz="3000" dirty="0"/>
          </a:p>
        </p:txBody>
      </p:sp>
      <p:sp>
        <p:nvSpPr>
          <p:cNvPr id="3" name="Shape 1"/>
          <p:cNvSpPr/>
          <p:nvPr/>
        </p:nvSpPr>
        <p:spPr>
          <a:xfrm>
            <a:off x="548640" y="1207008"/>
            <a:ext cx="11064240" cy="0"/>
          </a:xfrm>
          <a:prstGeom prst="line">
            <a:avLst/>
          </a:prstGeom>
          <a:noFill/>
          <a:ln w="12700">
            <a:solidFill>
              <a:srgbClr val="BFBFBF"/>
            </a:solidFill>
            <a:prstDash val="solid"/>
          </a:ln>
        </p:spPr>
        <p:txBody>
          <a:bodyPr/>
          <a:lstStyle/>
          <a:p>
            <a:endParaRPr lang="ja-JP" altLang="en-US"/>
          </a:p>
        </p:txBody>
      </p:sp>
      <p:sp>
        <p:nvSpPr>
          <p:cNvPr id="4" name="Shape 2"/>
          <p:cNvSpPr/>
          <p:nvPr/>
        </p:nvSpPr>
        <p:spPr>
          <a:xfrm>
            <a:off x="822960" y="1828800"/>
            <a:ext cx="10515600" cy="1463040"/>
          </a:xfrm>
          <a:prstGeom prst="rect">
            <a:avLst/>
          </a:prstGeom>
          <a:solidFill>
            <a:srgbClr val="EDEDED"/>
          </a:solidFill>
          <a:ln w="12700">
            <a:solidFill>
              <a:srgbClr val="BFBFBF"/>
            </a:solidFill>
            <a:prstDash val="solid"/>
          </a:ln>
        </p:spPr>
        <p:txBody>
          <a:bodyPr/>
          <a:lstStyle/>
          <a:p>
            <a:endParaRPr lang="ja-JP" altLang="en-US" sz="2400"/>
          </a:p>
        </p:txBody>
      </p:sp>
      <p:sp>
        <p:nvSpPr>
          <p:cNvPr id="5" name="Text 3"/>
          <p:cNvSpPr/>
          <p:nvPr/>
        </p:nvSpPr>
        <p:spPr>
          <a:xfrm>
            <a:off x="1097280" y="2011680"/>
            <a:ext cx="9966960" cy="548640"/>
          </a:xfrm>
          <a:prstGeom prst="rect">
            <a:avLst/>
          </a:prstGeom>
          <a:noFill/>
          <a:ln/>
        </p:spPr>
        <p:txBody>
          <a:bodyPr wrap="square" rtlCol="0" anchor="ctr"/>
          <a:lstStyle/>
          <a:p>
            <a:pPr marL="0" indent="0">
              <a:buNone/>
            </a:pPr>
            <a:r>
              <a:rPr lang="en-US" sz="3200" b="1" dirty="0">
                <a:solidFill>
                  <a:srgbClr val="000000"/>
                </a:solidFill>
                <a:latin typeface="Yu Gothic" pitchFamily="34" charset="0"/>
                <a:ea typeface="Yu Gothic" pitchFamily="34" charset="-122"/>
                <a:cs typeface="Yu Gothic" pitchFamily="34" charset="-120"/>
              </a:rPr>
              <a:t>DENVERⅡ（デンバー発達判定法）</a:t>
            </a:r>
            <a:endParaRPr lang="en-US" sz="3200" dirty="0"/>
          </a:p>
        </p:txBody>
      </p:sp>
      <p:sp>
        <p:nvSpPr>
          <p:cNvPr id="6" name="Text 4"/>
          <p:cNvSpPr/>
          <p:nvPr/>
        </p:nvSpPr>
        <p:spPr>
          <a:xfrm>
            <a:off x="1097280" y="2606040"/>
            <a:ext cx="9966960" cy="548640"/>
          </a:xfrm>
          <a:prstGeom prst="rect">
            <a:avLst/>
          </a:prstGeom>
          <a:noFill/>
          <a:ln/>
        </p:spPr>
        <p:txBody>
          <a:bodyPr wrap="square" rtlCol="0" anchor="ctr"/>
          <a:lstStyle/>
          <a:p>
            <a:pPr marL="0" indent="0">
              <a:buNone/>
            </a:pPr>
            <a:r>
              <a:rPr lang="en-US" sz="2400" b="1" dirty="0">
                <a:latin typeface="Yu Gothic" pitchFamily="34" charset="0"/>
                <a:ea typeface="Yu Gothic" pitchFamily="34" charset="-122"/>
                <a:cs typeface="Yu Gothic" pitchFamily="34" charset="-120"/>
              </a:rPr>
              <a:t>月齢に応じた発達の目安と比較して評価するスクリーニング検査</a:t>
            </a:r>
            <a:endParaRPr lang="en-US" sz="2400" b="1" dirty="0"/>
          </a:p>
        </p:txBody>
      </p:sp>
      <p:sp>
        <p:nvSpPr>
          <p:cNvPr id="7" name="Shape 5"/>
          <p:cNvSpPr/>
          <p:nvPr/>
        </p:nvSpPr>
        <p:spPr>
          <a:xfrm>
            <a:off x="928116" y="3749040"/>
            <a:ext cx="2377440" cy="1005840"/>
          </a:xfrm>
          <a:prstGeom prst="rect">
            <a:avLst/>
          </a:prstGeom>
          <a:solidFill>
            <a:srgbClr val="FFFFFF"/>
          </a:solidFill>
          <a:ln w="19050">
            <a:solidFill>
              <a:srgbClr val="C0392B"/>
            </a:solidFill>
            <a:prstDash val="solid"/>
          </a:ln>
        </p:spPr>
        <p:txBody>
          <a:bodyPr/>
          <a:lstStyle/>
          <a:p>
            <a:endParaRPr lang="ja-JP" altLang="en-US" sz="2400"/>
          </a:p>
        </p:txBody>
      </p:sp>
      <p:sp>
        <p:nvSpPr>
          <p:cNvPr id="8" name="Text 6"/>
          <p:cNvSpPr/>
          <p:nvPr/>
        </p:nvSpPr>
        <p:spPr>
          <a:xfrm>
            <a:off x="928116" y="3749040"/>
            <a:ext cx="2377440" cy="1005840"/>
          </a:xfrm>
          <a:prstGeom prst="rect">
            <a:avLst/>
          </a:prstGeom>
          <a:noFill/>
          <a:ln/>
        </p:spPr>
        <p:txBody>
          <a:bodyPr wrap="square" rtlCol="0" anchor="ctr"/>
          <a:lstStyle/>
          <a:p>
            <a:pPr marL="0" indent="0" algn="ctr">
              <a:buNone/>
            </a:pPr>
            <a:r>
              <a:rPr lang="en-US" sz="2800" b="1" dirty="0">
                <a:solidFill>
                  <a:srgbClr val="C0392B"/>
                </a:solidFill>
                <a:latin typeface="Yu Gothic" pitchFamily="34" charset="0"/>
                <a:ea typeface="Yu Gothic" pitchFamily="34" charset="-122"/>
                <a:cs typeface="Yu Gothic" pitchFamily="34" charset="-120"/>
              </a:rPr>
              <a:t>粗大運動</a:t>
            </a:r>
            <a:endParaRPr lang="en-US" sz="2800" dirty="0"/>
          </a:p>
        </p:txBody>
      </p:sp>
      <p:sp>
        <p:nvSpPr>
          <p:cNvPr id="9" name="Shape 7"/>
          <p:cNvSpPr/>
          <p:nvPr/>
        </p:nvSpPr>
        <p:spPr>
          <a:xfrm>
            <a:off x="3579876" y="3749040"/>
            <a:ext cx="2377440" cy="1005840"/>
          </a:xfrm>
          <a:prstGeom prst="rect">
            <a:avLst/>
          </a:prstGeom>
          <a:solidFill>
            <a:srgbClr val="FFFFFF"/>
          </a:solidFill>
          <a:ln w="19050">
            <a:solidFill>
              <a:srgbClr val="C0392B"/>
            </a:solidFill>
            <a:prstDash val="solid"/>
          </a:ln>
        </p:spPr>
        <p:txBody>
          <a:bodyPr/>
          <a:lstStyle/>
          <a:p>
            <a:endParaRPr lang="ja-JP" altLang="en-US" sz="2400"/>
          </a:p>
        </p:txBody>
      </p:sp>
      <p:sp>
        <p:nvSpPr>
          <p:cNvPr id="10" name="Text 8"/>
          <p:cNvSpPr/>
          <p:nvPr/>
        </p:nvSpPr>
        <p:spPr>
          <a:xfrm>
            <a:off x="3579876" y="3749040"/>
            <a:ext cx="2377440" cy="1005840"/>
          </a:xfrm>
          <a:prstGeom prst="rect">
            <a:avLst/>
          </a:prstGeom>
          <a:noFill/>
          <a:ln/>
        </p:spPr>
        <p:txBody>
          <a:bodyPr wrap="square" rtlCol="0" anchor="ctr"/>
          <a:lstStyle/>
          <a:p>
            <a:pPr marL="0" indent="0" algn="ctr">
              <a:buNone/>
            </a:pPr>
            <a:r>
              <a:rPr lang="en-US" sz="2800" b="1" dirty="0">
                <a:solidFill>
                  <a:srgbClr val="C0392B"/>
                </a:solidFill>
                <a:latin typeface="Yu Gothic" pitchFamily="34" charset="0"/>
                <a:ea typeface="Yu Gothic" pitchFamily="34" charset="-122"/>
                <a:cs typeface="Yu Gothic" pitchFamily="34" charset="-120"/>
              </a:rPr>
              <a:t>微細運動</a:t>
            </a:r>
            <a:endParaRPr lang="en-US" sz="2800" dirty="0"/>
          </a:p>
        </p:txBody>
      </p:sp>
      <p:sp>
        <p:nvSpPr>
          <p:cNvPr id="11" name="Shape 9"/>
          <p:cNvSpPr/>
          <p:nvPr/>
        </p:nvSpPr>
        <p:spPr>
          <a:xfrm>
            <a:off x="6231636" y="3749040"/>
            <a:ext cx="2377440" cy="1005840"/>
          </a:xfrm>
          <a:prstGeom prst="rect">
            <a:avLst/>
          </a:prstGeom>
          <a:solidFill>
            <a:srgbClr val="FFFFFF"/>
          </a:solidFill>
          <a:ln w="19050">
            <a:solidFill>
              <a:srgbClr val="C0392B"/>
            </a:solidFill>
            <a:prstDash val="solid"/>
          </a:ln>
        </p:spPr>
        <p:txBody>
          <a:bodyPr/>
          <a:lstStyle/>
          <a:p>
            <a:endParaRPr lang="ja-JP" altLang="en-US" sz="2400"/>
          </a:p>
        </p:txBody>
      </p:sp>
      <p:sp>
        <p:nvSpPr>
          <p:cNvPr id="12" name="Text 10"/>
          <p:cNvSpPr/>
          <p:nvPr/>
        </p:nvSpPr>
        <p:spPr>
          <a:xfrm>
            <a:off x="6231636" y="3749040"/>
            <a:ext cx="2377440" cy="1005840"/>
          </a:xfrm>
          <a:prstGeom prst="rect">
            <a:avLst/>
          </a:prstGeom>
          <a:noFill/>
          <a:ln/>
        </p:spPr>
        <p:txBody>
          <a:bodyPr wrap="square" rtlCol="0" anchor="ctr"/>
          <a:lstStyle/>
          <a:p>
            <a:pPr marL="0" indent="0" algn="ctr">
              <a:buNone/>
            </a:pPr>
            <a:r>
              <a:rPr lang="en-US" sz="2800" b="1" dirty="0">
                <a:solidFill>
                  <a:srgbClr val="C0392B"/>
                </a:solidFill>
                <a:latin typeface="Yu Gothic" pitchFamily="34" charset="0"/>
                <a:ea typeface="Yu Gothic" pitchFamily="34" charset="-122"/>
                <a:cs typeface="Yu Gothic" pitchFamily="34" charset="-120"/>
              </a:rPr>
              <a:t>言語</a:t>
            </a:r>
            <a:endParaRPr lang="en-US" sz="2800" dirty="0"/>
          </a:p>
        </p:txBody>
      </p:sp>
      <p:sp>
        <p:nvSpPr>
          <p:cNvPr id="13" name="Shape 11"/>
          <p:cNvSpPr/>
          <p:nvPr/>
        </p:nvSpPr>
        <p:spPr>
          <a:xfrm>
            <a:off x="8883396" y="3749040"/>
            <a:ext cx="2377440" cy="1005840"/>
          </a:xfrm>
          <a:prstGeom prst="rect">
            <a:avLst/>
          </a:prstGeom>
          <a:solidFill>
            <a:srgbClr val="FFFFFF"/>
          </a:solidFill>
          <a:ln w="19050">
            <a:solidFill>
              <a:srgbClr val="C0392B"/>
            </a:solidFill>
            <a:prstDash val="solid"/>
          </a:ln>
        </p:spPr>
        <p:txBody>
          <a:bodyPr/>
          <a:lstStyle/>
          <a:p>
            <a:endParaRPr lang="ja-JP" altLang="en-US" sz="2400"/>
          </a:p>
        </p:txBody>
      </p:sp>
      <p:sp>
        <p:nvSpPr>
          <p:cNvPr id="14" name="Text 12"/>
          <p:cNvSpPr/>
          <p:nvPr/>
        </p:nvSpPr>
        <p:spPr>
          <a:xfrm>
            <a:off x="8883396" y="3749040"/>
            <a:ext cx="2377440" cy="1005840"/>
          </a:xfrm>
          <a:prstGeom prst="rect">
            <a:avLst/>
          </a:prstGeom>
          <a:noFill/>
          <a:ln/>
        </p:spPr>
        <p:txBody>
          <a:bodyPr wrap="square" rtlCol="0" anchor="ctr"/>
          <a:lstStyle/>
          <a:p>
            <a:pPr marL="0" indent="0" algn="ctr">
              <a:buNone/>
            </a:pPr>
            <a:r>
              <a:rPr lang="en-US" sz="2800" b="1" dirty="0">
                <a:solidFill>
                  <a:srgbClr val="C0392B"/>
                </a:solidFill>
                <a:latin typeface="Yu Gothic" pitchFamily="34" charset="0"/>
                <a:ea typeface="Yu Gothic" pitchFamily="34" charset="-122"/>
                <a:cs typeface="Yu Gothic" pitchFamily="34" charset="-120"/>
              </a:rPr>
              <a:t>社会性</a:t>
            </a:r>
            <a:endParaRPr lang="en-US" sz="2800" dirty="0"/>
          </a:p>
        </p:txBody>
      </p:sp>
      <p:sp>
        <p:nvSpPr>
          <p:cNvPr id="15" name="Text 13"/>
          <p:cNvSpPr/>
          <p:nvPr/>
        </p:nvSpPr>
        <p:spPr>
          <a:xfrm>
            <a:off x="822960" y="5029200"/>
            <a:ext cx="10515600" cy="457200"/>
          </a:xfrm>
          <a:prstGeom prst="rect">
            <a:avLst/>
          </a:prstGeom>
          <a:noFill/>
          <a:ln/>
        </p:spPr>
        <p:txBody>
          <a:bodyPr wrap="square" rtlCol="0" anchor="ctr"/>
          <a:lstStyle/>
          <a:p>
            <a:pPr marL="0" indent="0" algn="ctr">
              <a:buNone/>
            </a:pPr>
            <a:r>
              <a:rPr lang="en-US" sz="3200" b="1" dirty="0">
                <a:solidFill>
                  <a:srgbClr val="6B6B6B"/>
                </a:solidFill>
                <a:latin typeface="Yu Gothic" pitchFamily="34" charset="0"/>
                <a:ea typeface="Yu Gothic" pitchFamily="34" charset="-122"/>
                <a:cs typeface="Yu Gothic" pitchFamily="34" charset="-120"/>
              </a:rPr>
              <a:t>4つの領域から総合的に発達を評価する</a:t>
            </a:r>
            <a:endParaRPr lang="en-US" sz="3200"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00000"/>
        </a:solidFill>
        <a:effectLst/>
      </p:bgPr>
    </p:bg>
    <p:spTree>
      <p:nvGrpSpPr>
        <p:cNvPr id="1" name=""/>
        <p:cNvGrpSpPr/>
        <p:nvPr/>
      </p:nvGrpSpPr>
      <p:grpSpPr>
        <a:xfrm>
          <a:off x="0" y="0"/>
          <a:ext cx="0" cy="0"/>
          <a:chOff x="0" y="0"/>
          <a:chExt cx="0" cy="0"/>
        </a:xfrm>
      </p:grpSpPr>
      <p:sp>
        <p:nvSpPr>
          <p:cNvPr id="2" name="Text 0"/>
          <p:cNvSpPr/>
          <p:nvPr/>
        </p:nvSpPr>
        <p:spPr>
          <a:xfrm>
            <a:off x="822960" y="2377440"/>
            <a:ext cx="2743200" cy="1097280"/>
          </a:xfrm>
          <a:prstGeom prst="rect">
            <a:avLst/>
          </a:prstGeom>
          <a:noFill/>
          <a:ln/>
        </p:spPr>
        <p:txBody>
          <a:bodyPr wrap="square" rtlCol="0" anchor="ctr"/>
          <a:lstStyle/>
          <a:p>
            <a:pPr marL="0" indent="0">
              <a:buNone/>
            </a:pPr>
            <a:r>
              <a:rPr lang="en-US" sz="5400" b="1" dirty="0">
                <a:solidFill>
                  <a:srgbClr val="C0392B"/>
                </a:solidFill>
                <a:latin typeface="Yu Gothic" pitchFamily="34" charset="0"/>
                <a:ea typeface="Yu Gothic" pitchFamily="34" charset="-122"/>
                <a:cs typeface="Yu Gothic" pitchFamily="34" charset="-120"/>
              </a:rPr>
              <a:t>03</a:t>
            </a:r>
            <a:endParaRPr lang="en-US" sz="5400" dirty="0"/>
          </a:p>
        </p:txBody>
      </p:sp>
      <p:sp>
        <p:nvSpPr>
          <p:cNvPr id="3" name="Text 1"/>
          <p:cNvSpPr/>
          <p:nvPr/>
        </p:nvSpPr>
        <p:spPr>
          <a:xfrm>
            <a:off x="822960" y="3383280"/>
            <a:ext cx="10058400" cy="1280160"/>
          </a:xfrm>
          <a:prstGeom prst="rect">
            <a:avLst/>
          </a:prstGeom>
          <a:noFill/>
          <a:ln/>
        </p:spPr>
        <p:txBody>
          <a:bodyPr wrap="square" rtlCol="0" anchor="ctr"/>
          <a:lstStyle/>
          <a:p>
            <a:pPr marL="0" indent="0">
              <a:buNone/>
            </a:pPr>
            <a:r>
              <a:rPr lang="en-US" sz="3400" b="1" dirty="0">
                <a:solidFill>
                  <a:srgbClr val="FFFFFF"/>
                </a:solidFill>
                <a:latin typeface="Yu Gothic" pitchFamily="34" charset="0"/>
                <a:ea typeface="Yu Gothic" pitchFamily="34" charset="-122"/>
                <a:cs typeface="Yu Gothic" pitchFamily="34" charset="-120"/>
              </a:rPr>
              <a:t>愛着形成とアタッチメント理論</a:t>
            </a:r>
            <a:endParaRPr lang="en-US" sz="3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11480"/>
            <a:ext cx="11064240" cy="822960"/>
          </a:xfrm>
          <a:prstGeom prst="rect">
            <a:avLst/>
          </a:prstGeom>
          <a:noFill/>
          <a:ln/>
        </p:spPr>
        <p:txBody>
          <a:bodyPr wrap="square" rtlCol="0" anchor="ctr"/>
          <a:lstStyle/>
          <a:p>
            <a:pPr marL="0" indent="0">
              <a:buNone/>
            </a:pPr>
            <a:r>
              <a:rPr lang="en-US" sz="3000" b="1" dirty="0">
                <a:solidFill>
                  <a:srgbClr val="000000"/>
                </a:solidFill>
                <a:latin typeface="Yu Gothic" pitchFamily="34" charset="0"/>
                <a:ea typeface="Yu Gothic" pitchFamily="34" charset="-122"/>
                <a:cs typeface="Yu Gothic" pitchFamily="34" charset="-120"/>
              </a:rPr>
              <a:t>ボウルビィのアタッチメント（愛着）理論</a:t>
            </a:r>
            <a:endParaRPr lang="en-US" sz="3000" dirty="0"/>
          </a:p>
        </p:txBody>
      </p:sp>
      <p:sp>
        <p:nvSpPr>
          <p:cNvPr id="3" name="Shape 1"/>
          <p:cNvSpPr/>
          <p:nvPr/>
        </p:nvSpPr>
        <p:spPr>
          <a:xfrm>
            <a:off x="548640" y="1207008"/>
            <a:ext cx="11064240" cy="0"/>
          </a:xfrm>
          <a:prstGeom prst="line">
            <a:avLst/>
          </a:prstGeom>
          <a:noFill/>
          <a:ln w="12700">
            <a:solidFill>
              <a:srgbClr val="BFBFBF"/>
            </a:solidFill>
            <a:prstDash val="solid"/>
          </a:ln>
        </p:spPr>
        <p:txBody>
          <a:bodyPr/>
          <a:lstStyle/>
          <a:p>
            <a:endParaRPr lang="ja-JP" altLang="en-US"/>
          </a:p>
        </p:txBody>
      </p:sp>
      <p:sp>
        <p:nvSpPr>
          <p:cNvPr id="4" name="Shape 2"/>
          <p:cNvSpPr/>
          <p:nvPr/>
        </p:nvSpPr>
        <p:spPr>
          <a:xfrm>
            <a:off x="822960" y="1691640"/>
            <a:ext cx="10515600" cy="1188720"/>
          </a:xfrm>
          <a:prstGeom prst="rect">
            <a:avLst/>
          </a:prstGeom>
          <a:solidFill>
            <a:srgbClr val="EDEDED"/>
          </a:solidFill>
          <a:ln w="12700">
            <a:solidFill>
              <a:srgbClr val="BFBFBF"/>
            </a:solidFill>
            <a:prstDash val="solid"/>
          </a:ln>
        </p:spPr>
        <p:txBody>
          <a:bodyPr/>
          <a:lstStyle/>
          <a:p>
            <a:endParaRPr lang="ja-JP" altLang="en-US"/>
          </a:p>
        </p:txBody>
      </p:sp>
      <p:sp>
        <p:nvSpPr>
          <p:cNvPr id="5" name="Text 3"/>
          <p:cNvSpPr/>
          <p:nvPr/>
        </p:nvSpPr>
        <p:spPr>
          <a:xfrm>
            <a:off x="1097280" y="1828800"/>
            <a:ext cx="9966960" cy="914400"/>
          </a:xfrm>
          <a:prstGeom prst="rect">
            <a:avLst/>
          </a:prstGeom>
          <a:noFill/>
          <a:ln/>
        </p:spPr>
        <p:txBody>
          <a:bodyPr wrap="square" rtlCol="0" anchor="ctr"/>
          <a:lstStyle/>
          <a:p>
            <a:pPr marL="0" indent="0">
              <a:buNone/>
            </a:pPr>
            <a:r>
              <a:rPr lang="en-US" sz="2600" b="1" dirty="0">
                <a:solidFill>
                  <a:srgbClr val="000000"/>
                </a:solidFill>
                <a:latin typeface="Yu Gothic" pitchFamily="34" charset="0"/>
                <a:ea typeface="Yu Gothic" pitchFamily="34" charset="-122"/>
                <a:cs typeface="Yu Gothic" pitchFamily="34" charset="-120"/>
              </a:rPr>
              <a:t>特定の養育者との間に形成される情緒的な結びつき</a:t>
            </a:r>
            <a:endParaRPr lang="en-US" sz="2600" dirty="0"/>
          </a:p>
        </p:txBody>
      </p:sp>
      <p:sp>
        <p:nvSpPr>
          <p:cNvPr id="6" name="Shape 4"/>
          <p:cNvSpPr/>
          <p:nvPr/>
        </p:nvSpPr>
        <p:spPr>
          <a:xfrm>
            <a:off x="1325880" y="3337560"/>
            <a:ext cx="1554480" cy="1554480"/>
          </a:xfrm>
          <a:prstGeom prst="ellipse">
            <a:avLst/>
          </a:prstGeom>
          <a:solidFill>
            <a:srgbClr val="FFFFFF"/>
          </a:solidFill>
          <a:ln w="12700">
            <a:solidFill>
              <a:srgbClr val="C0392B"/>
            </a:solidFill>
            <a:prstDash val="solid"/>
          </a:ln>
        </p:spPr>
        <p:txBody>
          <a:bodyPr/>
          <a:lstStyle/>
          <a:p>
            <a:endParaRPr lang="ja-JP" altLang="en-US" sz="2800"/>
          </a:p>
        </p:txBody>
      </p:sp>
      <p:sp>
        <p:nvSpPr>
          <p:cNvPr id="7" name="Text 5"/>
          <p:cNvSpPr/>
          <p:nvPr/>
        </p:nvSpPr>
        <p:spPr>
          <a:xfrm>
            <a:off x="1325880" y="3337560"/>
            <a:ext cx="1554480" cy="1554480"/>
          </a:xfrm>
          <a:prstGeom prst="rect">
            <a:avLst/>
          </a:prstGeom>
          <a:noFill/>
          <a:ln/>
        </p:spPr>
        <p:txBody>
          <a:bodyPr wrap="square" rtlCol="0" anchor="ctr"/>
          <a:lstStyle/>
          <a:p>
            <a:pPr marL="0" indent="0" algn="ctr">
              <a:buNone/>
            </a:pPr>
            <a:r>
              <a:rPr lang="en-US" sz="2800" b="1" dirty="0">
                <a:solidFill>
                  <a:srgbClr val="C0392B"/>
                </a:solidFill>
                <a:latin typeface="Yu Gothic" pitchFamily="34" charset="0"/>
                <a:ea typeface="Yu Gothic" pitchFamily="34" charset="-122"/>
                <a:cs typeface="Yu Gothic" pitchFamily="34" charset="-120"/>
              </a:rPr>
              <a:t>養育者</a:t>
            </a:r>
            <a:endParaRPr lang="en-US" sz="2800" dirty="0"/>
          </a:p>
        </p:txBody>
      </p:sp>
      <p:sp>
        <p:nvSpPr>
          <p:cNvPr id="8" name="Text 6"/>
          <p:cNvSpPr/>
          <p:nvPr/>
        </p:nvSpPr>
        <p:spPr>
          <a:xfrm>
            <a:off x="1280160" y="5029200"/>
            <a:ext cx="1645920" cy="365760"/>
          </a:xfrm>
          <a:prstGeom prst="rect">
            <a:avLst/>
          </a:prstGeom>
          <a:noFill/>
          <a:ln/>
        </p:spPr>
        <p:txBody>
          <a:bodyPr wrap="square" rtlCol="0" anchor="ctr"/>
          <a:lstStyle/>
          <a:p>
            <a:pPr marL="0" indent="0" algn="ctr">
              <a:buNone/>
            </a:pPr>
            <a:r>
              <a:rPr lang="en-US" sz="2000" b="1" dirty="0">
                <a:solidFill>
                  <a:srgbClr val="C0392B"/>
                </a:solidFill>
                <a:latin typeface="Yu Gothic" pitchFamily="34" charset="0"/>
                <a:ea typeface="Yu Gothic" pitchFamily="34" charset="-122"/>
                <a:cs typeface="Yu Gothic" pitchFamily="34" charset="-120"/>
              </a:rPr>
              <a:t>安全基地</a:t>
            </a:r>
            <a:endParaRPr lang="en-US" sz="2000" dirty="0"/>
          </a:p>
        </p:txBody>
      </p:sp>
      <p:sp>
        <p:nvSpPr>
          <p:cNvPr id="9" name="Shape 7"/>
          <p:cNvSpPr/>
          <p:nvPr/>
        </p:nvSpPr>
        <p:spPr>
          <a:xfrm>
            <a:off x="3657600" y="3566160"/>
            <a:ext cx="1097280" cy="1097280"/>
          </a:xfrm>
          <a:prstGeom prst="ellipse">
            <a:avLst/>
          </a:prstGeom>
          <a:solidFill>
            <a:srgbClr val="FFFFFF"/>
          </a:solidFill>
          <a:ln w="12700">
            <a:solidFill>
              <a:srgbClr val="BFBFBF"/>
            </a:solidFill>
            <a:prstDash val="solid"/>
          </a:ln>
        </p:spPr>
        <p:txBody>
          <a:bodyPr/>
          <a:lstStyle/>
          <a:p>
            <a:endParaRPr lang="ja-JP" altLang="en-US" sz="2800"/>
          </a:p>
        </p:txBody>
      </p:sp>
      <p:sp>
        <p:nvSpPr>
          <p:cNvPr id="10" name="Text 8"/>
          <p:cNvSpPr/>
          <p:nvPr/>
        </p:nvSpPr>
        <p:spPr>
          <a:xfrm>
            <a:off x="3657600" y="3566160"/>
            <a:ext cx="1097280" cy="1097280"/>
          </a:xfrm>
          <a:prstGeom prst="rect">
            <a:avLst/>
          </a:prstGeom>
          <a:noFill/>
          <a:ln/>
        </p:spPr>
        <p:txBody>
          <a:bodyPr wrap="square" rtlCol="0" anchor="ctr"/>
          <a:lstStyle/>
          <a:p>
            <a:pPr marL="0" indent="0" algn="ctr">
              <a:buNone/>
            </a:pPr>
            <a:r>
              <a:rPr lang="en-US" sz="2000" b="1" dirty="0">
                <a:solidFill>
                  <a:srgbClr val="000000"/>
                </a:solidFill>
                <a:latin typeface="Yu Gothic" pitchFamily="34" charset="0"/>
                <a:ea typeface="Yu Gothic" pitchFamily="34" charset="-122"/>
                <a:cs typeface="Yu Gothic" pitchFamily="34" charset="-120"/>
              </a:rPr>
              <a:t>子ども</a:t>
            </a:r>
            <a:endParaRPr lang="en-US" sz="2000" dirty="0"/>
          </a:p>
        </p:txBody>
      </p:sp>
      <p:sp>
        <p:nvSpPr>
          <p:cNvPr id="11" name="Shape 9"/>
          <p:cNvSpPr/>
          <p:nvPr/>
        </p:nvSpPr>
        <p:spPr>
          <a:xfrm>
            <a:off x="2880360" y="4114800"/>
            <a:ext cx="777240" cy="0"/>
          </a:xfrm>
          <a:prstGeom prst="line">
            <a:avLst/>
          </a:prstGeom>
          <a:noFill/>
          <a:ln w="25400">
            <a:solidFill>
              <a:srgbClr val="C0392B"/>
            </a:solidFill>
            <a:prstDash val="dash"/>
          </a:ln>
        </p:spPr>
        <p:txBody>
          <a:bodyPr/>
          <a:lstStyle/>
          <a:p>
            <a:endParaRPr lang="ja-JP" altLang="en-US" sz="2800"/>
          </a:p>
        </p:txBody>
      </p:sp>
      <p:sp>
        <p:nvSpPr>
          <p:cNvPr id="12" name="Text 10"/>
          <p:cNvSpPr/>
          <p:nvPr/>
        </p:nvSpPr>
        <p:spPr>
          <a:xfrm>
            <a:off x="5303520" y="3657599"/>
            <a:ext cx="5811642" cy="2420149"/>
          </a:xfrm>
          <a:prstGeom prst="rect">
            <a:avLst/>
          </a:prstGeom>
          <a:noFill/>
          <a:ln/>
        </p:spPr>
        <p:txBody>
          <a:bodyPr wrap="square" rtlCol="0" anchor="ctr"/>
          <a:lstStyle/>
          <a:p>
            <a:pPr marL="0" indent="0">
              <a:buNone/>
            </a:pPr>
            <a:r>
              <a:rPr lang="en-US" sz="2800" b="1" dirty="0">
                <a:latin typeface="Yu Gothic" pitchFamily="34" charset="0"/>
                <a:ea typeface="Yu Gothic" pitchFamily="34" charset="-122"/>
                <a:cs typeface="Yu Gothic" pitchFamily="34" charset="-120"/>
              </a:rPr>
              <a:t>「安全基地」とは、養育者（愛着の対象）そのものを指す
</a:t>
            </a:r>
            <a:endParaRPr lang="en-US" sz="2800" b="1" dirty="0"/>
          </a:p>
          <a:p>
            <a:pPr marL="0" indent="0">
              <a:buNone/>
            </a:pPr>
            <a:r>
              <a:rPr lang="en-US" sz="2400" b="1" dirty="0">
                <a:latin typeface="Yu Gothic" pitchFamily="34" charset="0"/>
                <a:ea typeface="Yu Gothic" pitchFamily="34" charset="-122"/>
                <a:cs typeface="Yu Gothic" pitchFamily="34" charset="-120"/>
              </a:rPr>
              <a:t>→ 子どもが安心して探索行動を行うための拠りどころ</a:t>
            </a:r>
            <a:endParaRPr lang="en-US" sz="2800"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11480"/>
            <a:ext cx="11064240" cy="822960"/>
          </a:xfrm>
          <a:prstGeom prst="rect">
            <a:avLst/>
          </a:prstGeom>
          <a:noFill/>
          <a:ln/>
        </p:spPr>
        <p:txBody>
          <a:bodyPr wrap="square" rtlCol="0" anchor="ctr"/>
          <a:lstStyle/>
          <a:p>
            <a:pPr marL="0" indent="0">
              <a:buNone/>
            </a:pPr>
            <a:r>
              <a:rPr lang="en-US" sz="3000" b="1" dirty="0">
                <a:solidFill>
                  <a:srgbClr val="000000"/>
                </a:solidFill>
                <a:latin typeface="Yu Gothic" pitchFamily="34" charset="0"/>
                <a:ea typeface="Yu Gothic" pitchFamily="34" charset="-122"/>
                <a:cs typeface="Yu Gothic" pitchFamily="34" charset="-120"/>
              </a:rPr>
              <a:t>人見知りと分離不安</a:t>
            </a:r>
            <a:endParaRPr lang="en-US" sz="3000" dirty="0"/>
          </a:p>
        </p:txBody>
      </p:sp>
      <p:sp>
        <p:nvSpPr>
          <p:cNvPr id="3" name="Shape 1"/>
          <p:cNvSpPr/>
          <p:nvPr/>
        </p:nvSpPr>
        <p:spPr>
          <a:xfrm>
            <a:off x="548640" y="1207008"/>
            <a:ext cx="11064240" cy="0"/>
          </a:xfrm>
          <a:prstGeom prst="line">
            <a:avLst/>
          </a:prstGeom>
          <a:noFill/>
          <a:ln w="12700">
            <a:solidFill>
              <a:srgbClr val="BFBFBF"/>
            </a:solidFill>
            <a:prstDash val="solid"/>
          </a:ln>
        </p:spPr>
        <p:txBody>
          <a:bodyPr/>
          <a:lstStyle/>
          <a:p>
            <a:endParaRPr lang="ja-JP" altLang="en-US"/>
          </a:p>
        </p:txBody>
      </p:sp>
      <p:sp>
        <p:nvSpPr>
          <p:cNvPr id="4" name="Shape 2"/>
          <p:cNvSpPr/>
          <p:nvPr/>
        </p:nvSpPr>
        <p:spPr>
          <a:xfrm>
            <a:off x="822960" y="1737360"/>
            <a:ext cx="5029200" cy="1463040"/>
          </a:xfrm>
          <a:prstGeom prst="rect">
            <a:avLst/>
          </a:prstGeom>
          <a:solidFill>
            <a:srgbClr val="FDEDEC"/>
          </a:solidFill>
          <a:ln w="19050">
            <a:solidFill>
              <a:srgbClr val="C0392B"/>
            </a:solidFill>
            <a:prstDash val="solid"/>
          </a:ln>
        </p:spPr>
        <p:txBody>
          <a:bodyPr/>
          <a:lstStyle/>
          <a:p>
            <a:endParaRPr lang="ja-JP" altLang="en-US" sz="2400"/>
          </a:p>
        </p:txBody>
      </p:sp>
      <p:sp>
        <p:nvSpPr>
          <p:cNvPr id="5" name="Text 3"/>
          <p:cNvSpPr/>
          <p:nvPr/>
        </p:nvSpPr>
        <p:spPr>
          <a:xfrm>
            <a:off x="1005840" y="1874520"/>
            <a:ext cx="4663440" cy="457200"/>
          </a:xfrm>
          <a:prstGeom prst="rect">
            <a:avLst/>
          </a:prstGeom>
          <a:noFill/>
          <a:ln/>
        </p:spPr>
        <p:txBody>
          <a:bodyPr wrap="square" rtlCol="0" anchor="ctr"/>
          <a:lstStyle/>
          <a:p>
            <a:pPr marL="0" indent="0">
              <a:buNone/>
            </a:pPr>
            <a:r>
              <a:rPr lang="en-US" sz="3200" b="1" dirty="0">
                <a:solidFill>
                  <a:srgbClr val="C0392B"/>
                </a:solidFill>
                <a:latin typeface="Yu Gothic" pitchFamily="34" charset="0"/>
                <a:ea typeface="Yu Gothic" pitchFamily="34" charset="-122"/>
                <a:cs typeface="Yu Gothic" pitchFamily="34" charset="-120"/>
              </a:rPr>
              <a:t>人見知り</a:t>
            </a:r>
            <a:endParaRPr lang="en-US" sz="3200" dirty="0"/>
          </a:p>
        </p:txBody>
      </p:sp>
      <p:sp>
        <p:nvSpPr>
          <p:cNvPr id="6" name="Text 4"/>
          <p:cNvSpPr/>
          <p:nvPr/>
        </p:nvSpPr>
        <p:spPr>
          <a:xfrm>
            <a:off x="1005840" y="2377440"/>
            <a:ext cx="4663440" cy="731520"/>
          </a:xfrm>
          <a:prstGeom prst="rect">
            <a:avLst/>
          </a:prstGeom>
          <a:noFill/>
          <a:ln/>
        </p:spPr>
        <p:txBody>
          <a:bodyPr wrap="square" rtlCol="0" anchor="t"/>
          <a:lstStyle/>
          <a:p>
            <a:pPr marL="0" indent="0">
              <a:buNone/>
            </a:pPr>
            <a:r>
              <a:rPr lang="en-US" sz="2400" dirty="0">
                <a:solidFill>
                  <a:srgbClr val="000000"/>
                </a:solidFill>
                <a:latin typeface="Yu Gothic" pitchFamily="34" charset="0"/>
                <a:ea typeface="Yu Gothic" pitchFamily="34" charset="-122"/>
                <a:cs typeface="Yu Gothic" pitchFamily="34" charset="-120"/>
              </a:rPr>
              <a:t>生後6〜7か月ころから出現</a:t>
            </a:r>
            <a:endParaRPr lang="en-US" sz="2400" dirty="0"/>
          </a:p>
        </p:txBody>
      </p:sp>
      <p:sp>
        <p:nvSpPr>
          <p:cNvPr id="7" name="Shape 5"/>
          <p:cNvSpPr/>
          <p:nvPr/>
        </p:nvSpPr>
        <p:spPr>
          <a:xfrm>
            <a:off x="6309360" y="1737360"/>
            <a:ext cx="5029200" cy="1463040"/>
          </a:xfrm>
          <a:prstGeom prst="rect">
            <a:avLst/>
          </a:prstGeom>
          <a:solidFill>
            <a:srgbClr val="EDEDED"/>
          </a:solidFill>
          <a:ln w="12700">
            <a:solidFill>
              <a:srgbClr val="BFBFBF"/>
            </a:solidFill>
            <a:prstDash val="solid"/>
          </a:ln>
        </p:spPr>
        <p:txBody>
          <a:bodyPr/>
          <a:lstStyle/>
          <a:p>
            <a:endParaRPr lang="ja-JP" altLang="en-US" sz="2400"/>
          </a:p>
        </p:txBody>
      </p:sp>
      <p:sp>
        <p:nvSpPr>
          <p:cNvPr id="8" name="Text 6"/>
          <p:cNvSpPr/>
          <p:nvPr/>
        </p:nvSpPr>
        <p:spPr>
          <a:xfrm>
            <a:off x="6492240" y="1874520"/>
            <a:ext cx="4663440" cy="457200"/>
          </a:xfrm>
          <a:prstGeom prst="rect">
            <a:avLst/>
          </a:prstGeom>
          <a:noFill/>
          <a:ln/>
        </p:spPr>
        <p:txBody>
          <a:bodyPr wrap="square" rtlCol="0" anchor="ctr"/>
          <a:lstStyle/>
          <a:p>
            <a:pPr marL="0" indent="0">
              <a:buNone/>
            </a:pPr>
            <a:r>
              <a:rPr lang="en-US" sz="3200" b="1" dirty="0">
                <a:solidFill>
                  <a:srgbClr val="000000"/>
                </a:solidFill>
                <a:latin typeface="Yu Gothic" pitchFamily="34" charset="0"/>
                <a:ea typeface="Yu Gothic" pitchFamily="34" charset="-122"/>
                <a:cs typeface="Yu Gothic" pitchFamily="34" charset="-120"/>
              </a:rPr>
              <a:t>分離不安</a:t>
            </a:r>
            <a:endParaRPr lang="en-US" sz="3200" dirty="0"/>
          </a:p>
        </p:txBody>
      </p:sp>
      <p:sp>
        <p:nvSpPr>
          <p:cNvPr id="9" name="Text 7"/>
          <p:cNvSpPr/>
          <p:nvPr/>
        </p:nvSpPr>
        <p:spPr>
          <a:xfrm>
            <a:off x="6492240" y="2377440"/>
            <a:ext cx="4846320" cy="731520"/>
          </a:xfrm>
          <a:prstGeom prst="rect">
            <a:avLst/>
          </a:prstGeom>
          <a:noFill/>
          <a:ln/>
        </p:spPr>
        <p:txBody>
          <a:bodyPr wrap="square" rtlCol="0" anchor="t"/>
          <a:lstStyle/>
          <a:p>
            <a:pPr marL="0" indent="0">
              <a:buNone/>
            </a:pPr>
            <a:r>
              <a:rPr lang="en-US" sz="2400" dirty="0">
                <a:solidFill>
                  <a:srgbClr val="000000"/>
                </a:solidFill>
                <a:latin typeface="Yu Gothic" pitchFamily="34" charset="0"/>
                <a:ea typeface="Yu Gothic" pitchFamily="34" charset="-122"/>
                <a:cs typeface="Yu Gothic" pitchFamily="34" charset="-120"/>
              </a:rPr>
              <a:t>愛着対象からの分離で生じる不安</a:t>
            </a:r>
            <a:endParaRPr lang="en-US" sz="2400" dirty="0"/>
          </a:p>
        </p:txBody>
      </p:sp>
      <p:sp>
        <p:nvSpPr>
          <p:cNvPr id="10" name="Shape 8"/>
          <p:cNvSpPr/>
          <p:nvPr/>
        </p:nvSpPr>
        <p:spPr>
          <a:xfrm>
            <a:off x="1065276" y="3840480"/>
            <a:ext cx="3108960" cy="1005840"/>
          </a:xfrm>
          <a:prstGeom prst="rect">
            <a:avLst/>
          </a:prstGeom>
          <a:solidFill>
            <a:srgbClr val="FFFFFF"/>
          </a:solidFill>
          <a:ln w="12700">
            <a:solidFill>
              <a:srgbClr val="BFBFBF"/>
            </a:solidFill>
            <a:prstDash val="solid"/>
          </a:ln>
        </p:spPr>
        <p:txBody>
          <a:bodyPr/>
          <a:lstStyle/>
          <a:p>
            <a:endParaRPr lang="ja-JP" altLang="en-US" sz="2400"/>
          </a:p>
        </p:txBody>
      </p:sp>
      <p:sp>
        <p:nvSpPr>
          <p:cNvPr id="11" name="Text 9"/>
          <p:cNvSpPr/>
          <p:nvPr/>
        </p:nvSpPr>
        <p:spPr>
          <a:xfrm>
            <a:off x="1202436" y="3931920"/>
            <a:ext cx="457200" cy="365760"/>
          </a:xfrm>
          <a:prstGeom prst="rect">
            <a:avLst/>
          </a:prstGeom>
          <a:noFill/>
          <a:ln/>
        </p:spPr>
        <p:txBody>
          <a:bodyPr wrap="square" rtlCol="0" anchor="ctr"/>
          <a:lstStyle/>
          <a:p>
            <a:pPr marL="0" indent="0">
              <a:buNone/>
            </a:pPr>
            <a:r>
              <a:rPr lang="en-US" sz="2000" b="1" dirty="0">
                <a:solidFill>
                  <a:srgbClr val="C0392B"/>
                </a:solidFill>
                <a:latin typeface="Yu Gothic" pitchFamily="34" charset="0"/>
                <a:ea typeface="Yu Gothic" pitchFamily="34" charset="-122"/>
                <a:cs typeface="Yu Gothic" pitchFamily="34" charset="-120"/>
              </a:rPr>
              <a:t>1</a:t>
            </a:r>
            <a:endParaRPr lang="en-US" sz="2000" dirty="0"/>
          </a:p>
        </p:txBody>
      </p:sp>
      <p:sp>
        <p:nvSpPr>
          <p:cNvPr id="12" name="Text 10"/>
          <p:cNvSpPr/>
          <p:nvPr/>
        </p:nvSpPr>
        <p:spPr>
          <a:xfrm>
            <a:off x="1065276" y="3840480"/>
            <a:ext cx="3108960" cy="1005840"/>
          </a:xfrm>
          <a:prstGeom prst="rect">
            <a:avLst/>
          </a:prstGeom>
          <a:noFill/>
          <a:ln/>
        </p:spPr>
        <p:txBody>
          <a:bodyPr wrap="square" rtlCol="0" anchor="ctr"/>
          <a:lstStyle/>
          <a:p>
            <a:pPr marL="0" indent="0" algn="ctr">
              <a:buNone/>
            </a:pPr>
            <a:r>
              <a:rPr lang="en-US" sz="2800" b="1" dirty="0">
                <a:solidFill>
                  <a:srgbClr val="000000"/>
                </a:solidFill>
                <a:latin typeface="Yu Gothic" pitchFamily="34" charset="0"/>
                <a:ea typeface="Yu Gothic" pitchFamily="34" charset="-122"/>
                <a:cs typeface="Yu Gothic" pitchFamily="34" charset="-120"/>
              </a:rPr>
              <a:t>抗議</a:t>
            </a:r>
            <a:endParaRPr lang="en-US" sz="2800" dirty="0"/>
          </a:p>
        </p:txBody>
      </p:sp>
      <p:sp>
        <p:nvSpPr>
          <p:cNvPr id="13" name="Text 11"/>
          <p:cNvSpPr/>
          <p:nvPr/>
        </p:nvSpPr>
        <p:spPr>
          <a:xfrm>
            <a:off x="4174236" y="4114800"/>
            <a:ext cx="365760" cy="548640"/>
          </a:xfrm>
          <a:prstGeom prst="rect">
            <a:avLst/>
          </a:prstGeom>
          <a:noFill/>
          <a:ln/>
        </p:spPr>
        <p:txBody>
          <a:bodyPr wrap="square" rtlCol="0" anchor="ctr"/>
          <a:lstStyle/>
          <a:p>
            <a:pPr marL="0" indent="0" algn="ctr">
              <a:buNone/>
            </a:pPr>
            <a:r>
              <a:rPr lang="en-US" sz="2800" dirty="0">
                <a:solidFill>
                  <a:srgbClr val="6B6B6B"/>
                </a:solidFill>
                <a:latin typeface="Yu Gothic" pitchFamily="34" charset="0"/>
                <a:ea typeface="Yu Gothic" pitchFamily="34" charset="-122"/>
                <a:cs typeface="Yu Gothic" pitchFamily="34" charset="-120"/>
              </a:rPr>
              <a:t>→</a:t>
            </a:r>
            <a:endParaRPr lang="en-US" sz="2800" dirty="0"/>
          </a:p>
        </p:txBody>
      </p:sp>
      <p:sp>
        <p:nvSpPr>
          <p:cNvPr id="14" name="Shape 12"/>
          <p:cNvSpPr/>
          <p:nvPr/>
        </p:nvSpPr>
        <p:spPr>
          <a:xfrm>
            <a:off x="4539996" y="3840480"/>
            <a:ext cx="3108960" cy="1005840"/>
          </a:xfrm>
          <a:prstGeom prst="rect">
            <a:avLst/>
          </a:prstGeom>
          <a:solidFill>
            <a:srgbClr val="FFFFFF"/>
          </a:solidFill>
          <a:ln w="12700">
            <a:solidFill>
              <a:srgbClr val="BFBFBF"/>
            </a:solidFill>
            <a:prstDash val="solid"/>
          </a:ln>
        </p:spPr>
        <p:txBody>
          <a:bodyPr/>
          <a:lstStyle/>
          <a:p>
            <a:endParaRPr lang="ja-JP" altLang="en-US" sz="2400"/>
          </a:p>
        </p:txBody>
      </p:sp>
      <p:sp>
        <p:nvSpPr>
          <p:cNvPr id="15" name="Text 13"/>
          <p:cNvSpPr/>
          <p:nvPr/>
        </p:nvSpPr>
        <p:spPr>
          <a:xfrm>
            <a:off x="4677156" y="3931920"/>
            <a:ext cx="457200" cy="365760"/>
          </a:xfrm>
          <a:prstGeom prst="rect">
            <a:avLst/>
          </a:prstGeom>
          <a:noFill/>
          <a:ln/>
        </p:spPr>
        <p:txBody>
          <a:bodyPr wrap="square" rtlCol="0" anchor="ctr"/>
          <a:lstStyle/>
          <a:p>
            <a:pPr marL="0" indent="0">
              <a:buNone/>
            </a:pPr>
            <a:r>
              <a:rPr lang="en-US" sz="2000" b="1" dirty="0">
                <a:solidFill>
                  <a:srgbClr val="C0392B"/>
                </a:solidFill>
                <a:latin typeface="Yu Gothic" pitchFamily="34" charset="0"/>
                <a:ea typeface="Yu Gothic" pitchFamily="34" charset="-122"/>
                <a:cs typeface="Yu Gothic" pitchFamily="34" charset="-120"/>
              </a:rPr>
              <a:t>2</a:t>
            </a:r>
            <a:endParaRPr lang="en-US" sz="2000" dirty="0"/>
          </a:p>
        </p:txBody>
      </p:sp>
      <p:sp>
        <p:nvSpPr>
          <p:cNvPr id="16" name="Text 14"/>
          <p:cNvSpPr/>
          <p:nvPr/>
        </p:nvSpPr>
        <p:spPr>
          <a:xfrm>
            <a:off x="4539996" y="3840480"/>
            <a:ext cx="3108960" cy="1005840"/>
          </a:xfrm>
          <a:prstGeom prst="rect">
            <a:avLst/>
          </a:prstGeom>
          <a:noFill/>
          <a:ln/>
        </p:spPr>
        <p:txBody>
          <a:bodyPr wrap="square" rtlCol="0" anchor="ctr"/>
          <a:lstStyle/>
          <a:p>
            <a:pPr marL="0" indent="0" algn="ctr">
              <a:buNone/>
            </a:pPr>
            <a:r>
              <a:rPr lang="en-US" sz="2800" b="1" dirty="0">
                <a:solidFill>
                  <a:srgbClr val="000000"/>
                </a:solidFill>
                <a:latin typeface="Yu Gothic" pitchFamily="34" charset="0"/>
                <a:ea typeface="Yu Gothic" pitchFamily="34" charset="-122"/>
                <a:cs typeface="Yu Gothic" pitchFamily="34" charset="-120"/>
              </a:rPr>
              <a:t>絶望</a:t>
            </a:r>
            <a:endParaRPr lang="en-US" sz="2800" dirty="0"/>
          </a:p>
        </p:txBody>
      </p:sp>
      <p:sp>
        <p:nvSpPr>
          <p:cNvPr id="17" name="Text 15"/>
          <p:cNvSpPr/>
          <p:nvPr/>
        </p:nvSpPr>
        <p:spPr>
          <a:xfrm>
            <a:off x="7648956" y="4114800"/>
            <a:ext cx="365760" cy="548640"/>
          </a:xfrm>
          <a:prstGeom prst="rect">
            <a:avLst/>
          </a:prstGeom>
          <a:noFill/>
          <a:ln/>
        </p:spPr>
        <p:txBody>
          <a:bodyPr wrap="square" rtlCol="0" anchor="ctr"/>
          <a:lstStyle/>
          <a:p>
            <a:pPr marL="0" indent="0" algn="ctr">
              <a:buNone/>
            </a:pPr>
            <a:r>
              <a:rPr lang="en-US" sz="2800" dirty="0">
                <a:solidFill>
                  <a:srgbClr val="6B6B6B"/>
                </a:solidFill>
                <a:latin typeface="Yu Gothic" pitchFamily="34" charset="0"/>
                <a:ea typeface="Yu Gothic" pitchFamily="34" charset="-122"/>
                <a:cs typeface="Yu Gothic" pitchFamily="34" charset="-120"/>
              </a:rPr>
              <a:t>→</a:t>
            </a:r>
            <a:endParaRPr lang="en-US" sz="2800" dirty="0"/>
          </a:p>
        </p:txBody>
      </p:sp>
      <p:sp>
        <p:nvSpPr>
          <p:cNvPr id="18" name="Shape 16"/>
          <p:cNvSpPr/>
          <p:nvPr/>
        </p:nvSpPr>
        <p:spPr>
          <a:xfrm>
            <a:off x="8014716" y="3840480"/>
            <a:ext cx="3108960" cy="1005840"/>
          </a:xfrm>
          <a:prstGeom prst="rect">
            <a:avLst/>
          </a:prstGeom>
          <a:solidFill>
            <a:srgbClr val="FFFFFF"/>
          </a:solidFill>
          <a:ln w="12700">
            <a:solidFill>
              <a:srgbClr val="BFBFBF"/>
            </a:solidFill>
            <a:prstDash val="solid"/>
          </a:ln>
        </p:spPr>
        <p:txBody>
          <a:bodyPr/>
          <a:lstStyle/>
          <a:p>
            <a:endParaRPr lang="ja-JP" altLang="en-US" sz="2400"/>
          </a:p>
        </p:txBody>
      </p:sp>
      <p:sp>
        <p:nvSpPr>
          <p:cNvPr id="19" name="Text 17"/>
          <p:cNvSpPr/>
          <p:nvPr/>
        </p:nvSpPr>
        <p:spPr>
          <a:xfrm>
            <a:off x="8151876" y="3931920"/>
            <a:ext cx="457200" cy="365760"/>
          </a:xfrm>
          <a:prstGeom prst="rect">
            <a:avLst/>
          </a:prstGeom>
          <a:noFill/>
          <a:ln/>
        </p:spPr>
        <p:txBody>
          <a:bodyPr wrap="square" rtlCol="0" anchor="ctr"/>
          <a:lstStyle/>
          <a:p>
            <a:pPr marL="0" indent="0">
              <a:buNone/>
            </a:pPr>
            <a:r>
              <a:rPr lang="en-US" sz="2000" b="1" dirty="0">
                <a:solidFill>
                  <a:srgbClr val="C0392B"/>
                </a:solidFill>
                <a:latin typeface="Yu Gothic" pitchFamily="34" charset="0"/>
                <a:ea typeface="Yu Gothic" pitchFamily="34" charset="-122"/>
                <a:cs typeface="Yu Gothic" pitchFamily="34" charset="-120"/>
              </a:rPr>
              <a:t>3</a:t>
            </a:r>
            <a:endParaRPr lang="en-US" sz="2000" dirty="0"/>
          </a:p>
        </p:txBody>
      </p:sp>
      <p:sp>
        <p:nvSpPr>
          <p:cNvPr id="20" name="Text 18"/>
          <p:cNvSpPr/>
          <p:nvPr/>
        </p:nvSpPr>
        <p:spPr>
          <a:xfrm>
            <a:off x="8014716" y="3840480"/>
            <a:ext cx="3108960" cy="1005840"/>
          </a:xfrm>
          <a:prstGeom prst="rect">
            <a:avLst/>
          </a:prstGeom>
          <a:noFill/>
          <a:ln/>
        </p:spPr>
        <p:txBody>
          <a:bodyPr wrap="square" rtlCol="0" anchor="ctr"/>
          <a:lstStyle/>
          <a:p>
            <a:pPr marL="0" indent="0" algn="ctr">
              <a:buNone/>
            </a:pPr>
            <a:r>
              <a:rPr lang="en-US" sz="2800" b="1" dirty="0">
                <a:solidFill>
                  <a:srgbClr val="000000"/>
                </a:solidFill>
                <a:latin typeface="Yu Gothic" pitchFamily="34" charset="0"/>
                <a:ea typeface="Yu Gothic" pitchFamily="34" charset="-122"/>
                <a:cs typeface="Yu Gothic" pitchFamily="34" charset="-120"/>
              </a:rPr>
              <a:t>脱愛着</a:t>
            </a:r>
            <a:endParaRPr lang="en-US" sz="2800" dirty="0"/>
          </a:p>
        </p:txBody>
      </p:sp>
      <p:sp>
        <p:nvSpPr>
          <p:cNvPr id="21" name="Text 19"/>
          <p:cNvSpPr/>
          <p:nvPr/>
        </p:nvSpPr>
        <p:spPr>
          <a:xfrm>
            <a:off x="822960" y="5029200"/>
            <a:ext cx="10515600" cy="457200"/>
          </a:xfrm>
          <a:prstGeom prst="rect">
            <a:avLst/>
          </a:prstGeom>
          <a:noFill/>
          <a:ln/>
        </p:spPr>
        <p:txBody>
          <a:bodyPr wrap="square" rtlCol="0" anchor="ctr"/>
          <a:lstStyle/>
          <a:p>
            <a:pPr marL="0" indent="0" algn="ctr">
              <a:buNone/>
            </a:pPr>
            <a:r>
              <a:rPr lang="en-US" sz="2800" b="1" dirty="0">
                <a:solidFill>
                  <a:srgbClr val="6B6B6B"/>
                </a:solidFill>
                <a:latin typeface="Yu Gothic" pitchFamily="34" charset="0"/>
                <a:ea typeface="Yu Gothic" pitchFamily="34" charset="-122"/>
                <a:cs typeface="Yu Gothic" pitchFamily="34" charset="-120"/>
              </a:rPr>
              <a:t>泣いて対象を求める → 無気力になる → 対象への関心を失う</a:t>
            </a:r>
            <a:endParaRPr lang="en-US" sz="2800"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000000"/>
        </a:solidFill>
        <a:effectLst/>
      </p:bgPr>
    </p:bg>
    <p:spTree>
      <p:nvGrpSpPr>
        <p:cNvPr id="1" name=""/>
        <p:cNvGrpSpPr/>
        <p:nvPr/>
      </p:nvGrpSpPr>
      <p:grpSpPr>
        <a:xfrm>
          <a:off x="0" y="0"/>
          <a:ext cx="0" cy="0"/>
          <a:chOff x="0" y="0"/>
          <a:chExt cx="0" cy="0"/>
        </a:xfrm>
      </p:grpSpPr>
      <p:sp>
        <p:nvSpPr>
          <p:cNvPr id="2" name="Text 0"/>
          <p:cNvSpPr/>
          <p:nvPr/>
        </p:nvSpPr>
        <p:spPr>
          <a:xfrm>
            <a:off x="822960" y="2377440"/>
            <a:ext cx="2743200" cy="1097280"/>
          </a:xfrm>
          <a:prstGeom prst="rect">
            <a:avLst/>
          </a:prstGeom>
          <a:noFill/>
          <a:ln/>
        </p:spPr>
        <p:txBody>
          <a:bodyPr wrap="square" rtlCol="0" anchor="ctr"/>
          <a:lstStyle/>
          <a:p>
            <a:pPr marL="0" indent="0">
              <a:buNone/>
            </a:pPr>
            <a:r>
              <a:rPr lang="en-US" sz="5400" b="1" dirty="0">
                <a:solidFill>
                  <a:srgbClr val="C0392B"/>
                </a:solidFill>
                <a:latin typeface="Yu Gothic" pitchFamily="34" charset="0"/>
                <a:ea typeface="Yu Gothic" pitchFamily="34" charset="-122"/>
                <a:cs typeface="Yu Gothic" pitchFamily="34" charset="-120"/>
              </a:rPr>
              <a:t>04</a:t>
            </a:r>
            <a:endParaRPr lang="en-US" sz="5400" dirty="0"/>
          </a:p>
        </p:txBody>
      </p:sp>
      <p:sp>
        <p:nvSpPr>
          <p:cNvPr id="3" name="Text 1"/>
          <p:cNvSpPr/>
          <p:nvPr/>
        </p:nvSpPr>
        <p:spPr>
          <a:xfrm>
            <a:off x="822960" y="3383280"/>
            <a:ext cx="10058400" cy="1280160"/>
          </a:xfrm>
          <a:prstGeom prst="rect">
            <a:avLst/>
          </a:prstGeom>
          <a:noFill/>
          <a:ln/>
        </p:spPr>
        <p:txBody>
          <a:bodyPr wrap="square" rtlCol="0" anchor="ctr"/>
          <a:lstStyle/>
          <a:p>
            <a:pPr marL="0" indent="0">
              <a:buNone/>
            </a:pPr>
            <a:r>
              <a:rPr lang="en-US" sz="3400" b="1" dirty="0">
                <a:solidFill>
                  <a:srgbClr val="FFFFFF"/>
                </a:solidFill>
                <a:latin typeface="Yu Gothic" pitchFamily="34" charset="0"/>
                <a:ea typeface="Yu Gothic" pitchFamily="34" charset="-122"/>
                <a:cs typeface="Yu Gothic" pitchFamily="34" charset="-120"/>
              </a:rPr>
              <a:t>乳児期に多い健康問題と看護</a:t>
            </a:r>
            <a:endParaRPr lang="en-US" sz="3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11480"/>
            <a:ext cx="11064240" cy="822960"/>
          </a:xfrm>
          <a:prstGeom prst="rect">
            <a:avLst/>
          </a:prstGeom>
          <a:noFill/>
          <a:ln/>
        </p:spPr>
        <p:txBody>
          <a:bodyPr wrap="square" rtlCol="0" anchor="ctr"/>
          <a:lstStyle/>
          <a:p>
            <a:pPr marL="0" indent="0">
              <a:buNone/>
            </a:pPr>
            <a:r>
              <a:rPr lang="en-US" sz="3000" b="1" dirty="0">
                <a:solidFill>
                  <a:srgbClr val="000000"/>
                </a:solidFill>
                <a:latin typeface="Yu Gothic" pitchFamily="34" charset="0"/>
                <a:ea typeface="Yu Gothic" pitchFamily="34" charset="-122"/>
                <a:cs typeface="Yu Gothic" pitchFamily="34" charset="-120"/>
              </a:rPr>
              <a:t>哺乳に関する観察のポイント</a:t>
            </a:r>
            <a:endParaRPr lang="en-US" sz="3000" dirty="0"/>
          </a:p>
        </p:txBody>
      </p:sp>
      <p:sp>
        <p:nvSpPr>
          <p:cNvPr id="3" name="Shape 1"/>
          <p:cNvSpPr/>
          <p:nvPr/>
        </p:nvSpPr>
        <p:spPr>
          <a:xfrm>
            <a:off x="548640" y="1207008"/>
            <a:ext cx="11064240" cy="0"/>
          </a:xfrm>
          <a:prstGeom prst="line">
            <a:avLst/>
          </a:prstGeom>
          <a:noFill/>
          <a:ln w="12700">
            <a:solidFill>
              <a:srgbClr val="BFBFBF"/>
            </a:solidFill>
            <a:prstDash val="solid"/>
          </a:ln>
        </p:spPr>
        <p:txBody>
          <a:bodyPr/>
          <a:lstStyle/>
          <a:p>
            <a:endParaRPr lang="ja-JP" altLang="en-US"/>
          </a:p>
        </p:txBody>
      </p:sp>
      <p:sp>
        <p:nvSpPr>
          <p:cNvPr id="4" name="Text 2"/>
          <p:cNvSpPr/>
          <p:nvPr/>
        </p:nvSpPr>
        <p:spPr>
          <a:xfrm>
            <a:off x="640080" y="1554480"/>
            <a:ext cx="10515600" cy="4754880"/>
          </a:xfrm>
          <a:prstGeom prst="rect">
            <a:avLst/>
          </a:prstGeom>
          <a:noFill/>
          <a:ln/>
        </p:spPr>
        <p:txBody>
          <a:bodyPr wrap="square" rtlCol="0" anchor="t"/>
          <a:lstStyle/>
          <a:p>
            <a:pPr marL="342900" indent="-342900">
              <a:spcAft>
                <a:spcPts val="1800"/>
              </a:spcAft>
              <a:buSzPct val="100000"/>
              <a:buFont typeface="Arial" panose="020B0604020202020204" pitchFamily="34" charset="0"/>
              <a:buChar char="•"/>
            </a:pPr>
            <a:r>
              <a:rPr lang="en-US" sz="3200" dirty="0">
                <a:solidFill>
                  <a:srgbClr val="000000"/>
                </a:solidFill>
                <a:latin typeface="Yu Gothic" pitchFamily="34" charset="0"/>
                <a:ea typeface="Yu Gothic" pitchFamily="34" charset="-122"/>
                <a:cs typeface="Yu Gothic" pitchFamily="34" charset="-120"/>
              </a:rPr>
              <a:t>乳児期は消化機能が未熟であり、哺乳量・哺乳方法を継続的に観察する</a:t>
            </a:r>
            <a:endParaRPr lang="en-US" sz="3200" dirty="0"/>
          </a:p>
          <a:p>
            <a:pPr marL="342900" indent="-342900">
              <a:spcAft>
                <a:spcPts val="1800"/>
              </a:spcAft>
              <a:buSzPct val="100000"/>
              <a:buFont typeface="Arial" panose="020B0604020202020204" pitchFamily="34" charset="0"/>
              <a:buChar char="•"/>
            </a:pPr>
            <a:r>
              <a:rPr lang="en-US" sz="3200" dirty="0">
                <a:solidFill>
                  <a:srgbClr val="000000"/>
                </a:solidFill>
                <a:latin typeface="Yu Gothic" pitchFamily="34" charset="0"/>
                <a:ea typeface="Yu Gothic" pitchFamily="34" charset="-122"/>
                <a:cs typeface="Yu Gothic" pitchFamily="34" charset="-120"/>
              </a:rPr>
              <a:t>体重増加の経過を定期的に確認する</a:t>
            </a:r>
            <a:endParaRPr lang="en-US" sz="3200" dirty="0"/>
          </a:p>
          <a:p>
            <a:pPr marL="342900" indent="-342900">
              <a:spcAft>
                <a:spcPts val="1800"/>
              </a:spcAft>
              <a:buSzPct val="100000"/>
              <a:buFont typeface="Arial" panose="020B0604020202020204" pitchFamily="34" charset="0"/>
              <a:buChar char="•"/>
            </a:pPr>
            <a:r>
              <a:rPr lang="en-US" sz="3200" b="1" dirty="0">
                <a:solidFill>
                  <a:srgbClr val="C0392B"/>
                </a:solidFill>
                <a:latin typeface="Yu Gothic" pitchFamily="34" charset="0"/>
                <a:ea typeface="Yu Gothic" pitchFamily="34" charset="-122"/>
                <a:cs typeface="Yu Gothic" pitchFamily="34" charset="-120"/>
              </a:rPr>
              <a:t>哺乳量の不足、嘔吐・下痢の持続 → 脱水を来しやすいため注意</a:t>
            </a:r>
            <a:endParaRPr lang="en-US" sz="3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11480"/>
            <a:ext cx="11064240" cy="822960"/>
          </a:xfrm>
          <a:prstGeom prst="rect">
            <a:avLst/>
          </a:prstGeom>
          <a:noFill/>
          <a:ln/>
        </p:spPr>
        <p:txBody>
          <a:bodyPr wrap="square" rtlCol="0" anchor="ctr"/>
          <a:lstStyle/>
          <a:p>
            <a:pPr marL="0" indent="0">
              <a:buNone/>
            </a:pPr>
            <a:r>
              <a:rPr lang="en-US" sz="3000" b="1" dirty="0">
                <a:solidFill>
                  <a:srgbClr val="000000"/>
                </a:solidFill>
                <a:latin typeface="Yu Gothic" pitchFamily="34" charset="0"/>
                <a:ea typeface="Yu Gothic" pitchFamily="34" charset="-122"/>
                <a:cs typeface="Yu Gothic" pitchFamily="34" charset="-120"/>
              </a:rPr>
              <a:t>乳幼児突然死症候群（SIDS）</a:t>
            </a:r>
            <a:endParaRPr lang="en-US" sz="3000" dirty="0"/>
          </a:p>
        </p:txBody>
      </p:sp>
      <p:sp>
        <p:nvSpPr>
          <p:cNvPr id="3" name="Shape 1"/>
          <p:cNvSpPr/>
          <p:nvPr/>
        </p:nvSpPr>
        <p:spPr>
          <a:xfrm>
            <a:off x="548640" y="1207008"/>
            <a:ext cx="11064240" cy="0"/>
          </a:xfrm>
          <a:prstGeom prst="line">
            <a:avLst/>
          </a:prstGeom>
          <a:noFill/>
          <a:ln w="12700">
            <a:solidFill>
              <a:srgbClr val="BFBFBF"/>
            </a:solidFill>
            <a:prstDash val="solid"/>
          </a:ln>
        </p:spPr>
        <p:txBody>
          <a:bodyPr/>
          <a:lstStyle/>
          <a:p>
            <a:endParaRPr lang="ja-JP" altLang="en-US"/>
          </a:p>
        </p:txBody>
      </p:sp>
      <p:sp>
        <p:nvSpPr>
          <p:cNvPr id="4" name="Shape 2"/>
          <p:cNvSpPr/>
          <p:nvPr/>
        </p:nvSpPr>
        <p:spPr>
          <a:xfrm>
            <a:off x="822960" y="1691640"/>
            <a:ext cx="10515600" cy="1188720"/>
          </a:xfrm>
          <a:prstGeom prst="rect">
            <a:avLst/>
          </a:prstGeom>
          <a:solidFill>
            <a:srgbClr val="EDEDED"/>
          </a:solidFill>
          <a:ln w="12700">
            <a:solidFill>
              <a:srgbClr val="BFBFBF"/>
            </a:solidFill>
            <a:prstDash val="solid"/>
          </a:ln>
        </p:spPr>
        <p:txBody>
          <a:bodyPr/>
          <a:lstStyle/>
          <a:p>
            <a:endParaRPr lang="ja-JP" altLang="en-US" sz="2400"/>
          </a:p>
        </p:txBody>
      </p:sp>
      <p:sp>
        <p:nvSpPr>
          <p:cNvPr id="5" name="Text 3"/>
          <p:cNvSpPr/>
          <p:nvPr/>
        </p:nvSpPr>
        <p:spPr>
          <a:xfrm>
            <a:off x="1097280" y="1828800"/>
            <a:ext cx="9966960" cy="914400"/>
          </a:xfrm>
          <a:prstGeom prst="rect">
            <a:avLst/>
          </a:prstGeom>
          <a:noFill/>
          <a:ln/>
        </p:spPr>
        <p:txBody>
          <a:bodyPr wrap="square" rtlCol="0" anchor="ctr"/>
          <a:lstStyle/>
          <a:p>
            <a:pPr marL="0" indent="0">
              <a:buNone/>
            </a:pPr>
            <a:r>
              <a:rPr lang="en-US" sz="2800" b="1" dirty="0">
                <a:solidFill>
                  <a:srgbClr val="000000"/>
                </a:solidFill>
                <a:latin typeface="Yu Gothic" pitchFamily="34" charset="0"/>
                <a:ea typeface="Yu Gothic" pitchFamily="34" charset="-122"/>
                <a:cs typeface="Yu Gothic" pitchFamily="34" charset="-120"/>
              </a:rPr>
              <a:t>予兆や既往歴もないまま乳児が睡眠中に死亡する、原因不明の疾患</a:t>
            </a:r>
            <a:endParaRPr lang="en-US" sz="2800" dirty="0"/>
          </a:p>
        </p:txBody>
      </p:sp>
      <p:sp>
        <p:nvSpPr>
          <p:cNvPr id="6" name="Shape 4"/>
          <p:cNvSpPr/>
          <p:nvPr/>
        </p:nvSpPr>
        <p:spPr>
          <a:xfrm>
            <a:off x="928116" y="3200400"/>
            <a:ext cx="3200400" cy="914400"/>
          </a:xfrm>
          <a:prstGeom prst="rect">
            <a:avLst/>
          </a:prstGeom>
          <a:solidFill>
            <a:srgbClr val="FDEDEC"/>
          </a:solidFill>
          <a:ln w="12700">
            <a:solidFill>
              <a:srgbClr val="C0392B"/>
            </a:solidFill>
            <a:prstDash val="solid"/>
          </a:ln>
        </p:spPr>
        <p:txBody>
          <a:bodyPr/>
          <a:lstStyle/>
          <a:p>
            <a:endParaRPr lang="ja-JP" altLang="en-US" sz="2400"/>
          </a:p>
        </p:txBody>
      </p:sp>
      <p:sp>
        <p:nvSpPr>
          <p:cNvPr id="7" name="Text 5"/>
          <p:cNvSpPr/>
          <p:nvPr/>
        </p:nvSpPr>
        <p:spPr>
          <a:xfrm>
            <a:off x="928116" y="3200400"/>
            <a:ext cx="3200400" cy="914400"/>
          </a:xfrm>
          <a:prstGeom prst="rect">
            <a:avLst/>
          </a:prstGeom>
          <a:noFill/>
          <a:ln/>
        </p:spPr>
        <p:txBody>
          <a:bodyPr wrap="square" rtlCol="0" anchor="ctr"/>
          <a:lstStyle/>
          <a:p>
            <a:pPr marL="0" indent="0" algn="ctr">
              <a:buNone/>
            </a:pPr>
            <a:r>
              <a:rPr lang="en-US" sz="2400" b="1" dirty="0">
                <a:solidFill>
                  <a:srgbClr val="C0392B"/>
                </a:solidFill>
                <a:latin typeface="Yu Gothic" pitchFamily="34" charset="0"/>
                <a:ea typeface="Yu Gothic" pitchFamily="34" charset="-122"/>
                <a:cs typeface="Yu Gothic" pitchFamily="34" charset="-120"/>
              </a:rPr>
              <a:t>うつぶせ寝</a:t>
            </a:r>
            <a:endParaRPr lang="en-US" sz="2400" dirty="0"/>
          </a:p>
        </p:txBody>
      </p:sp>
      <p:sp>
        <p:nvSpPr>
          <p:cNvPr id="8" name="Shape 6"/>
          <p:cNvSpPr/>
          <p:nvPr/>
        </p:nvSpPr>
        <p:spPr>
          <a:xfrm>
            <a:off x="4494276" y="3200400"/>
            <a:ext cx="3200400" cy="914400"/>
          </a:xfrm>
          <a:prstGeom prst="rect">
            <a:avLst/>
          </a:prstGeom>
          <a:solidFill>
            <a:srgbClr val="FDEDEC"/>
          </a:solidFill>
          <a:ln w="12700">
            <a:solidFill>
              <a:srgbClr val="C0392B"/>
            </a:solidFill>
            <a:prstDash val="solid"/>
          </a:ln>
        </p:spPr>
        <p:txBody>
          <a:bodyPr/>
          <a:lstStyle/>
          <a:p>
            <a:endParaRPr lang="ja-JP" altLang="en-US" sz="2400"/>
          </a:p>
        </p:txBody>
      </p:sp>
      <p:sp>
        <p:nvSpPr>
          <p:cNvPr id="9" name="Text 7"/>
          <p:cNvSpPr/>
          <p:nvPr/>
        </p:nvSpPr>
        <p:spPr>
          <a:xfrm>
            <a:off x="4494276" y="3200400"/>
            <a:ext cx="3200400" cy="914400"/>
          </a:xfrm>
          <a:prstGeom prst="rect">
            <a:avLst/>
          </a:prstGeom>
          <a:noFill/>
          <a:ln/>
        </p:spPr>
        <p:txBody>
          <a:bodyPr wrap="square" rtlCol="0" anchor="ctr"/>
          <a:lstStyle/>
          <a:p>
            <a:pPr marL="0" indent="0" algn="ctr">
              <a:buNone/>
            </a:pPr>
            <a:r>
              <a:rPr lang="en-US" sz="2400" b="1" dirty="0">
                <a:solidFill>
                  <a:srgbClr val="C0392B"/>
                </a:solidFill>
                <a:latin typeface="Yu Gothic" pitchFamily="34" charset="0"/>
                <a:ea typeface="Yu Gothic" pitchFamily="34" charset="-122"/>
                <a:cs typeface="Yu Gothic" pitchFamily="34" charset="-120"/>
              </a:rPr>
              <a:t>人工栄養</a:t>
            </a:r>
            <a:endParaRPr lang="en-US" sz="2400" dirty="0"/>
          </a:p>
        </p:txBody>
      </p:sp>
      <p:sp>
        <p:nvSpPr>
          <p:cNvPr id="10" name="Shape 8"/>
          <p:cNvSpPr/>
          <p:nvPr/>
        </p:nvSpPr>
        <p:spPr>
          <a:xfrm>
            <a:off x="8060436" y="3200400"/>
            <a:ext cx="3278124" cy="914400"/>
          </a:xfrm>
          <a:prstGeom prst="rect">
            <a:avLst/>
          </a:prstGeom>
          <a:solidFill>
            <a:srgbClr val="FDEDEC"/>
          </a:solidFill>
          <a:ln w="12700">
            <a:solidFill>
              <a:srgbClr val="C0392B"/>
            </a:solidFill>
            <a:prstDash val="solid"/>
          </a:ln>
        </p:spPr>
        <p:txBody>
          <a:bodyPr/>
          <a:lstStyle/>
          <a:p>
            <a:endParaRPr lang="ja-JP" altLang="en-US" sz="2400"/>
          </a:p>
        </p:txBody>
      </p:sp>
      <p:sp>
        <p:nvSpPr>
          <p:cNvPr id="11" name="Text 9"/>
          <p:cNvSpPr/>
          <p:nvPr/>
        </p:nvSpPr>
        <p:spPr>
          <a:xfrm>
            <a:off x="8060436" y="3200400"/>
            <a:ext cx="3278124" cy="914400"/>
          </a:xfrm>
          <a:prstGeom prst="rect">
            <a:avLst/>
          </a:prstGeom>
          <a:noFill/>
          <a:ln/>
        </p:spPr>
        <p:txBody>
          <a:bodyPr wrap="square" rtlCol="0" anchor="ctr"/>
          <a:lstStyle/>
          <a:p>
            <a:pPr marL="0" indent="0" algn="ctr">
              <a:buNone/>
            </a:pPr>
            <a:r>
              <a:rPr lang="en-US" sz="2400" b="1" dirty="0">
                <a:solidFill>
                  <a:srgbClr val="C0392B"/>
                </a:solidFill>
                <a:latin typeface="Yu Gothic" pitchFamily="34" charset="0"/>
                <a:ea typeface="Yu Gothic" pitchFamily="34" charset="-122"/>
                <a:cs typeface="Yu Gothic" pitchFamily="34" charset="-120"/>
              </a:rPr>
              <a:t>養育者の習慣的な喫煙</a:t>
            </a:r>
            <a:endParaRPr lang="en-US" sz="2400" dirty="0"/>
          </a:p>
        </p:txBody>
      </p:sp>
      <p:sp>
        <p:nvSpPr>
          <p:cNvPr id="12" name="Text 10"/>
          <p:cNvSpPr/>
          <p:nvPr/>
        </p:nvSpPr>
        <p:spPr>
          <a:xfrm>
            <a:off x="822960" y="4343400"/>
            <a:ext cx="10515600" cy="365760"/>
          </a:xfrm>
          <a:prstGeom prst="rect">
            <a:avLst/>
          </a:prstGeom>
          <a:noFill/>
          <a:ln/>
        </p:spPr>
        <p:txBody>
          <a:bodyPr wrap="square" rtlCol="0" anchor="ctr"/>
          <a:lstStyle/>
          <a:p>
            <a:pPr marL="0" indent="0" algn="ctr">
              <a:buNone/>
            </a:pPr>
            <a:r>
              <a:rPr lang="en-US" sz="2800" b="1" dirty="0">
                <a:solidFill>
                  <a:srgbClr val="6B6B6B"/>
                </a:solidFill>
                <a:latin typeface="Yu Gothic" pitchFamily="34" charset="0"/>
                <a:ea typeface="Yu Gothic" pitchFamily="34" charset="-122"/>
                <a:cs typeface="Yu Gothic" pitchFamily="34" charset="-120"/>
              </a:rPr>
              <a:t>↑ 発症の危険性を高める要因</a:t>
            </a:r>
            <a:endParaRPr lang="en-US" sz="2800" b="1" dirty="0"/>
          </a:p>
        </p:txBody>
      </p:sp>
      <p:sp>
        <p:nvSpPr>
          <p:cNvPr id="13" name="Shape 11"/>
          <p:cNvSpPr/>
          <p:nvPr/>
        </p:nvSpPr>
        <p:spPr>
          <a:xfrm>
            <a:off x="822960" y="4846320"/>
            <a:ext cx="10515600" cy="1434020"/>
          </a:xfrm>
          <a:prstGeom prst="rect">
            <a:avLst/>
          </a:prstGeom>
          <a:solidFill>
            <a:srgbClr val="000000"/>
          </a:solidFill>
          <a:ln/>
        </p:spPr>
        <p:txBody>
          <a:bodyPr/>
          <a:lstStyle/>
          <a:p>
            <a:endParaRPr lang="ja-JP" altLang="en-US" sz="2400"/>
          </a:p>
        </p:txBody>
      </p:sp>
      <p:sp>
        <p:nvSpPr>
          <p:cNvPr id="14" name="Text 12"/>
          <p:cNvSpPr/>
          <p:nvPr/>
        </p:nvSpPr>
        <p:spPr>
          <a:xfrm>
            <a:off x="1097280" y="4846320"/>
            <a:ext cx="9966960" cy="1434020"/>
          </a:xfrm>
          <a:prstGeom prst="rect">
            <a:avLst/>
          </a:prstGeom>
          <a:noFill/>
          <a:ln/>
        </p:spPr>
        <p:txBody>
          <a:bodyPr wrap="square" rtlCol="0" anchor="ctr"/>
          <a:lstStyle/>
          <a:p>
            <a:pPr marL="0" indent="0">
              <a:buNone/>
            </a:pPr>
            <a:r>
              <a:rPr lang="en-US" sz="2800" b="1" dirty="0">
                <a:solidFill>
                  <a:srgbClr val="FFFFFF"/>
                </a:solidFill>
                <a:latin typeface="Yu Gothic" pitchFamily="34" charset="0"/>
                <a:ea typeface="Yu Gothic" pitchFamily="34" charset="-122"/>
                <a:cs typeface="Yu Gothic" pitchFamily="34" charset="-120"/>
              </a:rPr>
              <a:t>予防：医学的理由がない限り、1歳になるまでは仰臥位で寝かせる</a:t>
            </a:r>
            <a:endParaRPr lang="en-US" sz="2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11480"/>
            <a:ext cx="11064240" cy="822960"/>
          </a:xfrm>
          <a:prstGeom prst="rect">
            <a:avLst/>
          </a:prstGeom>
          <a:noFill/>
          <a:ln/>
        </p:spPr>
        <p:txBody>
          <a:bodyPr wrap="square" rtlCol="0" anchor="ctr"/>
          <a:lstStyle/>
          <a:p>
            <a:pPr marL="0" indent="0">
              <a:buNone/>
            </a:pPr>
            <a:r>
              <a:rPr lang="en-US" sz="3000" b="1" dirty="0">
                <a:solidFill>
                  <a:srgbClr val="000000"/>
                </a:solidFill>
                <a:latin typeface="Yu Gothic" pitchFamily="34" charset="0"/>
                <a:ea typeface="Yu Gothic" pitchFamily="34" charset="-122"/>
                <a:cs typeface="Yu Gothic" pitchFamily="34" charset="-120"/>
              </a:rPr>
              <a:t>誤飲・窒息事故の予防</a:t>
            </a:r>
            <a:endParaRPr lang="en-US" sz="3000" dirty="0"/>
          </a:p>
        </p:txBody>
      </p:sp>
      <p:sp>
        <p:nvSpPr>
          <p:cNvPr id="3" name="Shape 1"/>
          <p:cNvSpPr/>
          <p:nvPr/>
        </p:nvSpPr>
        <p:spPr>
          <a:xfrm>
            <a:off x="548640" y="1207008"/>
            <a:ext cx="11064240" cy="0"/>
          </a:xfrm>
          <a:prstGeom prst="line">
            <a:avLst/>
          </a:prstGeom>
          <a:noFill/>
          <a:ln w="12700">
            <a:solidFill>
              <a:srgbClr val="BFBFBF"/>
            </a:solidFill>
            <a:prstDash val="solid"/>
          </a:ln>
        </p:spPr>
        <p:txBody>
          <a:bodyPr/>
          <a:lstStyle/>
          <a:p>
            <a:endParaRPr lang="ja-JP" altLang="en-US"/>
          </a:p>
        </p:txBody>
      </p:sp>
      <p:sp>
        <p:nvSpPr>
          <p:cNvPr id="4" name="Text 2"/>
          <p:cNvSpPr/>
          <p:nvPr/>
        </p:nvSpPr>
        <p:spPr>
          <a:xfrm>
            <a:off x="640080" y="1554480"/>
            <a:ext cx="10515600" cy="4754880"/>
          </a:xfrm>
          <a:prstGeom prst="rect">
            <a:avLst/>
          </a:prstGeom>
          <a:noFill/>
          <a:ln/>
        </p:spPr>
        <p:txBody>
          <a:bodyPr wrap="square" rtlCol="0" anchor="t"/>
          <a:lstStyle/>
          <a:p>
            <a:pPr marL="342900" indent="-342900">
              <a:spcAft>
                <a:spcPts val="1800"/>
              </a:spcAft>
              <a:buSzPct val="100000"/>
              <a:buFont typeface="Arial" panose="020B0604020202020204" pitchFamily="34" charset="0"/>
              <a:buChar char="•"/>
            </a:pPr>
            <a:r>
              <a:rPr lang="en-US" sz="2800" dirty="0">
                <a:solidFill>
                  <a:srgbClr val="000000"/>
                </a:solidFill>
                <a:latin typeface="Yu Gothic" pitchFamily="34" charset="0"/>
                <a:ea typeface="Yu Gothic" pitchFamily="34" charset="-122"/>
                <a:cs typeface="Yu Gothic" pitchFamily="34" charset="-120"/>
              </a:rPr>
              <a:t>柔らかい布団は、鼻や口をふさいで窒息する危険があるため避ける</a:t>
            </a:r>
            <a:endParaRPr lang="en-US" sz="2800" dirty="0"/>
          </a:p>
          <a:p>
            <a:pPr marL="342900" indent="-342900">
              <a:spcAft>
                <a:spcPts val="1800"/>
              </a:spcAft>
              <a:buSzPct val="100000"/>
              <a:buFont typeface="Arial" panose="020B0604020202020204" pitchFamily="34" charset="0"/>
              <a:buChar char="•"/>
            </a:pPr>
            <a:r>
              <a:rPr lang="en-US" sz="2800" dirty="0">
                <a:solidFill>
                  <a:srgbClr val="000000"/>
                </a:solidFill>
                <a:latin typeface="Yu Gothic" pitchFamily="34" charset="0"/>
                <a:ea typeface="Yu Gothic" pitchFamily="34" charset="-122"/>
                <a:cs typeface="Yu Gothic" pitchFamily="34" charset="-120"/>
              </a:rPr>
              <a:t>ビー玉・ボタン電池・硬貨等は誤飲による窒息の危険があるため手の届く範囲に置かない</a:t>
            </a:r>
            <a:endParaRPr lang="en-US" sz="2800" dirty="0"/>
          </a:p>
          <a:p>
            <a:pPr marL="342900" indent="-342900">
              <a:spcAft>
                <a:spcPts val="1800"/>
              </a:spcAft>
              <a:buSzPct val="100000"/>
              <a:buFont typeface="Arial" panose="020B0604020202020204" pitchFamily="34" charset="0"/>
              <a:buChar char="•"/>
            </a:pPr>
            <a:r>
              <a:rPr lang="en-US" sz="2800" b="1" dirty="0">
                <a:solidFill>
                  <a:srgbClr val="000000"/>
                </a:solidFill>
                <a:latin typeface="Yu Gothic" pitchFamily="34" charset="0"/>
                <a:ea typeface="Yu Gothic" pitchFamily="34" charset="-122"/>
                <a:cs typeface="Yu Gothic" pitchFamily="34" charset="-120"/>
              </a:rPr>
              <a:t>寝返りができるようになったら、転落防止のためベッド柵を上げることを習慣づける</a:t>
            </a:r>
            <a:endParaRPr lang="en-US" sz="2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11480"/>
            <a:ext cx="11064240" cy="822960"/>
          </a:xfrm>
          <a:prstGeom prst="rect">
            <a:avLst/>
          </a:prstGeom>
          <a:noFill/>
          <a:ln/>
        </p:spPr>
        <p:txBody>
          <a:bodyPr wrap="square" rtlCol="0" anchor="ctr"/>
          <a:lstStyle/>
          <a:p>
            <a:pPr marL="0" indent="0">
              <a:buNone/>
            </a:pPr>
            <a:r>
              <a:rPr lang="en-US" sz="3000" b="1" dirty="0">
                <a:solidFill>
                  <a:srgbClr val="000000"/>
                </a:solidFill>
                <a:latin typeface="Yu Gothic" pitchFamily="34" charset="0"/>
                <a:ea typeface="Yu Gothic" pitchFamily="34" charset="-122"/>
                <a:cs typeface="Yu Gothic" pitchFamily="34" charset="-120"/>
              </a:rPr>
              <a:t>本時のまとめ</a:t>
            </a:r>
            <a:endParaRPr lang="en-US" sz="3000" dirty="0"/>
          </a:p>
        </p:txBody>
      </p:sp>
      <p:sp>
        <p:nvSpPr>
          <p:cNvPr id="3" name="Shape 1"/>
          <p:cNvSpPr/>
          <p:nvPr/>
        </p:nvSpPr>
        <p:spPr>
          <a:xfrm>
            <a:off x="548640" y="1207008"/>
            <a:ext cx="11064240" cy="0"/>
          </a:xfrm>
          <a:prstGeom prst="line">
            <a:avLst/>
          </a:prstGeom>
          <a:noFill/>
          <a:ln w="12700">
            <a:solidFill>
              <a:srgbClr val="BFBFBF"/>
            </a:solidFill>
            <a:prstDash val="solid"/>
          </a:ln>
        </p:spPr>
        <p:txBody>
          <a:bodyPr/>
          <a:lstStyle/>
          <a:p>
            <a:endParaRPr lang="ja-JP" altLang="en-US"/>
          </a:p>
        </p:txBody>
      </p:sp>
      <p:sp>
        <p:nvSpPr>
          <p:cNvPr id="4" name="Text 2"/>
          <p:cNvSpPr/>
          <p:nvPr/>
        </p:nvSpPr>
        <p:spPr>
          <a:xfrm>
            <a:off x="640080" y="1554480"/>
            <a:ext cx="10515600" cy="4754880"/>
          </a:xfrm>
          <a:prstGeom prst="rect">
            <a:avLst/>
          </a:prstGeom>
          <a:noFill/>
          <a:ln/>
        </p:spPr>
        <p:txBody>
          <a:bodyPr wrap="square" rtlCol="0" anchor="t"/>
          <a:lstStyle/>
          <a:p>
            <a:pPr marL="342900" indent="-342900">
              <a:spcAft>
                <a:spcPts val="1800"/>
              </a:spcAft>
              <a:buSzPct val="100000"/>
              <a:buFont typeface="Arial" panose="020B0604020202020204" pitchFamily="34" charset="0"/>
              <a:buChar char="•"/>
            </a:pPr>
            <a:r>
              <a:rPr lang="en-US" sz="2800" b="1" dirty="0">
                <a:solidFill>
                  <a:srgbClr val="000000"/>
                </a:solidFill>
                <a:latin typeface="Yu Gothic" pitchFamily="34" charset="0"/>
                <a:ea typeface="Yu Gothic" pitchFamily="34" charset="-122"/>
                <a:cs typeface="Yu Gothic" pitchFamily="34" charset="-120"/>
              </a:rPr>
              <a:t>新生児期の生理的適応：生理的黄疸は4〜5日ピーク、7〜10日消退</a:t>
            </a:r>
            <a:endParaRPr lang="en-US" sz="2800" dirty="0"/>
          </a:p>
          <a:p>
            <a:pPr marL="342900" indent="-342900">
              <a:spcAft>
                <a:spcPts val="1800"/>
              </a:spcAft>
              <a:buSzPct val="100000"/>
              <a:buFont typeface="Arial" panose="020B0604020202020204" pitchFamily="34" charset="0"/>
              <a:buChar char="•"/>
            </a:pPr>
            <a:r>
              <a:rPr lang="en-US" sz="2800" b="1" dirty="0">
                <a:solidFill>
                  <a:srgbClr val="000000"/>
                </a:solidFill>
                <a:latin typeface="Yu Gothic" pitchFamily="34" charset="0"/>
                <a:ea typeface="Yu Gothic" pitchFamily="34" charset="-122"/>
                <a:cs typeface="Yu Gothic" pitchFamily="34" charset="-120"/>
              </a:rPr>
              <a:t>乳児期の運動発達：3〜4か月＝首のすわり、5〜6か月＝寝返り</a:t>
            </a:r>
            <a:endParaRPr lang="en-US" sz="2800" dirty="0"/>
          </a:p>
          <a:p>
            <a:pPr marL="342900" indent="-342900">
              <a:spcAft>
                <a:spcPts val="1800"/>
              </a:spcAft>
              <a:buSzPct val="100000"/>
              <a:buFont typeface="Arial" panose="020B0604020202020204" pitchFamily="34" charset="0"/>
              <a:buChar char="•"/>
            </a:pPr>
            <a:r>
              <a:rPr lang="en-US" sz="2800" dirty="0">
                <a:solidFill>
                  <a:srgbClr val="000000"/>
                </a:solidFill>
                <a:latin typeface="Yu Gothic" pitchFamily="34" charset="0"/>
                <a:ea typeface="Yu Gothic" pitchFamily="34" charset="-122"/>
                <a:cs typeface="Yu Gothic" pitchFamily="34" charset="-120"/>
              </a:rPr>
              <a:t>ボウルビィのアタッチメント理論：安全基地・人見知り（6〜7か月）・分離不安</a:t>
            </a:r>
            <a:endParaRPr lang="en-US" sz="2800" dirty="0"/>
          </a:p>
          <a:p>
            <a:pPr marL="342900" indent="-342900">
              <a:spcAft>
                <a:spcPts val="1800"/>
              </a:spcAft>
              <a:buSzPct val="100000"/>
              <a:buFont typeface="Arial" panose="020B0604020202020204" pitchFamily="34" charset="0"/>
              <a:buChar char="•"/>
            </a:pPr>
            <a:r>
              <a:rPr lang="en-US" sz="2800" dirty="0">
                <a:solidFill>
                  <a:srgbClr val="C0392B"/>
                </a:solidFill>
                <a:latin typeface="Yu Gothic" pitchFamily="34" charset="0"/>
                <a:ea typeface="Yu Gothic" pitchFamily="34" charset="-122"/>
                <a:cs typeface="Yu Gothic" pitchFamily="34" charset="-120"/>
              </a:rPr>
              <a:t>SIDS予防：1歳になるまで仰臥位で寝かせる</a:t>
            </a:r>
            <a:endParaRPr lang="en-US"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11480"/>
            <a:ext cx="11064240" cy="822960"/>
          </a:xfrm>
          <a:prstGeom prst="rect">
            <a:avLst/>
          </a:prstGeom>
          <a:noFill/>
          <a:ln/>
        </p:spPr>
        <p:txBody>
          <a:bodyPr wrap="square" rtlCol="0" anchor="ctr"/>
          <a:lstStyle/>
          <a:p>
            <a:pPr marL="0" indent="0">
              <a:buNone/>
            </a:pPr>
            <a:r>
              <a:rPr lang="en-US" sz="3000" b="1" dirty="0">
                <a:solidFill>
                  <a:srgbClr val="000000"/>
                </a:solidFill>
                <a:latin typeface="Yu Gothic" pitchFamily="34" charset="0"/>
                <a:ea typeface="Yu Gothic" pitchFamily="34" charset="-122"/>
                <a:cs typeface="Yu Gothic" pitchFamily="34" charset="-120"/>
              </a:rPr>
              <a:t>本時の到達目標</a:t>
            </a:r>
            <a:endParaRPr lang="en-US" sz="3000" dirty="0"/>
          </a:p>
        </p:txBody>
      </p:sp>
      <p:sp>
        <p:nvSpPr>
          <p:cNvPr id="3" name="Shape 1"/>
          <p:cNvSpPr/>
          <p:nvPr/>
        </p:nvSpPr>
        <p:spPr>
          <a:xfrm>
            <a:off x="548640" y="1207008"/>
            <a:ext cx="11064240" cy="0"/>
          </a:xfrm>
          <a:prstGeom prst="line">
            <a:avLst/>
          </a:prstGeom>
          <a:noFill/>
          <a:ln w="12700">
            <a:solidFill>
              <a:srgbClr val="BFBFBF"/>
            </a:solidFill>
            <a:prstDash val="solid"/>
          </a:ln>
        </p:spPr>
        <p:txBody>
          <a:bodyPr/>
          <a:lstStyle/>
          <a:p>
            <a:endParaRPr lang="ja-JP" altLang="en-US"/>
          </a:p>
        </p:txBody>
      </p:sp>
      <p:sp>
        <p:nvSpPr>
          <p:cNvPr id="4" name="Text 2"/>
          <p:cNvSpPr/>
          <p:nvPr/>
        </p:nvSpPr>
        <p:spPr>
          <a:xfrm>
            <a:off x="640080" y="1554480"/>
            <a:ext cx="10515600" cy="4754880"/>
          </a:xfrm>
          <a:prstGeom prst="rect">
            <a:avLst/>
          </a:prstGeom>
          <a:noFill/>
          <a:ln/>
        </p:spPr>
        <p:txBody>
          <a:bodyPr wrap="square" rtlCol="0" anchor="t"/>
          <a:lstStyle/>
          <a:p>
            <a:pPr marL="457200" indent="-457200">
              <a:spcAft>
                <a:spcPts val="1800"/>
              </a:spcAft>
              <a:buSzPct val="100000"/>
              <a:buFont typeface="+mj-ea"/>
              <a:buAutoNum type="circleNumDbPlain"/>
            </a:pPr>
            <a:r>
              <a:rPr lang="en-US" sz="2500" dirty="0">
                <a:solidFill>
                  <a:srgbClr val="000000"/>
                </a:solidFill>
                <a:latin typeface="Yu Gothic" pitchFamily="34" charset="0"/>
                <a:ea typeface="Yu Gothic" pitchFamily="34" charset="-122"/>
                <a:cs typeface="Yu Gothic" pitchFamily="34" charset="-120"/>
              </a:rPr>
              <a:t>新生児期の生理的適応の特徴と、観察の主なポイントを説明できる</a:t>
            </a:r>
            <a:endParaRPr lang="en-US" sz="2500" dirty="0"/>
          </a:p>
          <a:p>
            <a:pPr marL="457200" indent="-457200">
              <a:spcAft>
                <a:spcPts val="1800"/>
              </a:spcAft>
              <a:buSzPct val="100000"/>
              <a:buFont typeface="+mj-ea"/>
              <a:buAutoNum type="circleNumDbPlain"/>
            </a:pPr>
            <a:r>
              <a:rPr lang="en-US" sz="2500" dirty="0">
                <a:solidFill>
                  <a:srgbClr val="000000"/>
                </a:solidFill>
                <a:latin typeface="Yu Gothic" pitchFamily="34" charset="0"/>
                <a:ea typeface="Yu Gothic" pitchFamily="34" charset="-122"/>
                <a:cs typeface="Yu Gothic" pitchFamily="34" charset="-120"/>
              </a:rPr>
              <a:t>乳児期の身体的・運動発達の目安と、その評価方法を理解する</a:t>
            </a:r>
            <a:endParaRPr lang="en-US" sz="2500" dirty="0"/>
          </a:p>
          <a:p>
            <a:pPr marL="457200" indent="-457200">
              <a:spcAft>
                <a:spcPts val="1800"/>
              </a:spcAft>
              <a:buSzPct val="100000"/>
              <a:buFont typeface="+mj-ea"/>
              <a:buAutoNum type="circleNumDbPlain"/>
            </a:pPr>
            <a:r>
              <a:rPr lang="en-US" sz="2500" dirty="0">
                <a:solidFill>
                  <a:srgbClr val="000000"/>
                </a:solidFill>
                <a:latin typeface="Yu Gothic" pitchFamily="34" charset="0"/>
                <a:ea typeface="Yu Gothic" pitchFamily="34" charset="-122"/>
                <a:cs typeface="Yu Gothic" pitchFamily="34" charset="-120"/>
              </a:rPr>
              <a:t>愛着（アタッチメント）形成の過程を、ボウルビィの理論から説明できる</a:t>
            </a:r>
            <a:endParaRPr lang="en-US" sz="2500" dirty="0"/>
          </a:p>
          <a:p>
            <a:pPr marL="457200" indent="-457200">
              <a:spcAft>
                <a:spcPts val="1800"/>
              </a:spcAft>
              <a:buSzPct val="100000"/>
              <a:buFont typeface="+mj-ea"/>
              <a:buAutoNum type="circleNumDbPlain"/>
            </a:pPr>
            <a:r>
              <a:rPr lang="en-US" sz="2500" dirty="0">
                <a:solidFill>
                  <a:srgbClr val="000000"/>
                </a:solidFill>
                <a:latin typeface="Yu Gothic" pitchFamily="34" charset="0"/>
                <a:ea typeface="Yu Gothic" pitchFamily="34" charset="-122"/>
                <a:cs typeface="Yu Gothic" pitchFamily="34" charset="-120"/>
              </a:rPr>
              <a:t>乳児期に多い健康問題（哺乳・感染症・事故等）と看護支援を理解する</a:t>
            </a:r>
            <a:endParaRPr lang="en-US" sz="25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11480"/>
            <a:ext cx="11064240" cy="822960"/>
          </a:xfrm>
          <a:prstGeom prst="rect">
            <a:avLst/>
          </a:prstGeom>
          <a:noFill/>
          <a:ln/>
        </p:spPr>
        <p:txBody>
          <a:bodyPr wrap="square" rtlCol="0" anchor="ctr"/>
          <a:lstStyle/>
          <a:p>
            <a:pPr marL="0" indent="0">
              <a:buNone/>
            </a:pPr>
            <a:r>
              <a:rPr lang="en-US" sz="3000" b="1" dirty="0">
                <a:solidFill>
                  <a:srgbClr val="000000"/>
                </a:solidFill>
                <a:latin typeface="Yu Gothic" pitchFamily="34" charset="0"/>
                <a:ea typeface="Yu Gothic" pitchFamily="34" charset="-122"/>
                <a:cs typeface="Yu Gothic" pitchFamily="34" charset="-120"/>
              </a:rPr>
              <a:t>事例演習：乳児健康診査における発達評価と生活指導</a:t>
            </a:r>
            <a:endParaRPr lang="en-US" sz="3000" dirty="0"/>
          </a:p>
        </p:txBody>
      </p:sp>
      <p:sp>
        <p:nvSpPr>
          <p:cNvPr id="3" name="Shape 1"/>
          <p:cNvSpPr/>
          <p:nvPr/>
        </p:nvSpPr>
        <p:spPr>
          <a:xfrm>
            <a:off x="548640" y="1207008"/>
            <a:ext cx="11064240" cy="0"/>
          </a:xfrm>
          <a:prstGeom prst="line">
            <a:avLst/>
          </a:prstGeom>
          <a:noFill/>
          <a:ln w="12700">
            <a:solidFill>
              <a:srgbClr val="BFBFBF"/>
            </a:solidFill>
            <a:prstDash val="solid"/>
          </a:ln>
        </p:spPr>
        <p:txBody>
          <a:bodyPr/>
          <a:lstStyle/>
          <a:p>
            <a:endParaRPr lang="ja-JP" altLang="en-US"/>
          </a:p>
        </p:txBody>
      </p:sp>
      <p:sp>
        <p:nvSpPr>
          <p:cNvPr id="4" name="Shape 2"/>
          <p:cNvSpPr/>
          <p:nvPr/>
        </p:nvSpPr>
        <p:spPr>
          <a:xfrm>
            <a:off x="822960" y="1920239"/>
            <a:ext cx="10445514" cy="2722941"/>
          </a:xfrm>
          <a:prstGeom prst="rect">
            <a:avLst/>
          </a:prstGeom>
          <a:solidFill>
            <a:srgbClr val="EDEDED"/>
          </a:solidFill>
          <a:ln w="12700">
            <a:solidFill>
              <a:srgbClr val="BFBFBF"/>
            </a:solidFill>
            <a:prstDash val="solid"/>
          </a:ln>
        </p:spPr>
        <p:txBody>
          <a:bodyPr/>
          <a:lstStyle/>
          <a:p>
            <a:endParaRPr lang="ja-JP" altLang="en-US"/>
          </a:p>
        </p:txBody>
      </p:sp>
      <p:sp>
        <p:nvSpPr>
          <p:cNvPr id="5" name="Text 3"/>
          <p:cNvSpPr/>
          <p:nvPr/>
        </p:nvSpPr>
        <p:spPr>
          <a:xfrm>
            <a:off x="1097280" y="2103120"/>
            <a:ext cx="10058400" cy="548640"/>
          </a:xfrm>
          <a:prstGeom prst="rect">
            <a:avLst/>
          </a:prstGeom>
          <a:noFill/>
          <a:ln/>
        </p:spPr>
        <p:txBody>
          <a:bodyPr wrap="square" rtlCol="0" anchor="ctr"/>
          <a:lstStyle/>
          <a:p>
            <a:pPr marL="0" indent="0">
              <a:buNone/>
            </a:pPr>
            <a:r>
              <a:rPr lang="en-US" sz="2800" b="1" dirty="0">
                <a:solidFill>
                  <a:srgbClr val="000000"/>
                </a:solidFill>
                <a:latin typeface="Yu Gothic" pitchFamily="34" charset="0"/>
                <a:ea typeface="Yu Gothic" pitchFamily="34" charset="-122"/>
                <a:cs typeface="Yu Gothic" pitchFamily="34" charset="-120"/>
              </a:rPr>
              <a:t>Aちゃん（生後4か月、男児）の4か月児健康診査</a:t>
            </a:r>
            <a:endParaRPr lang="en-US" sz="2800" dirty="0"/>
          </a:p>
        </p:txBody>
      </p:sp>
      <p:sp>
        <p:nvSpPr>
          <p:cNvPr id="6" name="Text 4"/>
          <p:cNvSpPr/>
          <p:nvPr/>
        </p:nvSpPr>
        <p:spPr>
          <a:xfrm>
            <a:off x="1280160" y="2743200"/>
            <a:ext cx="9784080" cy="1371600"/>
          </a:xfrm>
          <a:prstGeom prst="rect">
            <a:avLst/>
          </a:prstGeom>
          <a:noFill/>
          <a:ln/>
        </p:spPr>
        <p:txBody>
          <a:bodyPr wrap="square" rtlCol="0" anchor="t"/>
          <a:lstStyle/>
          <a:p>
            <a:pPr marL="285750" indent="-285750">
              <a:spcAft>
                <a:spcPts val="1000"/>
              </a:spcAft>
              <a:buSzPct val="100000"/>
              <a:buFont typeface="Arial" panose="020B0604020202020204" pitchFamily="34" charset="0"/>
              <a:buChar char="•"/>
            </a:pPr>
            <a:r>
              <a:rPr lang="en-US" sz="2800" dirty="0">
                <a:solidFill>
                  <a:srgbClr val="000000"/>
                </a:solidFill>
                <a:latin typeface="Yu Gothic" pitchFamily="34" charset="0"/>
                <a:ea typeface="Yu Gothic" pitchFamily="34" charset="-122"/>
                <a:cs typeface="Yu Gothic" pitchFamily="34" charset="-120"/>
              </a:rPr>
              <a:t>出生体重3,000g → 現在6,500g、あやすとよく笑う</a:t>
            </a:r>
            <a:endParaRPr lang="en-US" sz="2800" dirty="0"/>
          </a:p>
          <a:p>
            <a:pPr marL="285750" indent="-285750">
              <a:spcAft>
                <a:spcPts val="1000"/>
              </a:spcAft>
              <a:buSzPct val="100000"/>
              <a:buFont typeface="Arial" panose="020B0604020202020204" pitchFamily="34" charset="0"/>
              <a:buChar char="•"/>
            </a:pPr>
            <a:r>
              <a:rPr lang="en-US" sz="2800" dirty="0">
                <a:solidFill>
                  <a:srgbClr val="000000"/>
                </a:solidFill>
                <a:latin typeface="Yu Gothic" pitchFamily="34" charset="0"/>
                <a:ea typeface="Yu Gothic" pitchFamily="34" charset="-122"/>
                <a:cs typeface="Yu Gothic" pitchFamily="34" charset="-120"/>
              </a:rPr>
              <a:t>うつ伏せで短時間頭を持ち上げられる（寝返りはまだ）</a:t>
            </a:r>
            <a:endParaRPr lang="en-US" sz="2800" dirty="0"/>
          </a:p>
          <a:p>
            <a:pPr marL="285750" indent="-285750">
              <a:spcAft>
                <a:spcPts val="1000"/>
              </a:spcAft>
              <a:buSzPct val="100000"/>
              <a:buFont typeface="Arial" panose="020B0604020202020204" pitchFamily="34" charset="0"/>
              <a:buChar char="•"/>
            </a:pPr>
            <a:r>
              <a:rPr lang="en-US" sz="2800" dirty="0">
                <a:solidFill>
                  <a:srgbClr val="000000"/>
                </a:solidFill>
                <a:latin typeface="Yu Gothic" pitchFamily="34" charset="0"/>
                <a:ea typeface="Yu Gothic" pitchFamily="34" charset="-122"/>
                <a:cs typeface="Yu Gothic" pitchFamily="34" charset="-120"/>
              </a:rPr>
              <a:t>母親「寝つきが良いのでうつぶせ寝にしている」と発言</a:t>
            </a:r>
            <a:endParaRPr lang="en-US" sz="2800" dirty="0"/>
          </a:p>
        </p:txBody>
      </p:sp>
      <p:sp>
        <p:nvSpPr>
          <p:cNvPr id="7" name="Text 5"/>
          <p:cNvSpPr/>
          <p:nvPr/>
        </p:nvSpPr>
        <p:spPr>
          <a:xfrm>
            <a:off x="822960" y="5256431"/>
            <a:ext cx="10515600" cy="548640"/>
          </a:xfrm>
          <a:prstGeom prst="rect">
            <a:avLst/>
          </a:prstGeom>
          <a:noFill/>
          <a:ln/>
        </p:spPr>
        <p:txBody>
          <a:bodyPr wrap="square" rtlCol="0" anchor="ctr"/>
          <a:lstStyle/>
          <a:p>
            <a:pPr marL="0" indent="0" algn="ctr">
              <a:buNone/>
            </a:pPr>
            <a:r>
              <a:rPr lang="en-US" sz="3200" b="1" dirty="0" err="1">
                <a:solidFill>
                  <a:srgbClr val="6B6B6B"/>
                </a:solidFill>
                <a:latin typeface="Yu Gothic" pitchFamily="34" charset="0"/>
                <a:ea typeface="Yu Gothic" pitchFamily="34" charset="-122"/>
                <a:cs typeface="Yu Gothic" pitchFamily="34" charset="-120"/>
              </a:rPr>
              <a:t>運動発達の評価とSIDS予防の視点から考える</a:t>
            </a:r>
            <a:endParaRPr lang="en-US" sz="3200" b="1" dirty="0">
              <a:solidFill>
                <a:srgbClr val="6B6B6B"/>
              </a:solidFill>
              <a:latin typeface="Yu Gothic" pitchFamily="34" charset="0"/>
              <a:ea typeface="Yu Gothic" pitchFamily="34" charset="-122"/>
              <a:cs typeface="Yu Gothic" pitchFamily="34" charset="-120"/>
            </a:endParaRPr>
          </a:p>
          <a:p>
            <a:pPr marL="0" indent="0" algn="ctr">
              <a:buNone/>
            </a:pPr>
            <a:r>
              <a:rPr lang="en-US" sz="3200" b="1" dirty="0">
                <a:solidFill>
                  <a:srgbClr val="6B6B6B"/>
                </a:solidFill>
                <a:latin typeface="Yu Gothic" pitchFamily="34" charset="0"/>
                <a:ea typeface="Yu Gothic" pitchFamily="34" charset="-122"/>
                <a:cs typeface="Yu Gothic" pitchFamily="34" charset="-120"/>
              </a:rPr>
              <a:t>（詳細はWord資料を参照）</a:t>
            </a:r>
            <a:endParaRPr lang="en-US" sz="3200"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11480"/>
            <a:ext cx="11064240" cy="822960"/>
          </a:xfrm>
          <a:prstGeom prst="rect">
            <a:avLst/>
          </a:prstGeom>
          <a:noFill/>
          <a:ln/>
        </p:spPr>
        <p:txBody>
          <a:bodyPr wrap="square" rtlCol="0" anchor="ctr"/>
          <a:lstStyle/>
          <a:p>
            <a:pPr marL="0" indent="0">
              <a:buNone/>
            </a:pPr>
            <a:r>
              <a:rPr lang="en-US" sz="3000" b="1" dirty="0">
                <a:solidFill>
                  <a:srgbClr val="000000"/>
                </a:solidFill>
                <a:latin typeface="Yu Gothic" pitchFamily="34" charset="0"/>
                <a:ea typeface="Yu Gothic" pitchFamily="34" charset="-122"/>
                <a:cs typeface="Yu Gothic" pitchFamily="34" charset="-120"/>
              </a:rPr>
              <a:t>本時の流れ</a:t>
            </a:r>
            <a:endParaRPr lang="en-US" sz="3000" dirty="0"/>
          </a:p>
        </p:txBody>
      </p:sp>
      <p:sp>
        <p:nvSpPr>
          <p:cNvPr id="3" name="Shape 1"/>
          <p:cNvSpPr/>
          <p:nvPr/>
        </p:nvSpPr>
        <p:spPr>
          <a:xfrm>
            <a:off x="548640" y="1207008"/>
            <a:ext cx="11064240" cy="0"/>
          </a:xfrm>
          <a:prstGeom prst="line">
            <a:avLst/>
          </a:prstGeom>
          <a:noFill/>
          <a:ln w="12700">
            <a:solidFill>
              <a:srgbClr val="BFBFBF"/>
            </a:solidFill>
            <a:prstDash val="solid"/>
          </a:ln>
        </p:spPr>
        <p:txBody>
          <a:bodyPr/>
          <a:lstStyle/>
          <a:p>
            <a:endParaRPr lang="ja-JP" altLang="en-US"/>
          </a:p>
        </p:txBody>
      </p:sp>
      <p:sp>
        <p:nvSpPr>
          <p:cNvPr id="4" name="Text 2"/>
          <p:cNvSpPr/>
          <p:nvPr/>
        </p:nvSpPr>
        <p:spPr>
          <a:xfrm>
            <a:off x="822960" y="1737360"/>
            <a:ext cx="914400" cy="822960"/>
          </a:xfrm>
          <a:prstGeom prst="rect">
            <a:avLst/>
          </a:prstGeom>
          <a:noFill/>
          <a:ln/>
        </p:spPr>
        <p:txBody>
          <a:bodyPr wrap="square" rtlCol="0" anchor="ctr"/>
          <a:lstStyle/>
          <a:p>
            <a:pPr marL="0" indent="0">
              <a:buNone/>
            </a:pPr>
            <a:r>
              <a:rPr lang="en-US" sz="3000" b="1" dirty="0">
                <a:solidFill>
                  <a:srgbClr val="C0392B"/>
                </a:solidFill>
                <a:latin typeface="Yu Gothic" pitchFamily="34" charset="0"/>
                <a:ea typeface="Yu Gothic" pitchFamily="34" charset="-122"/>
                <a:cs typeface="Yu Gothic" pitchFamily="34" charset="-120"/>
              </a:rPr>
              <a:t>01</a:t>
            </a:r>
            <a:endParaRPr lang="en-US" sz="3000" dirty="0"/>
          </a:p>
        </p:txBody>
      </p:sp>
      <p:sp>
        <p:nvSpPr>
          <p:cNvPr id="5" name="Text 3"/>
          <p:cNvSpPr/>
          <p:nvPr/>
        </p:nvSpPr>
        <p:spPr>
          <a:xfrm>
            <a:off x="1920240" y="1810512"/>
            <a:ext cx="8686800" cy="731520"/>
          </a:xfrm>
          <a:prstGeom prst="rect">
            <a:avLst/>
          </a:prstGeom>
          <a:noFill/>
          <a:ln/>
        </p:spPr>
        <p:txBody>
          <a:bodyPr wrap="square" rtlCol="0" anchor="ctr"/>
          <a:lstStyle/>
          <a:p>
            <a:pPr marL="0" indent="0">
              <a:buNone/>
            </a:pPr>
            <a:r>
              <a:rPr lang="en-US" sz="2400" dirty="0">
                <a:solidFill>
                  <a:srgbClr val="000000"/>
                </a:solidFill>
                <a:latin typeface="Yu Gothic" pitchFamily="34" charset="0"/>
                <a:ea typeface="Yu Gothic" pitchFamily="34" charset="-122"/>
                <a:cs typeface="Yu Gothic" pitchFamily="34" charset="-120"/>
              </a:rPr>
              <a:t>新生児期の生理的適応と観察のポイント</a:t>
            </a:r>
            <a:endParaRPr lang="en-US" sz="2400" dirty="0"/>
          </a:p>
        </p:txBody>
      </p:sp>
      <p:sp>
        <p:nvSpPr>
          <p:cNvPr id="6" name="Shape 4"/>
          <p:cNvSpPr/>
          <p:nvPr/>
        </p:nvSpPr>
        <p:spPr>
          <a:xfrm>
            <a:off x="822960" y="2606040"/>
            <a:ext cx="9784080" cy="0"/>
          </a:xfrm>
          <a:prstGeom prst="line">
            <a:avLst/>
          </a:prstGeom>
          <a:noFill/>
          <a:ln w="12700">
            <a:solidFill>
              <a:srgbClr val="EDEDED"/>
            </a:solidFill>
            <a:prstDash val="solid"/>
          </a:ln>
        </p:spPr>
        <p:txBody>
          <a:bodyPr/>
          <a:lstStyle/>
          <a:p>
            <a:endParaRPr lang="ja-JP" altLang="en-US"/>
          </a:p>
        </p:txBody>
      </p:sp>
      <p:sp>
        <p:nvSpPr>
          <p:cNvPr id="7" name="Text 5"/>
          <p:cNvSpPr/>
          <p:nvPr/>
        </p:nvSpPr>
        <p:spPr>
          <a:xfrm>
            <a:off x="822960" y="2788920"/>
            <a:ext cx="914400" cy="822960"/>
          </a:xfrm>
          <a:prstGeom prst="rect">
            <a:avLst/>
          </a:prstGeom>
          <a:noFill/>
          <a:ln/>
        </p:spPr>
        <p:txBody>
          <a:bodyPr wrap="square" rtlCol="0" anchor="ctr"/>
          <a:lstStyle/>
          <a:p>
            <a:pPr marL="0" indent="0">
              <a:buNone/>
            </a:pPr>
            <a:r>
              <a:rPr lang="en-US" sz="3000" b="1" dirty="0">
                <a:solidFill>
                  <a:srgbClr val="C0392B"/>
                </a:solidFill>
                <a:latin typeface="Yu Gothic" pitchFamily="34" charset="0"/>
                <a:ea typeface="Yu Gothic" pitchFamily="34" charset="-122"/>
                <a:cs typeface="Yu Gothic" pitchFamily="34" charset="-120"/>
              </a:rPr>
              <a:t>02</a:t>
            </a:r>
            <a:endParaRPr lang="en-US" sz="3000" dirty="0"/>
          </a:p>
        </p:txBody>
      </p:sp>
      <p:sp>
        <p:nvSpPr>
          <p:cNvPr id="8" name="Text 6"/>
          <p:cNvSpPr/>
          <p:nvPr/>
        </p:nvSpPr>
        <p:spPr>
          <a:xfrm>
            <a:off x="1920240" y="2862072"/>
            <a:ext cx="8686800" cy="731520"/>
          </a:xfrm>
          <a:prstGeom prst="rect">
            <a:avLst/>
          </a:prstGeom>
          <a:noFill/>
          <a:ln/>
        </p:spPr>
        <p:txBody>
          <a:bodyPr wrap="square" rtlCol="0" anchor="ctr"/>
          <a:lstStyle/>
          <a:p>
            <a:pPr marL="0" indent="0">
              <a:buNone/>
            </a:pPr>
            <a:r>
              <a:rPr lang="en-US" sz="2400" dirty="0">
                <a:solidFill>
                  <a:srgbClr val="000000"/>
                </a:solidFill>
                <a:latin typeface="Yu Gothic" pitchFamily="34" charset="0"/>
                <a:ea typeface="Yu Gothic" pitchFamily="34" charset="-122"/>
                <a:cs typeface="Yu Gothic" pitchFamily="34" charset="-120"/>
              </a:rPr>
              <a:t>乳児期の身体的・運動発達とその評価</a:t>
            </a:r>
            <a:endParaRPr lang="en-US" sz="2400" dirty="0"/>
          </a:p>
        </p:txBody>
      </p:sp>
      <p:sp>
        <p:nvSpPr>
          <p:cNvPr id="9" name="Shape 7"/>
          <p:cNvSpPr/>
          <p:nvPr/>
        </p:nvSpPr>
        <p:spPr>
          <a:xfrm>
            <a:off x="822960" y="3657600"/>
            <a:ext cx="9784080" cy="0"/>
          </a:xfrm>
          <a:prstGeom prst="line">
            <a:avLst/>
          </a:prstGeom>
          <a:noFill/>
          <a:ln w="12700">
            <a:solidFill>
              <a:srgbClr val="EDEDED"/>
            </a:solidFill>
            <a:prstDash val="solid"/>
          </a:ln>
        </p:spPr>
        <p:txBody>
          <a:bodyPr/>
          <a:lstStyle/>
          <a:p>
            <a:endParaRPr lang="ja-JP" altLang="en-US"/>
          </a:p>
        </p:txBody>
      </p:sp>
      <p:sp>
        <p:nvSpPr>
          <p:cNvPr id="10" name="Text 8"/>
          <p:cNvSpPr/>
          <p:nvPr/>
        </p:nvSpPr>
        <p:spPr>
          <a:xfrm>
            <a:off x="822960" y="3840480"/>
            <a:ext cx="914400" cy="822960"/>
          </a:xfrm>
          <a:prstGeom prst="rect">
            <a:avLst/>
          </a:prstGeom>
          <a:noFill/>
          <a:ln/>
        </p:spPr>
        <p:txBody>
          <a:bodyPr wrap="square" rtlCol="0" anchor="ctr"/>
          <a:lstStyle/>
          <a:p>
            <a:pPr marL="0" indent="0">
              <a:buNone/>
            </a:pPr>
            <a:r>
              <a:rPr lang="en-US" sz="3000" b="1" dirty="0">
                <a:solidFill>
                  <a:srgbClr val="C0392B"/>
                </a:solidFill>
                <a:latin typeface="Yu Gothic" pitchFamily="34" charset="0"/>
                <a:ea typeface="Yu Gothic" pitchFamily="34" charset="-122"/>
                <a:cs typeface="Yu Gothic" pitchFamily="34" charset="-120"/>
              </a:rPr>
              <a:t>03</a:t>
            </a:r>
            <a:endParaRPr lang="en-US" sz="3000" dirty="0"/>
          </a:p>
        </p:txBody>
      </p:sp>
      <p:sp>
        <p:nvSpPr>
          <p:cNvPr id="11" name="Text 9"/>
          <p:cNvSpPr/>
          <p:nvPr/>
        </p:nvSpPr>
        <p:spPr>
          <a:xfrm>
            <a:off x="1920240" y="3913632"/>
            <a:ext cx="8686800" cy="731520"/>
          </a:xfrm>
          <a:prstGeom prst="rect">
            <a:avLst/>
          </a:prstGeom>
          <a:noFill/>
          <a:ln/>
        </p:spPr>
        <p:txBody>
          <a:bodyPr wrap="square" rtlCol="0" anchor="ctr"/>
          <a:lstStyle/>
          <a:p>
            <a:pPr marL="0" indent="0">
              <a:buNone/>
            </a:pPr>
            <a:r>
              <a:rPr lang="en-US" sz="2400" dirty="0">
                <a:solidFill>
                  <a:srgbClr val="000000"/>
                </a:solidFill>
                <a:latin typeface="Yu Gothic" pitchFamily="34" charset="0"/>
                <a:ea typeface="Yu Gothic" pitchFamily="34" charset="-122"/>
                <a:cs typeface="Yu Gothic" pitchFamily="34" charset="-120"/>
              </a:rPr>
              <a:t>愛着形成とアタッチメント理論</a:t>
            </a:r>
            <a:endParaRPr lang="en-US" sz="2400" dirty="0"/>
          </a:p>
        </p:txBody>
      </p:sp>
      <p:sp>
        <p:nvSpPr>
          <p:cNvPr id="12" name="Shape 10"/>
          <p:cNvSpPr/>
          <p:nvPr/>
        </p:nvSpPr>
        <p:spPr>
          <a:xfrm>
            <a:off x="822960" y="4709160"/>
            <a:ext cx="9784080" cy="0"/>
          </a:xfrm>
          <a:prstGeom prst="line">
            <a:avLst/>
          </a:prstGeom>
          <a:noFill/>
          <a:ln w="12700">
            <a:solidFill>
              <a:srgbClr val="EDEDED"/>
            </a:solidFill>
            <a:prstDash val="solid"/>
          </a:ln>
        </p:spPr>
        <p:txBody>
          <a:bodyPr/>
          <a:lstStyle/>
          <a:p>
            <a:endParaRPr lang="ja-JP" altLang="en-US"/>
          </a:p>
        </p:txBody>
      </p:sp>
      <p:sp>
        <p:nvSpPr>
          <p:cNvPr id="13" name="Text 11"/>
          <p:cNvSpPr/>
          <p:nvPr/>
        </p:nvSpPr>
        <p:spPr>
          <a:xfrm>
            <a:off x="822960" y="4892040"/>
            <a:ext cx="914400" cy="822960"/>
          </a:xfrm>
          <a:prstGeom prst="rect">
            <a:avLst/>
          </a:prstGeom>
          <a:noFill/>
          <a:ln/>
        </p:spPr>
        <p:txBody>
          <a:bodyPr wrap="square" rtlCol="0" anchor="ctr"/>
          <a:lstStyle/>
          <a:p>
            <a:pPr marL="0" indent="0">
              <a:buNone/>
            </a:pPr>
            <a:r>
              <a:rPr lang="en-US" sz="3000" b="1" dirty="0">
                <a:solidFill>
                  <a:srgbClr val="C0392B"/>
                </a:solidFill>
                <a:latin typeface="Yu Gothic" pitchFamily="34" charset="0"/>
                <a:ea typeface="Yu Gothic" pitchFamily="34" charset="-122"/>
                <a:cs typeface="Yu Gothic" pitchFamily="34" charset="-120"/>
              </a:rPr>
              <a:t>04</a:t>
            </a:r>
            <a:endParaRPr lang="en-US" sz="3000" dirty="0"/>
          </a:p>
        </p:txBody>
      </p:sp>
      <p:sp>
        <p:nvSpPr>
          <p:cNvPr id="14" name="Text 12"/>
          <p:cNvSpPr/>
          <p:nvPr/>
        </p:nvSpPr>
        <p:spPr>
          <a:xfrm>
            <a:off x="1920240" y="4965192"/>
            <a:ext cx="8686800" cy="731520"/>
          </a:xfrm>
          <a:prstGeom prst="rect">
            <a:avLst/>
          </a:prstGeom>
          <a:noFill/>
          <a:ln/>
        </p:spPr>
        <p:txBody>
          <a:bodyPr wrap="square" rtlCol="0" anchor="ctr"/>
          <a:lstStyle/>
          <a:p>
            <a:pPr marL="0" indent="0">
              <a:buNone/>
            </a:pPr>
            <a:r>
              <a:rPr lang="en-US" sz="2400" dirty="0">
                <a:solidFill>
                  <a:srgbClr val="000000"/>
                </a:solidFill>
                <a:latin typeface="Yu Gothic" pitchFamily="34" charset="0"/>
                <a:ea typeface="Yu Gothic" pitchFamily="34" charset="-122"/>
                <a:cs typeface="Yu Gothic" pitchFamily="34" charset="-120"/>
              </a:rPr>
              <a:t>乳児期に多い健康問題と看護</a:t>
            </a:r>
            <a:endParaRPr lang="en-US" sz="2400" dirty="0"/>
          </a:p>
        </p:txBody>
      </p:sp>
      <p:sp>
        <p:nvSpPr>
          <p:cNvPr id="15" name="Shape 13"/>
          <p:cNvSpPr/>
          <p:nvPr/>
        </p:nvSpPr>
        <p:spPr>
          <a:xfrm>
            <a:off x="822960" y="5760720"/>
            <a:ext cx="9784080" cy="0"/>
          </a:xfrm>
          <a:prstGeom prst="line">
            <a:avLst/>
          </a:prstGeom>
          <a:noFill/>
          <a:ln w="12700">
            <a:solidFill>
              <a:srgbClr val="EDEDED"/>
            </a:solidFill>
            <a:prstDash val="solid"/>
          </a:ln>
        </p:spPr>
        <p:txBody>
          <a:bodyPr/>
          <a:lstStyle/>
          <a:p>
            <a:endParaRPr lang="ja-JP"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00000"/>
        </a:solidFill>
        <a:effectLst/>
      </p:bgPr>
    </p:bg>
    <p:spTree>
      <p:nvGrpSpPr>
        <p:cNvPr id="1" name=""/>
        <p:cNvGrpSpPr/>
        <p:nvPr/>
      </p:nvGrpSpPr>
      <p:grpSpPr>
        <a:xfrm>
          <a:off x="0" y="0"/>
          <a:ext cx="0" cy="0"/>
          <a:chOff x="0" y="0"/>
          <a:chExt cx="0" cy="0"/>
        </a:xfrm>
      </p:grpSpPr>
      <p:sp>
        <p:nvSpPr>
          <p:cNvPr id="2" name="Text 0"/>
          <p:cNvSpPr/>
          <p:nvPr/>
        </p:nvSpPr>
        <p:spPr>
          <a:xfrm>
            <a:off x="822960" y="2377440"/>
            <a:ext cx="2743200" cy="1097280"/>
          </a:xfrm>
          <a:prstGeom prst="rect">
            <a:avLst/>
          </a:prstGeom>
          <a:noFill/>
          <a:ln/>
        </p:spPr>
        <p:txBody>
          <a:bodyPr wrap="square" rtlCol="0" anchor="ctr"/>
          <a:lstStyle/>
          <a:p>
            <a:pPr marL="0" indent="0">
              <a:buNone/>
            </a:pPr>
            <a:r>
              <a:rPr lang="en-US" sz="5400" b="1" dirty="0">
                <a:solidFill>
                  <a:srgbClr val="C0392B"/>
                </a:solidFill>
                <a:latin typeface="Yu Gothic" pitchFamily="34" charset="0"/>
                <a:ea typeface="Yu Gothic" pitchFamily="34" charset="-122"/>
                <a:cs typeface="Yu Gothic" pitchFamily="34" charset="-120"/>
              </a:rPr>
              <a:t>01</a:t>
            </a:r>
            <a:endParaRPr lang="en-US" sz="5400" dirty="0"/>
          </a:p>
        </p:txBody>
      </p:sp>
      <p:sp>
        <p:nvSpPr>
          <p:cNvPr id="3" name="Text 1"/>
          <p:cNvSpPr/>
          <p:nvPr/>
        </p:nvSpPr>
        <p:spPr>
          <a:xfrm>
            <a:off x="822960" y="3383280"/>
            <a:ext cx="10058400" cy="1280160"/>
          </a:xfrm>
          <a:prstGeom prst="rect">
            <a:avLst/>
          </a:prstGeom>
          <a:noFill/>
          <a:ln/>
        </p:spPr>
        <p:txBody>
          <a:bodyPr wrap="square" rtlCol="0" anchor="ctr"/>
          <a:lstStyle/>
          <a:p>
            <a:pPr marL="0" indent="0">
              <a:buNone/>
            </a:pPr>
            <a:r>
              <a:rPr lang="en-US" sz="3400" b="1" dirty="0">
                <a:solidFill>
                  <a:srgbClr val="FFFFFF"/>
                </a:solidFill>
                <a:latin typeface="Yu Gothic" pitchFamily="34" charset="0"/>
                <a:ea typeface="Yu Gothic" pitchFamily="34" charset="-122"/>
                <a:cs typeface="Yu Gothic" pitchFamily="34" charset="-120"/>
              </a:rPr>
              <a:t>新生児期の生理的適応と観察のポイント</a:t>
            </a:r>
            <a:endParaRPr lang="en-US" sz="3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11480"/>
            <a:ext cx="11064240" cy="822960"/>
          </a:xfrm>
          <a:prstGeom prst="rect">
            <a:avLst/>
          </a:prstGeom>
          <a:noFill/>
          <a:ln/>
        </p:spPr>
        <p:txBody>
          <a:bodyPr wrap="square" rtlCol="0" anchor="ctr"/>
          <a:lstStyle/>
          <a:p>
            <a:pPr marL="0" indent="0">
              <a:buNone/>
            </a:pPr>
            <a:r>
              <a:rPr lang="en-US" sz="3000" b="1" dirty="0">
                <a:solidFill>
                  <a:srgbClr val="000000"/>
                </a:solidFill>
                <a:latin typeface="Yu Gothic" pitchFamily="34" charset="0"/>
                <a:ea typeface="Yu Gothic" pitchFamily="34" charset="-122"/>
                <a:cs typeface="Yu Gothic" pitchFamily="34" charset="-120"/>
              </a:rPr>
              <a:t>新生児とは</a:t>
            </a:r>
            <a:endParaRPr lang="en-US" sz="3000" dirty="0"/>
          </a:p>
        </p:txBody>
      </p:sp>
      <p:sp>
        <p:nvSpPr>
          <p:cNvPr id="3" name="Shape 1"/>
          <p:cNvSpPr/>
          <p:nvPr/>
        </p:nvSpPr>
        <p:spPr>
          <a:xfrm>
            <a:off x="548640" y="1207008"/>
            <a:ext cx="11064240" cy="0"/>
          </a:xfrm>
          <a:prstGeom prst="line">
            <a:avLst/>
          </a:prstGeom>
          <a:noFill/>
          <a:ln w="12700">
            <a:solidFill>
              <a:srgbClr val="BFBFBF"/>
            </a:solidFill>
            <a:prstDash val="solid"/>
          </a:ln>
        </p:spPr>
        <p:txBody>
          <a:bodyPr/>
          <a:lstStyle/>
          <a:p>
            <a:endParaRPr lang="ja-JP" altLang="en-US"/>
          </a:p>
        </p:txBody>
      </p:sp>
      <p:sp>
        <p:nvSpPr>
          <p:cNvPr id="4" name="Shape 2"/>
          <p:cNvSpPr/>
          <p:nvPr/>
        </p:nvSpPr>
        <p:spPr>
          <a:xfrm>
            <a:off x="914400" y="2743200"/>
            <a:ext cx="10332720" cy="0"/>
          </a:xfrm>
          <a:prstGeom prst="line">
            <a:avLst/>
          </a:prstGeom>
          <a:noFill/>
          <a:ln w="38100">
            <a:solidFill>
              <a:srgbClr val="BFBFBF"/>
            </a:solidFill>
            <a:prstDash val="solid"/>
          </a:ln>
        </p:spPr>
        <p:txBody>
          <a:bodyPr/>
          <a:lstStyle/>
          <a:p>
            <a:endParaRPr lang="ja-JP" altLang="en-US" sz="2800"/>
          </a:p>
        </p:txBody>
      </p:sp>
      <p:sp>
        <p:nvSpPr>
          <p:cNvPr id="5" name="Shape 3"/>
          <p:cNvSpPr/>
          <p:nvPr/>
        </p:nvSpPr>
        <p:spPr>
          <a:xfrm>
            <a:off x="813816" y="2642616"/>
            <a:ext cx="201168" cy="201168"/>
          </a:xfrm>
          <a:prstGeom prst="ellipse">
            <a:avLst/>
          </a:prstGeom>
          <a:solidFill>
            <a:srgbClr val="C0392B"/>
          </a:solidFill>
          <a:ln w="12700">
            <a:solidFill>
              <a:srgbClr val="FFFFFF"/>
            </a:solidFill>
            <a:prstDash val="solid"/>
          </a:ln>
        </p:spPr>
        <p:txBody>
          <a:bodyPr/>
          <a:lstStyle/>
          <a:p>
            <a:endParaRPr lang="ja-JP" altLang="en-US" sz="2800"/>
          </a:p>
        </p:txBody>
      </p:sp>
      <p:sp>
        <p:nvSpPr>
          <p:cNvPr id="6" name="Text 4"/>
          <p:cNvSpPr/>
          <p:nvPr/>
        </p:nvSpPr>
        <p:spPr>
          <a:xfrm>
            <a:off x="-182880" y="2194560"/>
            <a:ext cx="2194560" cy="365760"/>
          </a:xfrm>
          <a:prstGeom prst="rect">
            <a:avLst/>
          </a:prstGeom>
          <a:noFill/>
          <a:ln/>
        </p:spPr>
        <p:txBody>
          <a:bodyPr wrap="square" rtlCol="0" anchor="ctr"/>
          <a:lstStyle/>
          <a:p>
            <a:pPr marL="0" indent="0" algn="ctr">
              <a:buNone/>
            </a:pPr>
            <a:r>
              <a:rPr lang="en-US" sz="2800" b="1" dirty="0">
                <a:solidFill>
                  <a:srgbClr val="000000"/>
                </a:solidFill>
                <a:latin typeface="Yu Gothic" pitchFamily="34" charset="0"/>
                <a:ea typeface="Yu Gothic" pitchFamily="34" charset="-122"/>
                <a:cs typeface="Yu Gothic" pitchFamily="34" charset="-120"/>
              </a:rPr>
              <a:t>出生</a:t>
            </a:r>
            <a:endParaRPr lang="en-US" sz="2800" dirty="0"/>
          </a:p>
        </p:txBody>
      </p:sp>
      <p:sp>
        <p:nvSpPr>
          <p:cNvPr id="7" name="Text 5"/>
          <p:cNvSpPr/>
          <p:nvPr/>
        </p:nvSpPr>
        <p:spPr>
          <a:xfrm>
            <a:off x="-182880" y="2926080"/>
            <a:ext cx="2194560" cy="640080"/>
          </a:xfrm>
          <a:prstGeom prst="rect">
            <a:avLst/>
          </a:prstGeom>
          <a:noFill/>
          <a:ln/>
        </p:spPr>
        <p:txBody>
          <a:bodyPr wrap="square" rtlCol="0" anchor="t"/>
          <a:lstStyle/>
          <a:p>
            <a:pPr marL="0" indent="0" algn="ctr">
              <a:buNone/>
            </a:pPr>
            <a:endParaRPr lang="en-US" sz="1500" dirty="0"/>
          </a:p>
        </p:txBody>
      </p:sp>
      <p:sp>
        <p:nvSpPr>
          <p:cNvPr id="8" name="Shape 6"/>
          <p:cNvSpPr/>
          <p:nvPr/>
        </p:nvSpPr>
        <p:spPr>
          <a:xfrm>
            <a:off x="5980176" y="2642616"/>
            <a:ext cx="201168" cy="201168"/>
          </a:xfrm>
          <a:prstGeom prst="ellipse">
            <a:avLst/>
          </a:prstGeom>
          <a:solidFill>
            <a:srgbClr val="C0392B"/>
          </a:solidFill>
          <a:ln w="12700">
            <a:solidFill>
              <a:srgbClr val="FFFFFF"/>
            </a:solidFill>
            <a:prstDash val="solid"/>
          </a:ln>
        </p:spPr>
        <p:txBody>
          <a:bodyPr/>
          <a:lstStyle/>
          <a:p>
            <a:endParaRPr lang="ja-JP" altLang="en-US" sz="2800"/>
          </a:p>
        </p:txBody>
      </p:sp>
      <p:sp>
        <p:nvSpPr>
          <p:cNvPr id="9" name="Text 7"/>
          <p:cNvSpPr/>
          <p:nvPr/>
        </p:nvSpPr>
        <p:spPr>
          <a:xfrm>
            <a:off x="4983480" y="2194560"/>
            <a:ext cx="2194560" cy="365760"/>
          </a:xfrm>
          <a:prstGeom prst="rect">
            <a:avLst/>
          </a:prstGeom>
          <a:noFill/>
          <a:ln/>
        </p:spPr>
        <p:txBody>
          <a:bodyPr wrap="square" rtlCol="0" anchor="ctr"/>
          <a:lstStyle/>
          <a:p>
            <a:pPr marL="0" indent="0" algn="ctr">
              <a:buNone/>
            </a:pPr>
            <a:r>
              <a:rPr lang="en-US" sz="2800" b="1" dirty="0">
                <a:solidFill>
                  <a:srgbClr val="000000"/>
                </a:solidFill>
                <a:latin typeface="Yu Gothic" pitchFamily="34" charset="0"/>
                <a:ea typeface="Yu Gothic" pitchFamily="34" charset="-122"/>
                <a:cs typeface="Yu Gothic" pitchFamily="34" charset="-120"/>
              </a:rPr>
              <a:t>生後1週</a:t>
            </a:r>
            <a:endParaRPr lang="en-US" sz="2800" dirty="0"/>
          </a:p>
        </p:txBody>
      </p:sp>
      <p:sp>
        <p:nvSpPr>
          <p:cNvPr id="10" name="Text 8"/>
          <p:cNvSpPr/>
          <p:nvPr/>
        </p:nvSpPr>
        <p:spPr>
          <a:xfrm>
            <a:off x="4983480" y="2926080"/>
            <a:ext cx="2194560" cy="640080"/>
          </a:xfrm>
          <a:prstGeom prst="rect">
            <a:avLst/>
          </a:prstGeom>
          <a:noFill/>
          <a:ln/>
        </p:spPr>
        <p:txBody>
          <a:bodyPr wrap="square" rtlCol="0" anchor="t"/>
          <a:lstStyle/>
          <a:p>
            <a:pPr marL="0" indent="0" algn="ctr">
              <a:buNone/>
            </a:pPr>
            <a:r>
              <a:rPr lang="en-US" sz="2000" b="1" dirty="0">
                <a:latin typeface="Yu Gothic" pitchFamily="34" charset="0"/>
                <a:ea typeface="Yu Gothic" pitchFamily="34" charset="-122"/>
                <a:cs typeface="Yu Gothic" pitchFamily="34" charset="-120"/>
              </a:rPr>
              <a:t>早期新生児期</a:t>
            </a:r>
            <a:endParaRPr lang="en-US" sz="2000" b="1" dirty="0"/>
          </a:p>
          <a:p>
            <a:pPr marL="0" indent="0" algn="ctr">
              <a:buNone/>
            </a:pPr>
            <a:r>
              <a:rPr lang="en-US" sz="2000" b="1" dirty="0">
                <a:latin typeface="Yu Gothic" pitchFamily="34" charset="0"/>
                <a:ea typeface="Yu Gothic" pitchFamily="34" charset="-122"/>
                <a:cs typeface="Yu Gothic" pitchFamily="34" charset="-120"/>
              </a:rPr>
              <a:t>〜ここまで</a:t>
            </a:r>
            <a:endParaRPr lang="en-US" sz="2000" b="1" dirty="0"/>
          </a:p>
        </p:txBody>
      </p:sp>
      <p:sp>
        <p:nvSpPr>
          <p:cNvPr id="11" name="Shape 9"/>
          <p:cNvSpPr/>
          <p:nvPr/>
        </p:nvSpPr>
        <p:spPr>
          <a:xfrm>
            <a:off x="11146536" y="2642616"/>
            <a:ext cx="201168" cy="201168"/>
          </a:xfrm>
          <a:prstGeom prst="ellipse">
            <a:avLst/>
          </a:prstGeom>
          <a:solidFill>
            <a:srgbClr val="C0392B"/>
          </a:solidFill>
          <a:ln w="12700">
            <a:solidFill>
              <a:srgbClr val="FFFFFF"/>
            </a:solidFill>
            <a:prstDash val="solid"/>
          </a:ln>
        </p:spPr>
        <p:txBody>
          <a:bodyPr/>
          <a:lstStyle/>
          <a:p>
            <a:endParaRPr lang="ja-JP" altLang="en-US" sz="2800"/>
          </a:p>
        </p:txBody>
      </p:sp>
      <p:sp>
        <p:nvSpPr>
          <p:cNvPr id="12" name="Text 10"/>
          <p:cNvSpPr/>
          <p:nvPr/>
        </p:nvSpPr>
        <p:spPr>
          <a:xfrm>
            <a:off x="10149840" y="2194560"/>
            <a:ext cx="2194560" cy="365760"/>
          </a:xfrm>
          <a:prstGeom prst="rect">
            <a:avLst/>
          </a:prstGeom>
          <a:noFill/>
          <a:ln/>
        </p:spPr>
        <p:txBody>
          <a:bodyPr wrap="square" rtlCol="0" anchor="ctr"/>
          <a:lstStyle/>
          <a:p>
            <a:pPr marL="0" indent="0" algn="ctr">
              <a:buNone/>
            </a:pPr>
            <a:r>
              <a:rPr lang="en-US" sz="2800" b="1" dirty="0">
                <a:solidFill>
                  <a:srgbClr val="000000"/>
                </a:solidFill>
                <a:latin typeface="Yu Gothic" pitchFamily="34" charset="0"/>
                <a:ea typeface="Yu Gothic" pitchFamily="34" charset="-122"/>
                <a:cs typeface="Yu Gothic" pitchFamily="34" charset="-120"/>
              </a:rPr>
              <a:t>生後4週</a:t>
            </a:r>
            <a:endParaRPr lang="en-US" sz="2800" dirty="0"/>
          </a:p>
        </p:txBody>
      </p:sp>
      <p:sp>
        <p:nvSpPr>
          <p:cNvPr id="13" name="Text 11"/>
          <p:cNvSpPr/>
          <p:nvPr/>
        </p:nvSpPr>
        <p:spPr>
          <a:xfrm>
            <a:off x="10149840" y="2926080"/>
            <a:ext cx="2194560" cy="640080"/>
          </a:xfrm>
          <a:prstGeom prst="rect">
            <a:avLst/>
          </a:prstGeom>
          <a:noFill/>
          <a:ln/>
        </p:spPr>
        <p:txBody>
          <a:bodyPr wrap="square" rtlCol="0" anchor="t"/>
          <a:lstStyle/>
          <a:p>
            <a:pPr marL="0" indent="0" algn="ctr">
              <a:buNone/>
            </a:pPr>
            <a:r>
              <a:rPr lang="en-US" sz="2000" b="1" dirty="0">
                <a:latin typeface="Yu Gothic" pitchFamily="34" charset="0"/>
                <a:ea typeface="Yu Gothic" pitchFamily="34" charset="-122"/>
                <a:cs typeface="Yu Gothic" pitchFamily="34" charset="-120"/>
              </a:rPr>
              <a:t>新生児期</a:t>
            </a:r>
            <a:endParaRPr lang="en-US" sz="2000" b="1" dirty="0"/>
          </a:p>
          <a:p>
            <a:pPr marL="0" indent="0" algn="ctr">
              <a:buNone/>
            </a:pPr>
            <a:r>
              <a:rPr lang="en-US" sz="2000" b="1" dirty="0">
                <a:latin typeface="Yu Gothic" pitchFamily="34" charset="0"/>
                <a:ea typeface="Yu Gothic" pitchFamily="34" charset="-122"/>
                <a:cs typeface="Yu Gothic" pitchFamily="34" charset="-120"/>
              </a:rPr>
              <a:t>〜ここまで</a:t>
            </a:r>
            <a:endParaRPr lang="en-US" sz="2000" b="1" dirty="0"/>
          </a:p>
        </p:txBody>
      </p:sp>
      <p:sp>
        <p:nvSpPr>
          <p:cNvPr id="14" name="Text 12"/>
          <p:cNvSpPr/>
          <p:nvPr/>
        </p:nvSpPr>
        <p:spPr>
          <a:xfrm>
            <a:off x="731520" y="4934475"/>
            <a:ext cx="10515600" cy="548640"/>
          </a:xfrm>
          <a:prstGeom prst="rect">
            <a:avLst/>
          </a:prstGeom>
          <a:noFill/>
          <a:ln/>
        </p:spPr>
        <p:txBody>
          <a:bodyPr wrap="square" rtlCol="0" anchor="ctr"/>
          <a:lstStyle/>
          <a:p>
            <a:pPr marL="0" indent="0" algn="ctr">
              <a:buNone/>
            </a:pPr>
            <a:r>
              <a:rPr lang="en-US" sz="3200" b="1" dirty="0" err="1">
                <a:solidFill>
                  <a:srgbClr val="000000"/>
                </a:solidFill>
                <a:latin typeface="Yu Gothic" pitchFamily="34" charset="0"/>
                <a:ea typeface="Yu Gothic" pitchFamily="34" charset="-122"/>
                <a:cs typeface="Yu Gothic" pitchFamily="34" charset="-120"/>
              </a:rPr>
              <a:t>胎内環境から胎外環境へ</a:t>
            </a:r>
            <a:r>
              <a:rPr lang="en-US" sz="3200" b="1" dirty="0">
                <a:solidFill>
                  <a:srgbClr val="000000"/>
                </a:solidFill>
                <a:latin typeface="Yu Gothic" pitchFamily="34" charset="0"/>
                <a:ea typeface="Yu Gothic" pitchFamily="34" charset="-122"/>
                <a:cs typeface="Yu Gothic" pitchFamily="34" charset="-120"/>
              </a:rPr>
              <a:t> ─</a:t>
            </a:r>
          </a:p>
          <a:p>
            <a:pPr marL="0" indent="0" algn="ctr">
              <a:buNone/>
            </a:pPr>
            <a:r>
              <a:rPr lang="en-US" sz="3200" b="1" dirty="0">
                <a:solidFill>
                  <a:srgbClr val="000000"/>
                </a:solidFill>
                <a:latin typeface="Yu Gothic" pitchFamily="34" charset="0"/>
                <a:ea typeface="Yu Gothic" pitchFamily="34" charset="-122"/>
                <a:cs typeface="Yu Gothic" pitchFamily="34" charset="-120"/>
              </a:rPr>
              <a:t> 呼吸・循環・体温調節を急速に適応させる時期</a:t>
            </a:r>
            <a:endParaRPr lang="en-US" sz="3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11480"/>
            <a:ext cx="11064240" cy="822960"/>
          </a:xfrm>
          <a:prstGeom prst="rect">
            <a:avLst/>
          </a:prstGeom>
          <a:noFill/>
          <a:ln/>
        </p:spPr>
        <p:txBody>
          <a:bodyPr wrap="square" rtlCol="0" anchor="ctr"/>
          <a:lstStyle/>
          <a:p>
            <a:pPr marL="0" indent="0">
              <a:buNone/>
            </a:pPr>
            <a:r>
              <a:rPr lang="en-US" sz="3000" b="1" dirty="0">
                <a:solidFill>
                  <a:srgbClr val="000000"/>
                </a:solidFill>
                <a:latin typeface="Yu Gothic" pitchFamily="34" charset="0"/>
                <a:ea typeface="Yu Gothic" pitchFamily="34" charset="-122"/>
                <a:cs typeface="Yu Gothic" pitchFamily="34" charset="-120"/>
              </a:rPr>
              <a:t>新生児期の生理的適応</a:t>
            </a:r>
            <a:endParaRPr lang="en-US" sz="3000" dirty="0"/>
          </a:p>
        </p:txBody>
      </p:sp>
      <p:sp>
        <p:nvSpPr>
          <p:cNvPr id="3" name="Shape 1"/>
          <p:cNvSpPr/>
          <p:nvPr/>
        </p:nvSpPr>
        <p:spPr>
          <a:xfrm>
            <a:off x="548640" y="1207008"/>
            <a:ext cx="11064240" cy="0"/>
          </a:xfrm>
          <a:prstGeom prst="line">
            <a:avLst/>
          </a:prstGeom>
          <a:noFill/>
          <a:ln w="12700">
            <a:solidFill>
              <a:srgbClr val="BFBFBF"/>
            </a:solidFill>
            <a:prstDash val="solid"/>
          </a:ln>
        </p:spPr>
        <p:txBody>
          <a:bodyPr/>
          <a:lstStyle/>
          <a:p>
            <a:endParaRPr lang="ja-JP" altLang="en-US"/>
          </a:p>
        </p:txBody>
      </p:sp>
      <p:graphicFrame>
        <p:nvGraphicFramePr>
          <p:cNvPr id="7" name="Table 0"/>
          <p:cNvGraphicFramePr>
            <a:graphicFrameLocks noGrp="1"/>
          </p:cNvGraphicFramePr>
          <p:nvPr>
            <p:extLst>
              <p:ext uri="{D42A27DB-BD31-4B8C-83A1-F6EECF244321}">
                <p14:modId xmlns:p14="http://schemas.microsoft.com/office/powerpoint/2010/main" val="489833878"/>
              </p:ext>
            </p:extLst>
          </p:nvPr>
        </p:nvGraphicFramePr>
        <p:xfrm>
          <a:off x="640080" y="1508760"/>
          <a:ext cx="10881360" cy="4114800"/>
        </p:xfrm>
        <a:graphic>
          <a:graphicData uri="http://schemas.openxmlformats.org/drawingml/2006/table">
            <a:tbl>
              <a:tblPr/>
              <a:tblGrid>
                <a:gridCol w="2011680">
                  <a:extLst>
                    <a:ext uri="{9D8B030D-6E8A-4147-A177-3AD203B41FA5}">
                      <a16:colId xmlns:a16="http://schemas.microsoft.com/office/drawing/2014/main" val="20000"/>
                    </a:ext>
                  </a:extLst>
                </a:gridCol>
                <a:gridCol w="8869680">
                  <a:extLst>
                    <a:ext uri="{9D8B030D-6E8A-4147-A177-3AD203B41FA5}">
                      <a16:colId xmlns:a16="http://schemas.microsoft.com/office/drawing/2014/main" val="20001"/>
                    </a:ext>
                  </a:extLst>
                </a:gridCol>
              </a:tblGrid>
              <a:tr h="685800">
                <a:tc>
                  <a:txBody>
                    <a:bodyPr/>
                    <a:lstStyle/>
                    <a:p>
                      <a:pPr marL="0" indent="0" algn="ctr">
                        <a:buNone/>
                      </a:pPr>
                      <a:r>
                        <a:rPr lang="en-US" sz="2000" b="1" dirty="0">
                          <a:solidFill>
                            <a:srgbClr val="FFFFFF"/>
                          </a:solidFill>
                        </a:rPr>
                        <a:t>適応</a:t>
                      </a:r>
                      <a:endParaRPr lang="en-US" sz="2000" dirty="0"/>
                    </a:p>
                  </a:txBody>
                  <a:tcPr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solidFill>
                      <a:srgbClr val="000000"/>
                    </a:solidFill>
                  </a:tcPr>
                </a:tc>
                <a:tc>
                  <a:txBody>
                    <a:bodyPr/>
                    <a:lstStyle/>
                    <a:p>
                      <a:pPr marL="0" indent="0" algn="ctr">
                        <a:buNone/>
                      </a:pPr>
                      <a:r>
                        <a:rPr lang="en-US" sz="2000" b="1" dirty="0">
                          <a:solidFill>
                            <a:srgbClr val="FFFFFF"/>
                          </a:solidFill>
                        </a:rPr>
                        <a:t>特徴・観察ポイント</a:t>
                      </a:r>
                      <a:endParaRPr lang="en-US" sz="2000" dirty="0"/>
                    </a:p>
                  </a:txBody>
                  <a:tcPr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solidFill>
                      <a:srgbClr val="000000"/>
                    </a:solidFill>
                  </a:tcPr>
                </a:tc>
                <a:extLst>
                  <a:ext uri="{0D108BD9-81ED-4DB2-BD59-A6C34878D82A}">
                    <a16:rowId xmlns:a16="http://schemas.microsoft.com/office/drawing/2014/main" val="10000"/>
                  </a:ext>
                </a:extLst>
              </a:tr>
              <a:tr h="685800">
                <a:tc>
                  <a:txBody>
                    <a:bodyPr/>
                    <a:lstStyle/>
                    <a:p>
                      <a:pPr marL="0" indent="0" algn="ctr">
                        <a:buNone/>
                      </a:pPr>
                      <a:r>
                        <a:rPr lang="en-US" sz="2400" b="1" dirty="0">
                          <a:solidFill>
                            <a:srgbClr val="000000"/>
                          </a:solidFill>
                        </a:rPr>
                        <a:t>呼吸</a:t>
                      </a:r>
                      <a:endParaRPr lang="en-US" sz="2400" dirty="0"/>
                    </a:p>
                  </a:txBody>
                  <a:tcPr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solidFill>
                      <a:srgbClr val="FFFFFF"/>
                    </a:solidFill>
                  </a:tcPr>
                </a:tc>
                <a:tc>
                  <a:txBody>
                    <a:bodyPr/>
                    <a:lstStyle/>
                    <a:p>
                      <a:pPr marL="0" indent="0" algn="l">
                        <a:buNone/>
                      </a:pPr>
                      <a:r>
                        <a:rPr lang="en-US" sz="2400" dirty="0">
                          <a:solidFill>
                            <a:srgbClr val="000000"/>
                          </a:solidFill>
                        </a:rPr>
                        <a:t>出生とともに肺呼吸を開始。第一啼泣により肺が拡張する</a:t>
                      </a:r>
                      <a:endParaRPr lang="en-US" sz="2400" dirty="0"/>
                    </a:p>
                  </a:txBody>
                  <a:tcPr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685800">
                <a:tc>
                  <a:txBody>
                    <a:bodyPr/>
                    <a:lstStyle/>
                    <a:p>
                      <a:pPr marL="0" indent="0" algn="ctr">
                        <a:buNone/>
                      </a:pPr>
                      <a:r>
                        <a:rPr lang="en-US" sz="2400" b="1" dirty="0">
                          <a:solidFill>
                            <a:srgbClr val="000000"/>
                          </a:solidFill>
                        </a:rPr>
                        <a:t>循環</a:t>
                      </a:r>
                      <a:endParaRPr lang="en-US" sz="2400" dirty="0"/>
                    </a:p>
                  </a:txBody>
                  <a:tcPr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solidFill>
                      <a:srgbClr val="EDEDED"/>
                    </a:solidFill>
                  </a:tcPr>
                </a:tc>
                <a:tc>
                  <a:txBody>
                    <a:bodyPr/>
                    <a:lstStyle/>
                    <a:p>
                      <a:pPr marL="0" indent="0" algn="l">
                        <a:buNone/>
                      </a:pPr>
                      <a:r>
                        <a:rPr lang="en-US" sz="2400" dirty="0">
                          <a:solidFill>
                            <a:srgbClr val="000000"/>
                          </a:solidFill>
                        </a:rPr>
                        <a:t>胎児循環から新生児循環へ移行（卵円孔・動脈管の閉鎖）</a:t>
                      </a:r>
                      <a:endParaRPr lang="en-US" sz="2400" dirty="0"/>
                    </a:p>
                  </a:txBody>
                  <a:tcPr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solidFill>
                      <a:srgbClr val="EDEDED"/>
                    </a:solidFill>
                  </a:tcPr>
                </a:tc>
                <a:extLst>
                  <a:ext uri="{0D108BD9-81ED-4DB2-BD59-A6C34878D82A}">
                    <a16:rowId xmlns:a16="http://schemas.microsoft.com/office/drawing/2014/main" val="10002"/>
                  </a:ext>
                </a:extLst>
              </a:tr>
              <a:tr h="685800">
                <a:tc>
                  <a:txBody>
                    <a:bodyPr/>
                    <a:lstStyle/>
                    <a:p>
                      <a:pPr marL="0" indent="0" algn="ctr">
                        <a:buNone/>
                      </a:pPr>
                      <a:r>
                        <a:rPr lang="en-US" sz="2400" b="1" dirty="0">
                          <a:solidFill>
                            <a:srgbClr val="000000"/>
                          </a:solidFill>
                        </a:rPr>
                        <a:t>体温</a:t>
                      </a:r>
                      <a:endParaRPr lang="en-US" sz="2400" dirty="0"/>
                    </a:p>
                  </a:txBody>
                  <a:tcPr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solidFill>
                      <a:srgbClr val="FFFFFF"/>
                    </a:solidFill>
                  </a:tcPr>
                </a:tc>
                <a:tc>
                  <a:txBody>
                    <a:bodyPr/>
                    <a:lstStyle/>
                    <a:p>
                      <a:pPr marL="0" indent="0" algn="l">
                        <a:buNone/>
                      </a:pPr>
                      <a:r>
                        <a:rPr lang="en-US" sz="2400" dirty="0">
                          <a:solidFill>
                            <a:srgbClr val="000000"/>
                          </a:solidFill>
                        </a:rPr>
                        <a:t>体表面積が大きく皮下脂肪が薄いため低体温になりやすい</a:t>
                      </a:r>
                      <a:endParaRPr lang="en-US" sz="2400" dirty="0"/>
                    </a:p>
                  </a:txBody>
                  <a:tcPr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685800">
                <a:tc>
                  <a:txBody>
                    <a:bodyPr/>
                    <a:lstStyle/>
                    <a:p>
                      <a:pPr marL="0" indent="0" algn="ctr">
                        <a:buNone/>
                      </a:pPr>
                      <a:r>
                        <a:rPr lang="en-US" sz="2400" b="1" dirty="0">
                          <a:solidFill>
                            <a:srgbClr val="000000"/>
                          </a:solidFill>
                        </a:rPr>
                        <a:t>体重</a:t>
                      </a:r>
                      <a:endParaRPr lang="en-US" sz="2400" dirty="0"/>
                    </a:p>
                  </a:txBody>
                  <a:tcPr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solidFill>
                      <a:srgbClr val="EDEDED"/>
                    </a:solidFill>
                  </a:tcPr>
                </a:tc>
                <a:tc>
                  <a:txBody>
                    <a:bodyPr/>
                    <a:lstStyle/>
                    <a:p>
                      <a:pPr marL="0" indent="0" algn="l">
                        <a:buNone/>
                      </a:pPr>
                      <a:r>
                        <a:rPr lang="en-US" sz="2400" dirty="0">
                          <a:solidFill>
                            <a:srgbClr val="000000"/>
                          </a:solidFill>
                        </a:rPr>
                        <a:t>生理的体重減少：出生体重の5〜10％が減少 → 7〜10日で回復</a:t>
                      </a:r>
                      <a:endParaRPr lang="en-US" sz="2400" dirty="0"/>
                    </a:p>
                  </a:txBody>
                  <a:tcPr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solidFill>
                      <a:srgbClr val="EDEDED"/>
                    </a:solidFill>
                  </a:tcPr>
                </a:tc>
                <a:extLst>
                  <a:ext uri="{0D108BD9-81ED-4DB2-BD59-A6C34878D82A}">
                    <a16:rowId xmlns:a16="http://schemas.microsoft.com/office/drawing/2014/main" val="10004"/>
                  </a:ext>
                </a:extLst>
              </a:tr>
              <a:tr h="685800">
                <a:tc>
                  <a:txBody>
                    <a:bodyPr/>
                    <a:lstStyle/>
                    <a:p>
                      <a:pPr marL="0" indent="0" algn="ctr">
                        <a:buNone/>
                      </a:pPr>
                      <a:r>
                        <a:rPr lang="en-US" sz="2400" b="1" dirty="0">
                          <a:solidFill>
                            <a:srgbClr val="000000"/>
                          </a:solidFill>
                        </a:rPr>
                        <a:t>黄疸</a:t>
                      </a:r>
                      <a:endParaRPr lang="en-US" sz="2400" dirty="0"/>
                    </a:p>
                  </a:txBody>
                  <a:tcPr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solidFill>
                      <a:srgbClr val="FFFFFF"/>
                    </a:solidFill>
                  </a:tcPr>
                </a:tc>
                <a:tc>
                  <a:txBody>
                    <a:bodyPr/>
                    <a:lstStyle/>
                    <a:p>
                      <a:pPr marL="0" indent="0" algn="l">
                        <a:buNone/>
                      </a:pPr>
                      <a:r>
                        <a:rPr lang="en-US" sz="2400" dirty="0">
                          <a:solidFill>
                            <a:srgbClr val="000000"/>
                          </a:solidFill>
                        </a:rPr>
                        <a:t>生理的黄疸：生後2〜3日出現、4〜5日ピーク、7〜10日消退</a:t>
                      </a:r>
                      <a:endParaRPr lang="en-US" sz="2400" dirty="0"/>
                    </a:p>
                  </a:txBody>
                  <a:tcPr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11480"/>
            <a:ext cx="11064240" cy="822960"/>
          </a:xfrm>
          <a:prstGeom prst="rect">
            <a:avLst/>
          </a:prstGeom>
          <a:noFill/>
          <a:ln/>
        </p:spPr>
        <p:txBody>
          <a:bodyPr wrap="square" rtlCol="0" anchor="ctr"/>
          <a:lstStyle/>
          <a:p>
            <a:pPr marL="0" indent="0">
              <a:buNone/>
            </a:pPr>
            <a:r>
              <a:rPr lang="en-US" sz="3000" b="1" dirty="0">
                <a:solidFill>
                  <a:srgbClr val="000000"/>
                </a:solidFill>
                <a:latin typeface="Yu Gothic" pitchFamily="34" charset="0"/>
                <a:ea typeface="Yu Gothic" pitchFamily="34" charset="-122"/>
                <a:cs typeface="Yu Gothic" pitchFamily="34" charset="-120"/>
              </a:rPr>
              <a:t>生理的黄疸の経過</a:t>
            </a:r>
            <a:endParaRPr lang="en-US" sz="3000" dirty="0"/>
          </a:p>
        </p:txBody>
      </p:sp>
      <p:sp>
        <p:nvSpPr>
          <p:cNvPr id="3" name="Shape 1"/>
          <p:cNvSpPr/>
          <p:nvPr/>
        </p:nvSpPr>
        <p:spPr>
          <a:xfrm>
            <a:off x="548640" y="1207008"/>
            <a:ext cx="11064240" cy="0"/>
          </a:xfrm>
          <a:prstGeom prst="line">
            <a:avLst/>
          </a:prstGeom>
          <a:noFill/>
          <a:ln w="12700">
            <a:solidFill>
              <a:srgbClr val="BFBFBF"/>
            </a:solidFill>
            <a:prstDash val="solid"/>
          </a:ln>
        </p:spPr>
        <p:txBody>
          <a:bodyPr/>
          <a:lstStyle/>
          <a:p>
            <a:endParaRPr lang="ja-JP" altLang="en-US"/>
          </a:p>
        </p:txBody>
      </p:sp>
      <p:sp>
        <p:nvSpPr>
          <p:cNvPr id="4" name="Shape 2"/>
          <p:cNvSpPr/>
          <p:nvPr/>
        </p:nvSpPr>
        <p:spPr>
          <a:xfrm>
            <a:off x="914400" y="3291840"/>
            <a:ext cx="10332720" cy="0"/>
          </a:xfrm>
          <a:prstGeom prst="line">
            <a:avLst/>
          </a:prstGeom>
          <a:noFill/>
          <a:ln w="38100">
            <a:solidFill>
              <a:srgbClr val="BFBFBF"/>
            </a:solidFill>
            <a:prstDash val="solid"/>
          </a:ln>
        </p:spPr>
        <p:txBody>
          <a:bodyPr/>
          <a:lstStyle/>
          <a:p>
            <a:endParaRPr lang="ja-JP" altLang="en-US" sz="2400"/>
          </a:p>
        </p:txBody>
      </p:sp>
      <p:sp>
        <p:nvSpPr>
          <p:cNvPr id="5" name="Shape 3"/>
          <p:cNvSpPr/>
          <p:nvPr/>
        </p:nvSpPr>
        <p:spPr>
          <a:xfrm>
            <a:off x="795528" y="3172968"/>
            <a:ext cx="237744" cy="237744"/>
          </a:xfrm>
          <a:prstGeom prst="ellipse">
            <a:avLst/>
          </a:prstGeom>
          <a:solidFill>
            <a:srgbClr val="BFBFBF"/>
          </a:solidFill>
          <a:ln w="12700">
            <a:solidFill>
              <a:srgbClr val="FFFFFF"/>
            </a:solidFill>
            <a:prstDash val="solid"/>
          </a:ln>
        </p:spPr>
        <p:txBody>
          <a:bodyPr/>
          <a:lstStyle/>
          <a:p>
            <a:endParaRPr lang="ja-JP" altLang="en-US" sz="2400"/>
          </a:p>
        </p:txBody>
      </p:sp>
      <p:sp>
        <p:nvSpPr>
          <p:cNvPr id="6" name="Text 4"/>
          <p:cNvSpPr/>
          <p:nvPr/>
        </p:nvSpPr>
        <p:spPr>
          <a:xfrm>
            <a:off x="-274320" y="2697480"/>
            <a:ext cx="2377440" cy="365760"/>
          </a:xfrm>
          <a:prstGeom prst="rect">
            <a:avLst/>
          </a:prstGeom>
          <a:noFill/>
          <a:ln/>
        </p:spPr>
        <p:txBody>
          <a:bodyPr wrap="square" rtlCol="0" anchor="ctr"/>
          <a:lstStyle/>
          <a:p>
            <a:pPr marL="0" indent="0" algn="ctr">
              <a:buNone/>
            </a:pPr>
            <a:r>
              <a:rPr lang="en-US" sz="2400" b="1" dirty="0">
                <a:solidFill>
                  <a:srgbClr val="000000"/>
                </a:solidFill>
                <a:latin typeface="Yu Gothic" pitchFamily="34" charset="0"/>
                <a:ea typeface="Yu Gothic" pitchFamily="34" charset="-122"/>
                <a:cs typeface="Yu Gothic" pitchFamily="34" charset="-120"/>
              </a:rPr>
              <a:t>生後2〜3日</a:t>
            </a:r>
            <a:endParaRPr lang="en-US" sz="2400" dirty="0"/>
          </a:p>
        </p:txBody>
      </p:sp>
      <p:sp>
        <p:nvSpPr>
          <p:cNvPr id="7" name="Text 5"/>
          <p:cNvSpPr/>
          <p:nvPr/>
        </p:nvSpPr>
        <p:spPr>
          <a:xfrm>
            <a:off x="-274320" y="3520440"/>
            <a:ext cx="2377440" cy="457200"/>
          </a:xfrm>
          <a:prstGeom prst="rect">
            <a:avLst/>
          </a:prstGeom>
          <a:noFill/>
          <a:ln/>
        </p:spPr>
        <p:txBody>
          <a:bodyPr wrap="square" rtlCol="0" anchor="ctr"/>
          <a:lstStyle/>
          <a:p>
            <a:pPr marL="0" indent="0" algn="ctr">
              <a:buNone/>
            </a:pPr>
            <a:r>
              <a:rPr lang="en-US" sz="2800" b="1" dirty="0">
                <a:solidFill>
                  <a:srgbClr val="6B6B6B"/>
                </a:solidFill>
                <a:latin typeface="Yu Gothic" pitchFamily="34" charset="0"/>
                <a:ea typeface="Yu Gothic" pitchFamily="34" charset="-122"/>
                <a:cs typeface="Yu Gothic" pitchFamily="34" charset="-120"/>
              </a:rPr>
              <a:t>出現</a:t>
            </a:r>
            <a:endParaRPr lang="en-US" sz="2800" b="1" dirty="0"/>
          </a:p>
        </p:txBody>
      </p:sp>
      <p:sp>
        <p:nvSpPr>
          <p:cNvPr id="8" name="Shape 6"/>
          <p:cNvSpPr/>
          <p:nvPr/>
        </p:nvSpPr>
        <p:spPr>
          <a:xfrm>
            <a:off x="5961888" y="3172968"/>
            <a:ext cx="237744" cy="237744"/>
          </a:xfrm>
          <a:prstGeom prst="ellipse">
            <a:avLst/>
          </a:prstGeom>
          <a:solidFill>
            <a:srgbClr val="C0392B"/>
          </a:solidFill>
          <a:ln w="12700">
            <a:solidFill>
              <a:srgbClr val="FFFFFF"/>
            </a:solidFill>
            <a:prstDash val="solid"/>
          </a:ln>
        </p:spPr>
        <p:txBody>
          <a:bodyPr/>
          <a:lstStyle/>
          <a:p>
            <a:endParaRPr lang="ja-JP" altLang="en-US" sz="2400"/>
          </a:p>
        </p:txBody>
      </p:sp>
      <p:sp>
        <p:nvSpPr>
          <p:cNvPr id="9" name="Text 7"/>
          <p:cNvSpPr/>
          <p:nvPr/>
        </p:nvSpPr>
        <p:spPr>
          <a:xfrm>
            <a:off x="4892040" y="2697480"/>
            <a:ext cx="2377440" cy="365760"/>
          </a:xfrm>
          <a:prstGeom prst="rect">
            <a:avLst/>
          </a:prstGeom>
          <a:noFill/>
          <a:ln/>
        </p:spPr>
        <p:txBody>
          <a:bodyPr wrap="square" rtlCol="0" anchor="ctr"/>
          <a:lstStyle/>
          <a:p>
            <a:pPr marL="0" indent="0" algn="ctr">
              <a:buNone/>
            </a:pPr>
            <a:r>
              <a:rPr lang="en-US" sz="2400" b="1" dirty="0">
                <a:solidFill>
                  <a:srgbClr val="000000"/>
                </a:solidFill>
                <a:latin typeface="Yu Gothic" pitchFamily="34" charset="0"/>
                <a:ea typeface="Yu Gothic" pitchFamily="34" charset="-122"/>
                <a:cs typeface="Yu Gothic" pitchFamily="34" charset="-120"/>
              </a:rPr>
              <a:t>生後4〜5日</a:t>
            </a:r>
            <a:endParaRPr lang="en-US" sz="2400" dirty="0"/>
          </a:p>
        </p:txBody>
      </p:sp>
      <p:sp>
        <p:nvSpPr>
          <p:cNvPr id="10" name="Text 8"/>
          <p:cNvSpPr/>
          <p:nvPr/>
        </p:nvSpPr>
        <p:spPr>
          <a:xfrm>
            <a:off x="4892040" y="3520440"/>
            <a:ext cx="2377440" cy="457200"/>
          </a:xfrm>
          <a:prstGeom prst="rect">
            <a:avLst/>
          </a:prstGeom>
          <a:noFill/>
          <a:ln/>
        </p:spPr>
        <p:txBody>
          <a:bodyPr wrap="square" rtlCol="0" anchor="ctr"/>
          <a:lstStyle/>
          <a:p>
            <a:pPr marL="0" indent="0" algn="ctr">
              <a:buNone/>
            </a:pPr>
            <a:r>
              <a:rPr lang="en-US" sz="2800" b="1" dirty="0">
                <a:solidFill>
                  <a:srgbClr val="C0392B"/>
                </a:solidFill>
                <a:latin typeface="Yu Gothic" pitchFamily="34" charset="0"/>
                <a:ea typeface="Yu Gothic" pitchFamily="34" charset="-122"/>
                <a:cs typeface="Yu Gothic" pitchFamily="34" charset="-120"/>
              </a:rPr>
              <a:t>ピーク</a:t>
            </a:r>
            <a:endParaRPr lang="en-US" sz="2800" dirty="0"/>
          </a:p>
        </p:txBody>
      </p:sp>
      <p:sp>
        <p:nvSpPr>
          <p:cNvPr id="11" name="Shape 9"/>
          <p:cNvSpPr/>
          <p:nvPr/>
        </p:nvSpPr>
        <p:spPr>
          <a:xfrm>
            <a:off x="11128248" y="3172968"/>
            <a:ext cx="237744" cy="237744"/>
          </a:xfrm>
          <a:prstGeom prst="ellipse">
            <a:avLst/>
          </a:prstGeom>
          <a:solidFill>
            <a:srgbClr val="BFBFBF"/>
          </a:solidFill>
          <a:ln w="12700">
            <a:solidFill>
              <a:srgbClr val="FFFFFF"/>
            </a:solidFill>
            <a:prstDash val="solid"/>
          </a:ln>
        </p:spPr>
        <p:txBody>
          <a:bodyPr/>
          <a:lstStyle/>
          <a:p>
            <a:endParaRPr lang="ja-JP" altLang="en-US" sz="2400"/>
          </a:p>
        </p:txBody>
      </p:sp>
      <p:sp>
        <p:nvSpPr>
          <p:cNvPr id="12" name="Text 10"/>
          <p:cNvSpPr/>
          <p:nvPr/>
        </p:nvSpPr>
        <p:spPr>
          <a:xfrm>
            <a:off x="10058400" y="2697480"/>
            <a:ext cx="2377440" cy="365760"/>
          </a:xfrm>
          <a:prstGeom prst="rect">
            <a:avLst/>
          </a:prstGeom>
          <a:noFill/>
          <a:ln/>
        </p:spPr>
        <p:txBody>
          <a:bodyPr wrap="square" rtlCol="0" anchor="ctr"/>
          <a:lstStyle/>
          <a:p>
            <a:pPr marL="0" indent="0" algn="ctr">
              <a:buNone/>
            </a:pPr>
            <a:r>
              <a:rPr lang="en-US" sz="2400" b="1" dirty="0">
                <a:solidFill>
                  <a:srgbClr val="000000"/>
                </a:solidFill>
                <a:latin typeface="Yu Gothic" pitchFamily="34" charset="0"/>
                <a:ea typeface="Yu Gothic" pitchFamily="34" charset="-122"/>
                <a:cs typeface="Yu Gothic" pitchFamily="34" charset="-120"/>
              </a:rPr>
              <a:t>生後7〜10日</a:t>
            </a:r>
            <a:endParaRPr lang="en-US" sz="2400" dirty="0"/>
          </a:p>
        </p:txBody>
      </p:sp>
      <p:sp>
        <p:nvSpPr>
          <p:cNvPr id="13" name="Text 11"/>
          <p:cNvSpPr/>
          <p:nvPr/>
        </p:nvSpPr>
        <p:spPr>
          <a:xfrm>
            <a:off x="10058400" y="3520440"/>
            <a:ext cx="2377440" cy="457200"/>
          </a:xfrm>
          <a:prstGeom prst="rect">
            <a:avLst/>
          </a:prstGeom>
          <a:noFill/>
          <a:ln/>
        </p:spPr>
        <p:txBody>
          <a:bodyPr wrap="square" rtlCol="0" anchor="ctr"/>
          <a:lstStyle/>
          <a:p>
            <a:pPr marL="0" indent="0" algn="ctr">
              <a:buNone/>
            </a:pPr>
            <a:r>
              <a:rPr lang="en-US" sz="2800" b="1" dirty="0">
                <a:solidFill>
                  <a:srgbClr val="6B6B6B"/>
                </a:solidFill>
                <a:latin typeface="Yu Gothic" pitchFamily="34" charset="0"/>
                <a:ea typeface="Yu Gothic" pitchFamily="34" charset="-122"/>
                <a:cs typeface="Yu Gothic" pitchFamily="34" charset="-120"/>
              </a:rPr>
              <a:t>消退</a:t>
            </a:r>
            <a:endParaRPr lang="en-US" sz="2800" b="1" dirty="0"/>
          </a:p>
        </p:txBody>
      </p:sp>
      <p:sp>
        <p:nvSpPr>
          <p:cNvPr id="14" name="Shape 12"/>
          <p:cNvSpPr/>
          <p:nvPr/>
        </p:nvSpPr>
        <p:spPr>
          <a:xfrm>
            <a:off x="822960" y="4389119"/>
            <a:ext cx="10424160" cy="1546265"/>
          </a:xfrm>
          <a:prstGeom prst="rect">
            <a:avLst/>
          </a:prstGeom>
          <a:solidFill>
            <a:srgbClr val="FDEDEC"/>
          </a:solidFill>
          <a:ln w="12700">
            <a:solidFill>
              <a:srgbClr val="C0392B"/>
            </a:solidFill>
            <a:prstDash val="solid"/>
          </a:ln>
        </p:spPr>
        <p:txBody>
          <a:bodyPr/>
          <a:lstStyle/>
          <a:p>
            <a:endParaRPr lang="ja-JP" altLang="en-US" sz="2800"/>
          </a:p>
        </p:txBody>
      </p:sp>
      <p:sp>
        <p:nvSpPr>
          <p:cNvPr id="15" name="Text 13"/>
          <p:cNvSpPr/>
          <p:nvPr/>
        </p:nvSpPr>
        <p:spPr>
          <a:xfrm>
            <a:off x="1097280" y="4389119"/>
            <a:ext cx="9880291" cy="1546265"/>
          </a:xfrm>
          <a:prstGeom prst="rect">
            <a:avLst/>
          </a:prstGeom>
          <a:noFill/>
          <a:ln/>
        </p:spPr>
        <p:txBody>
          <a:bodyPr wrap="square" rtlCol="0" anchor="ctr"/>
          <a:lstStyle/>
          <a:p>
            <a:pPr marL="0" indent="0">
              <a:buNone/>
            </a:pPr>
            <a:r>
              <a:rPr lang="en-US" sz="2800" b="1" dirty="0">
                <a:solidFill>
                  <a:srgbClr val="C0392B"/>
                </a:solidFill>
                <a:latin typeface="Yu Gothic" pitchFamily="34" charset="0"/>
                <a:ea typeface="Yu Gothic" pitchFamily="34" charset="-122"/>
                <a:cs typeface="Yu Gothic" pitchFamily="34" charset="-120"/>
              </a:rPr>
              <a:t>生後24時間以内に出現する黄疸（早発黄疸）は病的 — 生理的黄疸と区別する</a:t>
            </a:r>
            <a:endParaRPr lang="en-US"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11480"/>
            <a:ext cx="11064240" cy="822960"/>
          </a:xfrm>
          <a:prstGeom prst="rect">
            <a:avLst/>
          </a:prstGeom>
          <a:noFill/>
          <a:ln/>
        </p:spPr>
        <p:txBody>
          <a:bodyPr wrap="square" rtlCol="0" anchor="ctr"/>
          <a:lstStyle/>
          <a:p>
            <a:pPr marL="0" indent="0">
              <a:buNone/>
            </a:pPr>
            <a:r>
              <a:rPr lang="en-US" sz="3000" b="1" dirty="0">
                <a:solidFill>
                  <a:srgbClr val="000000"/>
                </a:solidFill>
                <a:latin typeface="Yu Gothic" pitchFamily="34" charset="0"/>
                <a:ea typeface="Yu Gothic" pitchFamily="34" charset="-122"/>
                <a:cs typeface="Yu Gothic" pitchFamily="34" charset="-120"/>
              </a:rPr>
              <a:t>新生児にみられる原始反射</a:t>
            </a:r>
            <a:endParaRPr lang="en-US" sz="3000" dirty="0"/>
          </a:p>
        </p:txBody>
      </p:sp>
      <p:sp>
        <p:nvSpPr>
          <p:cNvPr id="3" name="Shape 1"/>
          <p:cNvSpPr/>
          <p:nvPr/>
        </p:nvSpPr>
        <p:spPr>
          <a:xfrm>
            <a:off x="548640" y="1207008"/>
            <a:ext cx="11064240" cy="0"/>
          </a:xfrm>
          <a:prstGeom prst="line">
            <a:avLst/>
          </a:prstGeom>
          <a:noFill/>
          <a:ln w="12700">
            <a:solidFill>
              <a:srgbClr val="BFBFBF"/>
            </a:solidFill>
            <a:prstDash val="solid"/>
          </a:ln>
        </p:spPr>
        <p:txBody>
          <a:bodyPr/>
          <a:lstStyle/>
          <a:p>
            <a:endParaRPr lang="ja-JP" altLang="en-US"/>
          </a:p>
        </p:txBody>
      </p:sp>
      <p:graphicFrame>
        <p:nvGraphicFramePr>
          <p:cNvPr id="9" name="Table 0"/>
          <p:cNvGraphicFramePr>
            <a:graphicFrameLocks noGrp="1"/>
          </p:cNvGraphicFramePr>
          <p:nvPr>
            <p:extLst>
              <p:ext uri="{D42A27DB-BD31-4B8C-83A1-F6EECF244321}">
                <p14:modId xmlns:p14="http://schemas.microsoft.com/office/powerpoint/2010/main" val="1932418471"/>
              </p:ext>
            </p:extLst>
          </p:nvPr>
        </p:nvGraphicFramePr>
        <p:xfrm>
          <a:off x="640080" y="1508760"/>
          <a:ext cx="10881360" cy="3886200"/>
        </p:xfrm>
        <a:graphic>
          <a:graphicData uri="http://schemas.openxmlformats.org/drawingml/2006/table">
            <a:tbl>
              <a:tblPr/>
              <a:tblGrid>
                <a:gridCol w="2743200">
                  <a:extLst>
                    <a:ext uri="{9D8B030D-6E8A-4147-A177-3AD203B41FA5}">
                      <a16:colId xmlns:a16="http://schemas.microsoft.com/office/drawing/2014/main" val="20000"/>
                    </a:ext>
                  </a:extLst>
                </a:gridCol>
                <a:gridCol w="8138160">
                  <a:extLst>
                    <a:ext uri="{9D8B030D-6E8A-4147-A177-3AD203B41FA5}">
                      <a16:colId xmlns:a16="http://schemas.microsoft.com/office/drawing/2014/main" val="20001"/>
                    </a:ext>
                  </a:extLst>
                </a:gridCol>
              </a:tblGrid>
              <a:tr h="777240">
                <a:tc>
                  <a:txBody>
                    <a:bodyPr/>
                    <a:lstStyle/>
                    <a:p>
                      <a:pPr marL="0" indent="0" algn="ctr">
                        <a:buNone/>
                      </a:pPr>
                      <a:r>
                        <a:rPr lang="en-US" sz="2000" b="1" dirty="0">
                          <a:solidFill>
                            <a:srgbClr val="FFFFFF"/>
                          </a:solidFill>
                        </a:rPr>
                        <a:t>反射</a:t>
                      </a:r>
                      <a:endParaRPr lang="en-US" sz="2000" dirty="0"/>
                    </a:p>
                  </a:txBody>
                  <a:tcPr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solidFill>
                      <a:srgbClr val="000000"/>
                    </a:solidFill>
                  </a:tcPr>
                </a:tc>
                <a:tc>
                  <a:txBody>
                    <a:bodyPr/>
                    <a:lstStyle/>
                    <a:p>
                      <a:pPr marL="0" indent="0" algn="ctr">
                        <a:buNone/>
                      </a:pPr>
                      <a:r>
                        <a:rPr lang="en-US" sz="2000" b="1" dirty="0">
                          <a:solidFill>
                            <a:srgbClr val="FFFFFF"/>
                          </a:solidFill>
                        </a:rPr>
                        <a:t>内容</a:t>
                      </a:r>
                      <a:endParaRPr lang="en-US" sz="2000" dirty="0"/>
                    </a:p>
                  </a:txBody>
                  <a:tcPr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solidFill>
                      <a:srgbClr val="000000"/>
                    </a:solidFill>
                  </a:tcPr>
                </a:tc>
                <a:extLst>
                  <a:ext uri="{0D108BD9-81ED-4DB2-BD59-A6C34878D82A}">
                    <a16:rowId xmlns:a16="http://schemas.microsoft.com/office/drawing/2014/main" val="10000"/>
                  </a:ext>
                </a:extLst>
              </a:tr>
              <a:tr h="777240">
                <a:tc>
                  <a:txBody>
                    <a:bodyPr/>
                    <a:lstStyle/>
                    <a:p>
                      <a:pPr marL="0" indent="0" algn="ctr">
                        <a:buNone/>
                      </a:pPr>
                      <a:r>
                        <a:rPr lang="en-US" sz="2400" b="1" dirty="0">
                          <a:solidFill>
                            <a:srgbClr val="000000"/>
                          </a:solidFill>
                        </a:rPr>
                        <a:t>把握反射</a:t>
                      </a:r>
                      <a:endParaRPr lang="en-US" sz="2400" dirty="0"/>
                    </a:p>
                  </a:txBody>
                  <a:tcPr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solidFill>
                      <a:srgbClr val="FFFFFF"/>
                    </a:solidFill>
                  </a:tcPr>
                </a:tc>
                <a:tc>
                  <a:txBody>
                    <a:bodyPr/>
                    <a:lstStyle/>
                    <a:p>
                      <a:pPr marL="0" indent="0" algn="l">
                        <a:buNone/>
                      </a:pPr>
                      <a:r>
                        <a:rPr lang="en-US" sz="2400" dirty="0">
                          <a:solidFill>
                            <a:srgbClr val="000000"/>
                          </a:solidFill>
                        </a:rPr>
                        <a:t>手掌に触れると指を握りしめる</a:t>
                      </a:r>
                      <a:endParaRPr lang="en-US" sz="2400" dirty="0"/>
                    </a:p>
                  </a:txBody>
                  <a:tcPr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777240">
                <a:tc>
                  <a:txBody>
                    <a:bodyPr/>
                    <a:lstStyle/>
                    <a:p>
                      <a:pPr marL="0" indent="0" algn="ctr">
                        <a:buNone/>
                      </a:pPr>
                      <a:r>
                        <a:rPr lang="en-US" sz="2400" b="1" dirty="0">
                          <a:solidFill>
                            <a:srgbClr val="000000"/>
                          </a:solidFill>
                        </a:rPr>
                        <a:t>モロー反射</a:t>
                      </a:r>
                      <a:endParaRPr lang="en-US" sz="2400" dirty="0"/>
                    </a:p>
                  </a:txBody>
                  <a:tcPr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solidFill>
                      <a:srgbClr val="EDEDED"/>
                    </a:solidFill>
                  </a:tcPr>
                </a:tc>
                <a:tc>
                  <a:txBody>
                    <a:bodyPr/>
                    <a:lstStyle/>
                    <a:p>
                      <a:pPr marL="0" indent="0" algn="l">
                        <a:buNone/>
                      </a:pPr>
                      <a:r>
                        <a:rPr lang="en-US" sz="2400" dirty="0">
                          <a:solidFill>
                            <a:srgbClr val="000000"/>
                          </a:solidFill>
                        </a:rPr>
                        <a:t>急な刺激・体位変化で両腕を広げ抱きつく動作をする</a:t>
                      </a:r>
                      <a:endParaRPr lang="en-US" sz="2400" dirty="0"/>
                    </a:p>
                  </a:txBody>
                  <a:tcPr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solidFill>
                      <a:srgbClr val="EDEDED"/>
                    </a:solidFill>
                  </a:tcPr>
                </a:tc>
                <a:extLst>
                  <a:ext uri="{0D108BD9-81ED-4DB2-BD59-A6C34878D82A}">
                    <a16:rowId xmlns:a16="http://schemas.microsoft.com/office/drawing/2014/main" val="10002"/>
                  </a:ext>
                </a:extLst>
              </a:tr>
              <a:tr h="777240">
                <a:tc>
                  <a:txBody>
                    <a:bodyPr/>
                    <a:lstStyle/>
                    <a:p>
                      <a:pPr marL="0" indent="0" algn="ctr">
                        <a:buNone/>
                      </a:pPr>
                      <a:r>
                        <a:rPr lang="en-US" sz="2400" b="1" dirty="0">
                          <a:solidFill>
                            <a:srgbClr val="000000"/>
                          </a:solidFill>
                        </a:rPr>
                        <a:t>吸啜反射</a:t>
                      </a:r>
                      <a:endParaRPr lang="en-US" sz="2400" dirty="0"/>
                    </a:p>
                  </a:txBody>
                  <a:tcPr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solidFill>
                      <a:srgbClr val="FFFFFF"/>
                    </a:solidFill>
                  </a:tcPr>
                </a:tc>
                <a:tc>
                  <a:txBody>
                    <a:bodyPr/>
                    <a:lstStyle/>
                    <a:p>
                      <a:pPr marL="0" indent="0" algn="l">
                        <a:buNone/>
                      </a:pPr>
                      <a:r>
                        <a:rPr lang="en-US" sz="2400" dirty="0">
                          <a:solidFill>
                            <a:srgbClr val="000000"/>
                          </a:solidFill>
                        </a:rPr>
                        <a:t>口唇に触れたものに吸いつく</a:t>
                      </a:r>
                      <a:endParaRPr lang="en-US" sz="2400" dirty="0"/>
                    </a:p>
                  </a:txBody>
                  <a:tcPr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777240">
                <a:tc>
                  <a:txBody>
                    <a:bodyPr/>
                    <a:lstStyle/>
                    <a:p>
                      <a:pPr marL="0" indent="0" algn="ctr">
                        <a:buNone/>
                      </a:pPr>
                      <a:r>
                        <a:rPr lang="en-US" sz="2400" b="1" dirty="0">
                          <a:solidFill>
                            <a:srgbClr val="000000"/>
                          </a:solidFill>
                        </a:rPr>
                        <a:t>バビンスキー反射</a:t>
                      </a:r>
                      <a:endParaRPr lang="en-US" sz="2400" dirty="0"/>
                    </a:p>
                  </a:txBody>
                  <a:tcPr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solidFill>
                      <a:srgbClr val="EDEDED"/>
                    </a:solidFill>
                  </a:tcPr>
                </a:tc>
                <a:tc>
                  <a:txBody>
                    <a:bodyPr/>
                    <a:lstStyle/>
                    <a:p>
                      <a:pPr marL="0" indent="0" algn="l">
                        <a:buNone/>
                      </a:pPr>
                      <a:r>
                        <a:rPr lang="en-US" sz="2400" dirty="0">
                          <a:solidFill>
                            <a:srgbClr val="000000"/>
                          </a:solidFill>
                        </a:rPr>
                        <a:t>足底を刺激すると足指が扇状に開く</a:t>
                      </a:r>
                      <a:endParaRPr lang="en-US" sz="2400" dirty="0"/>
                    </a:p>
                  </a:txBody>
                  <a:tcPr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solidFill>
                      <a:srgbClr val="EDEDED"/>
                    </a:solid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000000"/>
        </a:solidFill>
        <a:effectLst/>
      </p:bgPr>
    </p:bg>
    <p:spTree>
      <p:nvGrpSpPr>
        <p:cNvPr id="1" name=""/>
        <p:cNvGrpSpPr/>
        <p:nvPr/>
      </p:nvGrpSpPr>
      <p:grpSpPr>
        <a:xfrm>
          <a:off x="0" y="0"/>
          <a:ext cx="0" cy="0"/>
          <a:chOff x="0" y="0"/>
          <a:chExt cx="0" cy="0"/>
        </a:xfrm>
      </p:grpSpPr>
      <p:sp>
        <p:nvSpPr>
          <p:cNvPr id="2" name="Text 0"/>
          <p:cNvSpPr/>
          <p:nvPr/>
        </p:nvSpPr>
        <p:spPr>
          <a:xfrm>
            <a:off x="822960" y="2377440"/>
            <a:ext cx="2743200" cy="1097280"/>
          </a:xfrm>
          <a:prstGeom prst="rect">
            <a:avLst/>
          </a:prstGeom>
          <a:noFill/>
          <a:ln/>
        </p:spPr>
        <p:txBody>
          <a:bodyPr wrap="square" rtlCol="0" anchor="ctr"/>
          <a:lstStyle/>
          <a:p>
            <a:pPr marL="0" indent="0">
              <a:buNone/>
            </a:pPr>
            <a:r>
              <a:rPr lang="en-US" sz="5400" b="1" dirty="0">
                <a:solidFill>
                  <a:srgbClr val="C0392B"/>
                </a:solidFill>
                <a:latin typeface="Yu Gothic" pitchFamily="34" charset="0"/>
                <a:ea typeface="Yu Gothic" pitchFamily="34" charset="-122"/>
                <a:cs typeface="Yu Gothic" pitchFamily="34" charset="-120"/>
              </a:rPr>
              <a:t>02</a:t>
            </a:r>
            <a:endParaRPr lang="en-US" sz="5400" dirty="0"/>
          </a:p>
        </p:txBody>
      </p:sp>
      <p:sp>
        <p:nvSpPr>
          <p:cNvPr id="3" name="Text 1"/>
          <p:cNvSpPr/>
          <p:nvPr/>
        </p:nvSpPr>
        <p:spPr>
          <a:xfrm>
            <a:off x="822960" y="3383280"/>
            <a:ext cx="10058400" cy="1280160"/>
          </a:xfrm>
          <a:prstGeom prst="rect">
            <a:avLst/>
          </a:prstGeom>
          <a:noFill/>
          <a:ln/>
        </p:spPr>
        <p:txBody>
          <a:bodyPr wrap="square" rtlCol="0" anchor="ctr"/>
          <a:lstStyle/>
          <a:p>
            <a:pPr marL="0" indent="0">
              <a:buNone/>
            </a:pPr>
            <a:r>
              <a:rPr lang="en-US" sz="3400" b="1" dirty="0">
                <a:solidFill>
                  <a:srgbClr val="FFFFFF"/>
                </a:solidFill>
                <a:latin typeface="Yu Gothic" pitchFamily="34" charset="0"/>
                <a:ea typeface="Yu Gothic" pitchFamily="34" charset="-122"/>
                <a:cs typeface="Yu Gothic" pitchFamily="34" charset="-120"/>
              </a:rPr>
              <a:t>乳児期の身体的・運動発達とその評価</a:t>
            </a:r>
            <a:endParaRPr lang="en-US" sz="3400" dirty="0"/>
          </a:p>
        </p:txBody>
      </p:sp>
    </p:spTree>
  </p:cSld>
  <p:clrMapOvr>
    <a:masterClrMapping/>
  </p:clrMapOvr>
</p:sld>
</file>

<file path=ppt/theme/theme1.xml><?xml version="1.0" encoding="utf-8"?>
<a:theme xmlns:a="http://schemas.openxmlformats.org/drawingml/2006/main" name="Office 2013 - 2022 テーマ">
  <a:themeElements>
    <a:clrScheme name="Office 2013 - 2022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2013 - 2022 Theme</Template>
  <TotalTime>0</TotalTime>
  <Words>382</Words>
  <Application>Microsoft Office PowerPoint</Application>
  <PresentationFormat>ワイド画面</PresentationFormat>
  <Paragraphs>161</Paragraphs>
  <Slides>20</Slides>
  <Notes>20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20</vt:i4>
      </vt:variant>
    </vt:vector>
  </HeadingPairs>
  <TitlesOfParts>
    <vt:vector size="25" baseType="lpstr">
      <vt:lpstr>Yu Gothic</vt:lpstr>
      <vt:lpstr>Arial</vt:lpstr>
      <vt:lpstr>Calibri</vt:lpstr>
      <vt:lpstr>Calibri Light</vt:lpstr>
      <vt:lpstr>Office 2013 - 2022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lastModifiedBy/>
  <cp:revision>1</cp:revision>
  <dcterms:created xsi:type="dcterms:W3CDTF">2026-07-18T04:39:25Z</dcterms:created>
  <dcterms:modified xsi:type="dcterms:W3CDTF">2026-07-18T04:43:57Z</dcterms:modified>
</cp:coreProperties>
</file>