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7" d="100"/>
          <a:sy n="87" d="100"/>
        </p:scale>
        <p:origin x="69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37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4210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91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459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882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7165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54705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8107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67241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44252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4012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937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212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3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658696" y="3975176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ライフステージ看護学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58696" y="4523816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第2回　周産期における母子の健康と看護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89176" y="5529656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妊娠・分娩・産褥期の生理的変化と母子相互作用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産褥期における母体の生理的変化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産褥期の主な生理的変化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800"/>
              </a:spcAft>
              <a:buSzPct val="100000"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子宮復古：子宮が非妊時の状態に戻る過程。子宮底の高さ・悪露で経過を観察</a:t>
            </a:r>
            <a:endParaRPr lang="en-US" sz="2800" dirty="0"/>
          </a:p>
          <a:p>
            <a:pPr>
              <a:spcAft>
                <a:spcPts val="1800"/>
              </a:spcAft>
              <a:buSzPct val="100000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悪露：赤色悪露 → 褐色悪露 → 黄色悪露 → 白色悪露へと変化</a:t>
            </a:r>
            <a:endParaRPr lang="en-US" sz="2800" dirty="0"/>
          </a:p>
          <a:p>
            <a:pPr>
              <a:spcAft>
                <a:spcPts val="1800"/>
              </a:spcAft>
              <a:buSzPct val="100000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乳汁分泌：プロラクチンの作用で産生、児の吸啜刺激によりオキシトシンが分泌され射出が促される</a:t>
            </a:r>
            <a:endParaRPr lang="en-US" sz="2800" dirty="0"/>
          </a:p>
          <a:p>
            <a:pPr>
              <a:spcAft>
                <a:spcPts val="1800"/>
              </a:spcAft>
              <a:buSzPct val="100000"/>
            </a:pPr>
            <a:r>
              <a:rPr lang="en-US" sz="2800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マタニティブルーズ：産褥3〜10日ころに出現しやすい一過性の情緒不安定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悪露の性状の変化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928116" y="2194560"/>
            <a:ext cx="2377440" cy="1188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5" name="Text 3"/>
          <p:cNvSpPr/>
          <p:nvPr/>
        </p:nvSpPr>
        <p:spPr>
          <a:xfrm>
            <a:off x="928116" y="21945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赤色悪露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28116" y="37033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分娩後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数日間</a:t>
            </a:r>
            <a:endParaRPr lang="en-US" sz="2800" b="1" dirty="0"/>
          </a:p>
        </p:txBody>
      </p:sp>
      <p:sp>
        <p:nvSpPr>
          <p:cNvPr id="7" name="Text 5"/>
          <p:cNvSpPr/>
          <p:nvPr/>
        </p:nvSpPr>
        <p:spPr>
          <a:xfrm>
            <a:off x="3305556" y="251460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3200" b="1" dirty="0"/>
          </a:p>
        </p:txBody>
      </p:sp>
      <p:sp>
        <p:nvSpPr>
          <p:cNvPr id="8" name="Shape 6"/>
          <p:cNvSpPr/>
          <p:nvPr/>
        </p:nvSpPr>
        <p:spPr>
          <a:xfrm>
            <a:off x="3579876" y="2194560"/>
            <a:ext cx="2377440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9" name="Text 7"/>
          <p:cNvSpPr/>
          <p:nvPr/>
        </p:nvSpPr>
        <p:spPr>
          <a:xfrm>
            <a:off x="3579876" y="21945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褐色悪露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579876" y="37033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1週ころ</a:t>
            </a:r>
            <a:endParaRPr lang="en-US" sz="2800" b="1" dirty="0"/>
          </a:p>
        </p:txBody>
      </p:sp>
      <p:sp>
        <p:nvSpPr>
          <p:cNvPr id="11" name="Text 9"/>
          <p:cNvSpPr/>
          <p:nvPr/>
        </p:nvSpPr>
        <p:spPr>
          <a:xfrm>
            <a:off x="5957316" y="251460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3200" b="1" dirty="0"/>
          </a:p>
        </p:txBody>
      </p:sp>
      <p:sp>
        <p:nvSpPr>
          <p:cNvPr id="12" name="Shape 10"/>
          <p:cNvSpPr/>
          <p:nvPr/>
        </p:nvSpPr>
        <p:spPr>
          <a:xfrm>
            <a:off x="6231636" y="2194560"/>
            <a:ext cx="2377440" cy="1188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3" name="Text 11"/>
          <p:cNvSpPr/>
          <p:nvPr/>
        </p:nvSpPr>
        <p:spPr>
          <a:xfrm>
            <a:off x="6231636" y="21945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黄色悪露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231636" y="37033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2週ころ</a:t>
            </a:r>
            <a:endParaRPr lang="en-US" sz="2800" b="1" dirty="0"/>
          </a:p>
        </p:txBody>
      </p:sp>
      <p:sp>
        <p:nvSpPr>
          <p:cNvPr id="15" name="Text 13"/>
          <p:cNvSpPr/>
          <p:nvPr/>
        </p:nvSpPr>
        <p:spPr>
          <a:xfrm>
            <a:off x="8609076" y="251460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3200" b="1" dirty="0"/>
          </a:p>
        </p:txBody>
      </p:sp>
      <p:sp>
        <p:nvSpPr>
          <p:cNvPr id="16" name="Shape 14"/>
          <p:cNvSpPr/>
          <p:nvPr/>
        </p:nvSpPr>
        <p:spPr>
          <a:xfrm>
            <a:off x="8883396" y="2194560"/>
            <a:ext cx="2377440" cy="1188720"/>
          </a:xfrm>
          <a:prstGeom prst="rect">
            <a:avLst/>
          </a:prstGeom>
          <a:solidFill>
            <a:srgbClr val="BFBFB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7" name="Text 15"/>
          <p:cNvSpPr/>
          <p:nvPr/>
        </p:nvSpPr>
        <p:spPr>
          <a:xfrm>
            <a:off x="8883396" y="219456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白色悪露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8883396" y="37033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3〜4週ころ</a:t>
            </a:r>
            <a:endParaRPr lang="en-US" sz="2800" b="1" dirty="0"/>
          </a:p>
        </p:txBody>
      </p:sp>
      <p:sp>
        <p:nvSpPr>
          <p:cNvPr id="19" name="Text 17"/>
          <p:cNvSpPr/>
          <p:nvPr/>
        </p:nvSpPr>
        <p:spPr>
          <a:xfrm>
            <a:off x="836676" y="5376672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時間経過とともに、赤色 → 褐色 → 黄色 → 白色へと変化する</a:t>
            </a:r>
            <a:endParaRPr lang="en-US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胎児期からの発達と母子相互作用の形成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クラウスとケネルの絆（ボンディング）理論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587516" y="1600200"/>
            <a:ext cx="11108044" cy="1554480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861835" y="1783080"/>
            <a:ext cx="10697963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母親と児が出生直後の早い時期に身体接触をもつことが、</a:t>
            </a:r>
            <a:endParaRPr lang="en-US" sz="2800" dirty="0"/>
          </a:p>
          <a:p>
            <a:pPr marL="0" indent="0" algn="l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母子間の情緒的な結びつき（ボンディング）の形成に重要である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1005840" y="3383280"/>
            <a:ext cx="1645920" cy="16459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7" name="Text 5"/>
          <p:cNvSpPr/>
          <p:nvPr/>
        </p:nvSpPr>
        <p:spPr>
          <a:xfrm>
            <a:off x="1005840" y="3383280"/>
            <a:ext cx="16459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3337560" y="3611880"/>
            <a:ext cx="1188720" cy="11887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9" name="Text 7"/>
          <p:cNvSpPr/>
          <p:nvPr/>
        </p:nvSpPr>
        <p:spPr>
          <a:xfrm>
            <a:off x="3337560" y="3611880"/>
            <a:ext cx="1188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児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2651760" y="4206240"/>
            <a:ext cx="640080" cy="0"/>
          </a:xfrm>
          <a:prstGeom prst="line">
            <a:avLst/>
          </a:prstGeom>
          <a:noFill/>
          <a:ln w="25400">
            <a:solidFill>
              <a:srgbClr val="C0392B"/>
            </a:solidFill>
            <a:prstDash val="dash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Text 9"/>
          <p:cNvSpPr/>
          <p:nvPr/>
        </p:nvSpPr>
        <p:spPr>
          <a:xfrm>
            <a:off x="5029200" y="3794760"/>
            <a:ext cx="5943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早期母子接触（skin-to-skin contact）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029200" y="4758712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この理論を基盤とした看護実践の一つ</a:t>
            </a:r>
            <a:endParaRPr lang="en-US" sz="2400" b="1" dirty="0"/>
          </a:p>
        </p:txBody>
      </p:sp>
      <p:sp>
        <p:nvSpPr>
          <p:cNvPr id="13" name="Text 11"/>
          <p:cNvSpPr/>
          <p:nvPr/>
        </p:nvSpPr>
        <p:spPr>
          <a:xfrm>
            <a:off x="822960" y="58064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この母子関係の形成が、乳児期の「基本的信頼 対 不信」（エリクソン）の土台となる</a:t>
            </a:r>
            <a:endParaRPr lang="en-US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05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ハイリスク妊娠・分娩と看護支援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ハイリスク妊娠の主な要因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母体側の要因：高年妊娠、若年妊娠、肥満、多産、既往帝王切開、糖尿病・高血圧等の合併症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胎児・付属物側の要因：多胎妊娠、前置胎盤、胎児発育不全（FGR）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これらの要因があると、母体または胎児に合併症・異常が生じる可能性が高まる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妊娠高血圧症候群（HDP）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822960" y="1508760"/>
            <a:ext cx="10515600" cy="1188720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1097280" y="1645920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妊娠20週以降、分娩後12週までに高血圧がみられる場合、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または高血圧に蛋白尿を伴う場合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3247489"/>
            <a:ext cx="10424160" cy="192297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母体の年齢が高いほど、肥満度が高いほど発症リスクが上昇</a:t>
            </a:r>
            <a:endParaRPr lang="en-US" sz="2800" dirty="0"/>
          </a:p>
          <a:p>
            <a:pPr marL="342900" indent="-342900">
              <a:spcAft>
                <a:spcPts val="1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全身の血管攣縮 → 胎盤血流低下 → 胎児発育不全・胎児機能不全のおそれ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822960" y="5486400"/>
            <a:ext cx="10515600" cy="822960"/>
          </a:xfrm>
          <a:prstGeom prst="rect">
            <a:avLst/>
          </a:prstGeom>
          <a:solidFill>
            <a:srgbClr val="FDEDEC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1097280" y="5486400"/>
            <a:ext cx="9966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管理の原則は「安静」。運動や高蛋白食だけで軽快するものではない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06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母親役割獲得過程と家族形成への支援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ルービンの母親役割獲得過程 ─ 5つの認識的操作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169939"/>
              </p:ext>
            </p:extLst>
          </p:nvPr>
        </p:nvGraphicFramePr>
        <p:xfrm>
          <a:off x="640080" y="1508760"/>
          <a:ext cx="10881360" cy="475488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0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段階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内容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①模倣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先輩の母親や専門家の行動を手本として真似る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②ロールプレイ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子どもの世話をする役割を実際に演じてみる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③空想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自分が子育てをしている場面を思い描く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④取り込み－投影－拒絶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空想した母親像を自分に投影し、受け入れるか拒絶するか判断する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⑤悲嘆作業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母親になる前の自己像を手放し、悲しみながら受け入れる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本時の到達目標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妊娠・分娩・産褥期における母体の生理的変化を説明できる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胎児期からの発達と、母子相互作用（ボンディング）の形成過程を理解する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ハイリスク妊娠・分娩の主な要因と看護支援のポイントを説明できる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母親役割獲得過程と、家族形成への看護支援について理解する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産褥期における母親役割への心理的適応 ─ 3つの時期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482037"/>
              </p:ext>
            </p:extLst>
          </p:nvPr>
        </p:nvGraphicFramePr>
        <p:xfrm>
          <a:off x="640080" y="1508760"/>
          <a:ext cx="10881360" cy="36576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6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時期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産褥日数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特徴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受容期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産褥1〜2日目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心身の回復を必要とし、世話をされることを受け入れる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保持期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産褥3〜10日目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育児技術の習得に積極的に取り組む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解放期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産褥10日〜1か月ころ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母親としての新しい生活のリズムを確立する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家族形成への支援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支援の対象は母親だけでなく、父親・きょうだいを含めた家族全体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新しい家族メンバーを迎える発達的変化（家族のライフサイクル移行）への適応を支える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父親が育児・出産の情報を共有できる機会をつくることも重要な視点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本時のまとめ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754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妊娠期の生理的変化：循環血液量は32週ころピーク（数値を正確に）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分娩第1〜4期の定義と、排臨・発露の違いを区別する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クラウス・ケネルのボンディング理論と早期母子接触の意義</a:t>
            </a:r>
            <a:endParaRPr lang="en-US" sz="2800" dirty="0"/>
          </a:p>
          <a:p>
            <a:pPr marL="342900" indent="-342900">
              <a:spcAft>
                <a:spcPts val="1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ルービンの母親役割獲得過程（5段階）・産褥期の心理的適応（3期）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事例演習：ハイリスク妊娠と母親役割獲得過程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822960" y="1920240"/>
            <a:ext cx="10515600" cy="2377440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Text 3"/>
          <p:cNvSpPr/>
          <p:nvPr/>
        </p:nvSpPr>
        <p:spPr>
          <a:xfrm>
            <a:off x="1097280" y="21031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Aさん（32歳、初産婦、妊娠32週）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80160" y="2701039"/>
            <a:ext cx="97840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双胎妊娠で切迫早産のため入院管理中</a:t>
            </a:r>
            <a:endParaRPr lang="en-US" sz="2400" dirty="0"/>
          </a:p>
          <a:p>
            <a:pPr marL="342900" indent="-342900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血圧140/92mmHg、下肢浮腫、軽度蛋白尿</a:t>
            </a:r>
            <a:endParaRPr lang="en-US" sz="2400" dirty="0"/>
          </a:p>
          <a:p>
            <a:pPr marL="342900" indent="-342900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「生まれたらどんな世話をするか考える」と穏やかに話す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51206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ハイリスク要因の理解と、母親役割獲得過程の視点から考える（詳細はWord資料を参照）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本時の流れ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822960" y="150876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920240" y="155448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妊娠期における母体の生理的変化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822960" y="225856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920240" y="237744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分娩の経過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822960" y="308152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0" name="Text 8"/>
          <p:cNvSpPr/>
          <p:nvPr/>
        </p:nvSpPr>
        <p:spPr>
          <a:xfrm>
            <a:off x="822960" y="315468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920240" y="320040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産褥期における母体の生理的変化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822960" y="390448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3" name="Text 11"/>
          <p:cNvSpPr/>
          <p:nvPr/>
        </p:nvSpPr>
        <p:spPr>
          <a:xfrm>
            <a:off x="822960" y="397764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920240" y="402336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胎児期からの発達と母子相互作用の形成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822960" y="472744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6" name="Text 14"/>
          <p:cNvSpPr/>
          <p:nvPr/>
        </p:nvSpPr>
        <p:spPr>
          <a:xfrm>
            <a:off x="822960" y="480060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05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920240" y="484632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ハイリスク妊娠・分娩と看護支援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822960" y="555040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  <p:sp>
        <p:nvSpPr>
          <p:cNvPr id="19" name="Text 17"/>
          <p:cNvSpPr/>
          <p:nvPr/>
        </p:nvSpPr>
        <p:spPr>
          <a:xfrm>
            <a:off x="822960" y="5623560"/>
            <a:ext cx="914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06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1920240" y="5669280"/>
            <a:ext cx="8686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母親役割獲得過程と家族形成への支援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822960" y="6373368"/>
            <a:ext cx="9784080" cy="0"/>
          </a:xfrm>
          <a:prstGeom prst="line">
            <a:avLst/>
          </a:prstGeom>
          <a:noFill/>
          <a:ln w="1270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ja-JP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妊娠期における母体の生理的変化</a:t>
            </a:r>
            <a:endParaRPr lang="en-US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妊娠期の主な生理的変化とその時期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914400" y="2377440"/>
            <a:ext cx="10332720" cy="0"/>
          </a:xfrm>
          <a:prstGeom prst="line">
            <a:avLst/>
          </a:prstGeom>
          <a:noFill/>
          <a:ln w="381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5" name="Shape 3"/>
          <p:cNvSpPr/>
          <p:nvPr/>
        </p:nvSpPr>
        <p:spPr>
          <a:xfrm>
            <a:off x="813816" y="227685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6" name="Text 4"/>
          <p:cNvSpPr/>
          <p:nvPr/>
        </p:nvSpPr>
        <p:spPr>
          <a:xfrm>
            <a:off x="0" y="1783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6週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25603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乳房緊満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始まる</a:t>
            </a:r>
            <a:endParaRPr lang="en-US" sz="2000" b="1" dirty="0"/>
          </a:p>
        </p:txBody>
      </p:sp>
      <p:sp>
        <p:nvSpPr>
          <p:cNvPr id="8" name="Shape 6"/>
          <p:cNvSpPr/>
          <p:nvPr/>
        </p:nvSpPr>
        <p:spPr>
          <a:xfrm>
            <a:off x="3396996" y="227685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9" name="Text 7"/>
          <p:cNvSpPr/>
          <p:nvPr/>
        </p:nvSpPr>
        <p:spPr>
          <a:xfrm>
            <a:off x="2583180" y="1783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初期</a:t>
            </a:r>
            <a:endParaRPr lang="en-US" sz="2800" b="1" dirty="0"/>
          </a:p>
        </p:txBody>
      </p:sp>
      <p:sp>
        <p:nvSpPr>
          <p:cNvPr id="10" name="Text 8"/>
          <p:cNvSpPr/>
          <p:nvPr/>
        </p:nvSpPr>
        <p:spPr>
          <a:xfrm>
            <a:off x="2583180" y="25603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つわり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出現</a:t>
            </a:r>
            <a:endParaRPr lang="en-US" sz="2000" b="1" dirty="0"/>
          </a:p>
        </p:txBody>
      </p:sp>
      <p:sp>
        <p:nvSpPr>
          <p:cNvPr id="11" name="Shape 9"/>
          <p:cNvSpPr/>
          <p:nvPr/>
        </p:nvSpPr>
        <p:spPr>
          <a:xfrm>
            <a:off x="5980176" y="227685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12" name="Text 10"/>
          <p:cNvSpPr/>
          <p:nvPr/>
        </p:nvSpPr>
        <p:spPr>
          <a:xfrm>
            <a:off x="5166360" y="1783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16週</a:t>
            </a:r>
            <a:endParaRPr lang="en-US" sz="2800" b="1" dirty="0"/>
          </a:p>
        </p:txBody>
      </p:sp>
      <p:sp>
        <p:nvSpPr>
          <p:cNvPr id="13" name="Text 11"/>
          <p:cNvSpPr/>
          <p:nvPr/>
        </p:nvSpPr>
        <p:spPr>
          <a:xfrm>
            <a:off x="5166360" y="25603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つわり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おおむね消失</a:t>
            </a:r>
            <a:endParaRPr lang="en-US" sz="2000" b="1" dirty="0"/>
          </a:p>
        </p:txBody>
      </p:sp>
      <p:sp>
        <p:nvSpPr>
          <p:cNvPr id="14" name="Shape 12"/>
          <p:cNvSpPr/>
          <p:nvPr/>
        </p:nvSpPr>
        <p:spPr>
          <a:xfrm>
            <a:off x="8563356" y="227685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15" name="Text 13"/>
          <p:cNvSpPr/>
          <p:nvPr/>
        </p:nvSpPr>
        <p:spPr>
          <a:xfrm>
            <a:off x="7749540" y="1783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32週</a:t>
            </a:r>
            <a:endParaRPr lang="en-US" sz="2800" b="1" dirty="0"/>
          </a:p>
        </p:txBody>
      </p:sp>
      <p:sp>
        <p:nvSpPr>
          <p:cNvPr id="16" name="Text 14"/>
          <p:cNvSpPr/>
          <p:nvPr/>
        </p:nvSpPr>
        <p:spPr>
          <a:xfrm>
            <a:off x="7749540" y="25603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循環血液量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ピーク</a:t>
            </a:r>
            <a:endParaRPr lang="en-US" sz="2000" b="1" dirty="0"/>
          </a:p>
        </p:txBody>
      </p:sp>
      <p:sp>
        <p:nvSpPr>
          <p:cNvPr id="17" name="Shape 15"/>
          <p:cNvSpPr/>
          <p:nvPr/>
        </p:nvSpPr>
        <p:spPr>
          <a:xfrm>
            <a:off x="11146536" y="227685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3200" b="1"/>
          </a:p>
        </p:txBody>
      </p:sp>
      <p:sp>
        <p:nvSpPr>
          <p:cNvPr id="18" name="Text 16"/>
          <p:cNvSpPr/>
          <p:nvPr/>
        </p:nvSpPr>
        <p:spPr>
          <a:xfrm>
            <a:off x="10332720" y="1783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36週</a:t>
            </a:r>
            <a:endParaRPr lang="en-US" sz="2800" b="1" dirty="0"/>
          </a:p>
        </p:txBody>
      </p:sp>
      <p:sp>
        <p:nvSpPr>
          <p:cNvPr id="19" name="Text 17"/>
          <p:cNvSpPr/>
          <p:nvPr/>
        </p:nvSpPr>
        <p:spPr>
          <a:xfrm>
            <a:off x="10332720" y="25603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子宮底長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最大</a:t>
            </a:r>
            <a:endParaRPr lang="en-US" sz="2000" b="1" dirty="0"/>
          </a:p>
        </p:txBody>
      </p:sp>
      <p:sp>
        <p:nvSpPr>
          <p:cNvPr id="20" name="Text 18"/>
          <p:cNvSpPr/>
          <p:nvPr/>
        </p:nvSpPr>
        <p:spPr>
          <a:xfrm>
            <a:off x="106224" y="1481329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妊娠0週</a:t>
            </a:r>
            <a:endParaRPr lang="en-US" sz="2000" b="1" dirty="0"/>
          </a:p>
        </p:txBody>
      </p:sp>
      <p:sp>
        <p:nvSpPr>
          <p:cNvPr id="21" name="Text 19"/>
          <p:cNvSpPr/>
          <p:nvPr/>
        </p:nvSpPr>
        <p:spPr>
          <a:xfrm>
            <a:off x="9740778" y="1388273"/>
            <a:ext cx="226834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正期産（〜41週）</a:t>
            </a:r>
            <a:endParaRPr lang="en-US" sz="2000" b="1" dirty="0"/>
          </a:p>
        </p:txBody>
      </p:sp>
      <p:sp>
        <p:nvSpPr>
          <p:cNvPr id="22" name="Shape 20"/>
          <p:cNvSpPr/>
          <p:nvPr/>
        </p:nvSpPr>
        <p:spPr>
          <a:xfrm>
            <a:off x="832104" y="4829647"/>
            <a:ext cx="10515600" cy="1280160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23" name="Text 21"/>
          <p:cNvSpPr/>
          <p:nvPr/>
        </p:nvSpPr>
        <p:spPr>
          <a:xfrm>
            <a:off x="1106424" y="5012527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国試頻出：</a:t>
            </a:r>
            <a:r>
              <a:rPr lang="en-US" sz="28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循環血液量は非妊時より約40％増加し、妊娠32週ころにピークとなる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妊娠期の生理的変化 ─ まとめ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364889"/>
              </p:ext>
            </p:extLst>
          </p:nvPr>
        </p:nvGraphicFramePr>
        <p:xfrm>
          <a:off x="548640" y="1508759"/>
          <a:ext cx="10956922" cy="4853697"/>
        </p:xfrm>
        <a:graphic>
          <a:graphicData uri="http://schemas.openxmlformats.org/drawingml/2006/table">
            <a:tbl>
              <a:tblPr/>
              <a:tblGrid>
                <a:gridCol w="2361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3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21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217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変化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内容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時期の目安</a:t>
                      </a:r>
                      <a:endParaRPr lang="en-US" sz="20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17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体温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高温相を維持後、次第に低下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妊娠15週ころ〜低下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7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乳房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血管増加による緊満・痛み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妊娠6週ころ〜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80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つわり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吐き気・嘔吐・食欲不振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初期に出現、16週ころ消失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17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循環血液量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非妊時より約40％増加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妊娠32週ころピーク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217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子宮底長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妊娠週数に応じて増大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妊娠36週ころ最大</a:t>
                      </a:r>
                      <a:endParaRPr lang="en-US" sz="24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分娩の経過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分娩の経過 ─ 分娩第1期から第4期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548640" y="1605949"/>
            <a:ext cx="2615184" cy="4104944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5" name="Shape 3"/>
          <p:cNvSpPr/>
          <p:nvPr/>
        </p:nvSpPr>
        <p:spPr>
          <a:xfrm>
            <a:off x="1572767" y="1671135"/>
            <a:ext cx="523037" cy="550158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6" name="Text 4"/>
          <p:cNvSpPr/>
          <p:nvPr/>
        </p:nvSpPr>
        <p:spPr>
          <a:xfrm>
            <a:off x="1572767" y="1671135"/>
            <a:ext cx="523037" cy="5501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3200" b="1" dirty="0"/>
          </a:p>
        </p:txBody>
      </p:sp>
      <p:sp>
        <p:nvSpPr>
          <p:cNvPr id="7" name="Text 5"/>
          <p:cNvSpPr/>
          <p:nvPr/>
        </p:nvSpPr>
        <p:spPr>
          <a:xfrm>
            <a:off x="640079" y="2474629"/>
            <a:ext cx="2428385" cy="399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分娩第1期</a:t>
            </a:r>
            <a:endParaRPr lang="en-US" sz="3200" b="1" dirty="0"/>
          </a:p>
        </p:txBody>
      </p:sp>
      <p:sp>
        <p:nvSpPr>
          <p:cNvPr id="8" name="Text 6"/>
          <p:cNvSpPr/>
          <p:nvPr/>
        </p:nvSpPr>
        <p:spPr>
          <a:xfrm>
            <a:off x="640079" y="3080008"/>
            <a:ext cx="2428385" cy="3420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（開口期）</a:t>
            </a:r>
            <a:endParaRPr lang="en-US" sz="2800" b="1" dirty="0"/>
          </a:p>
        </p:txBody>
      </p:sp>
      <p:sp>
        <p:nvSpPr>
          <p:cNvPr id="9" name="Text 7"/>
          <p:cNvSpPr/>
          <p:nvPr/>
        </p:nvSpPr>
        <p:spPr>
          <a:xfrm>
            <a:off x="685800" y="3673547"/>
            <a:ext cx="2334986" cy="10262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陣痛開始〜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子宮口全開大</a:t>
            </a:r>
            <a:endParaRPr lang="en-US" sz="2400" b="1" dirty="0"/>
          </a:p>
        </p:txBody>
      </p:sp>
      <p:sp>
        <p:nvSpPr>
          <p:cNvPr id="10" name="Text 8"/>
          <p:cNvSpPr/>
          <p:nvPr/>
        </p:nvSpPr>
        <p:spPr>
          <a:xfrm>
            <a:off x="597326" y="4798683"/>
            <a:ext cx="2471138" cy="9122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初産婦 約10〜12h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経産婦 約4〜6h</a:t>
            </a:r>
            <a:endParaRPr lang="en-US" sz="2000" b="1" dirty="0"/>
          </a:p>
        </p:txBody>
      </p:sp>
      <p:sp>
        <p:nvSpPr>
          <p:cNvPr id="11" name="Shape 9"/>
          <p:cNvSpPr/>
          <p:nvPr/>
        </p:nvSpPr>
        <p:spPr>
          <a:xfrm>
            <a:off x="3337560" y="1605949"/>
            <a:ext cx="2615184" cy="410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2" name="Shape 10"/>
          <p:cNvSpPr/>
          <p:nvPr/>
        </p:nvSpPr>
        <p:spPr>
          <a:xfrm>
            <a:off x="4361687" y="1671135"/>
            <a:ext cx="523037" cy="550158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3" name="Text 11"/>
          <p:cNvSpPr/>
          <p:nvPr/>
        </p:nvSpPr>
        <p:spPr>
          <a:xfrm>
            <a:off x="4361687" y="1671135"/>
            <a:ext cx="523037" cy="5501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3200" b="1" dirty="0"/>
          </a:p>
        </p:txBody>
      </p:sp>
      <p:sp>
        <p:nvSpPr>
          <p:cNvPr id="14" name="Text 12"/>
          <p:cNvSpPr/>
          <p:nvPr/>
        </p:nvSpPr>
        <p:spPr>
          <a:xfrm>
            <a:off x="3428999" y="2474629"/>
            <a:ext cx="2428385" cy="399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分娩第2期</a:t>
            </a:r>
            <a:endParaRPr lang="en-US" sz="3200" b="1" dirty="0"/>
          </a:p>
        </p:txBody>
      </p:sp>
      <p:sp>
        <p:nvSpPr>
          <p:cNvPr id="15" name="Text 13"/>
          <p:cNvSpPr/>
          <p:nvPr/>
        </p:nvSpPr>
        <p:spPr>
          <a:xfrm>
            <a:off x="3428999" y="3080008"/>
            <a:ext cx="2428385" cy="3420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（娩出期）</a:t>
            </a:r>
            <a:endParaRPr lang="en-US" sz="2800" b="1" dirty="0"/>
          </a:p>
        </p:txBody>
      </p:sp>
      <p:sp>
        <p:nvSpPr>
          <p:cNvPr id="16" name="Text 14"/>
          <p:cNvSpPr/>
          <p:nvPr/>
        </p:nvSpPr>
        <p:spPr>
          <a:xfrm>
            <a:off x="3474720" y="3673547"/>
            <a:ext cx="2334986" cy="10262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全開大〜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胎児娩出</a:t>
            </a:r>
            <a:endParaRPr lang="en-US" sz="2400" b="1" dirty="0"/>
          </a:p>
        </p:txBody>
      </p:sp>
      <p:sp>
        <p:nvSpPr>
          <p:cNvPr id="17" name="Text 15"/>
          <p:cNvSpPr/>
          <p:nvPr/>
        </p:nvSpPr>
        <p:spPr>
          <a:xfrm>
            <a:off x="3386246" y="4798683"/>
            <a:ext cx="2471138" cy="9122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初産婦 約2〜3h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経産婦 約1〜1.5h</a:t>
            </a:r>
            <a:endParaRPr lang="en-US" sz="2000" b="1" dirty="0"/>
          </a:p>
        </p:txBody>
      </p:sp>
      <p:sp>
        <p:nvSpPr>
          <p:cNvPr id="18" name="Shape 16"/>
          <p:cNvSpPr/>
          <p:nvPr/>
        </p:nvSpPr>
        <p:spPr>
          <a:xfrm>
            <a:off x="6126480" y="1605949"/>
            <a:ext cx="2615184" cy="4104944"/>
          </a:xfrm>
          <a:prstGeom prst="rect">
            <a:avLst/>
          </a:prstGeom>
          <a:solidFill>
            <a:srgbClr val="EDEDED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19" name="Shape 17"/>
          <p:cNvSpPr/>
          <p:nvPr/>
        </p:nvSpPr>
        <p:spPr>
          <a:xfrm>
            <a:off x="7150607" y="1671135"/>
            <a:ext cx="523037" cy="550158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0" name="Text 18"/>
          <p:cNvSpPr/>
          <p:nvPr/>
        </p:nvSpPr>
        <p:spPr>
          <a:xfrm>
            <a:off x="7150607" y="1671135"/>
            <a:ext cx="523037" cy="5501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3200" b="1" dirty="0"/>
          </a:p>
        </p:txBody>
      </p:sp>
      <p:sp>
        <p:nvSpPr>
          <p:cNvPr id="21" name="Text 19"/>
          <p:cNvSpPr/>
          <p:nvPr/>
        </p:nvSpPr>
        <p:spPr>
          <a:xfrm>
            <a:off x="6217919" y="2474629"/>
            <a:ext cx="2428385" cy="399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分娩第3期</a:t>
            </a:r>
            <a:endParaRPr lang="en-US" sz="3200" b="1" dirty="0"/>
          </a:p>
        </p:txBody>
      </p:sp>
      <p:sp>
        <p:nvSpPr>
          <p:cNvPr id="22" name="Text 20"/>
          <p:cNvSpPr/>
          <p:nvPr/>
        </p:nvSpPr>
        <p:spPr>
          <a:xfrm>
            <a:off x="6217919" y="3080008"/>
            <a:ext cx="2428385" cy="3420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（後産期）</a:t>
            </a:r>
            <a:endParaRPr lang="en-US" sz="2800" b="1" dirty="0"/>
          </a:p>
        </p:txBody>
      </p:sp>
      <p:sp>
        <p:nvSpPr>
          <p:cNvPr id="23" name="Text 21"/>
          <p:cNvSpPr/>
          <p:nvPr/>
        </p:nvSpPr>
        <p:spPr>
          <a:xfrm>
            <a:off x="6263640" y="3673547"/>
            <a:ext cx="2334986" cy="10262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胎児娩出〜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胎盤娩出</a:t>
            </a:r>
            <a:endParaRPr lang="en-US" sz="2400" b="1" dirty="0"/>
          </a:p>
        </p:txBody>
      </p:sp>
      <p:sp>
        <p:nvSpPr>
          <p:cNvPr id="24" name="Text 22"/>
          <p:cNvSpPr/>
          <p:nvPr/>
        </p:nvSpPr>
        <p:spPr>
          <a:xfrm>
            <a:off x="6175166" y="4798683"/>
            <a:ext cx="2471138" cy="9122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初産婦 約15〜30分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経産婦 約10〜20分</a:t>
            </a:r>
            <a:endParaRPr lang="en-US" sz="2000" b="1" dirty="0"/>
          </a:p>
        </p:txBody>
      </p:sp>
      <p:sp>
        <p:nvSpPr>
          <p:cNvPr id="25" name="Shape 23"/>
          <p:cNvSpPr/>
          <p:nvPr/>
        </p:nvSpPr>
        <p:spPr>
          <a:xfrm>
            <a:off x="8915400" y="1605949"/>
            <a:ext cx="2615184" cy="410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6" name="Shape 24"/>
          <p:cNvSpPr/>
          <p:nvPr/>
        </p:nvSpPr>
        <p:spPr>
          <a:xfrm>
            <a:off x="9939527" y="1671135"/>
            <a:ext cx="523037" cy="550158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27" name="Text 25"/>
          <p:cNvSpPr/>
          <p:nvPr/>
        </p:nvSpPr>
        <p:spPr>
          <a:xfrm>
            <a:off x="9939527" y="1671135"/>
            <a:ext cx="523037" cy="5501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3200" b="1" dirty="0"/>
          </a:p>
        </p:txBody>
      </p:sp>
      <p:sp>
        <p:nvSpPr>
          <p:cNvPr id="28" name="Text 26"/>
          <p:cNvSpPr/>
          <p:nvPr/>
        </p:nvSpPr>
        <p:spPr>
          <a:xfrm>
            <a:off x="9006839" y="2474629"/>
            <a:ext cx="2428385" cy="3990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分娩第4期</a:t>
            </a:r>
            <a:endParaRPr lang="en-US" sz="3200" b="1" dirty="0"/>
          </a:p>
        </p:txBody>
      </p:sp>
      <p:sp>
        <p:nvSpPr>
          <p:cNvPr id="29" name="Text 27"/>
          <p:cNvSpPr/>
          <p:nvPr/>
        </p:nvSpPr>
        <p:spPr>
          <a:xfrm>
            <a:off x="9006839" y="2776380"/>
            <a:ext cx="2428385" cy="3420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b="1" dirty="0"/>
          </a:p>
        </p:txBody>
      </p:sp>
      <p:sp>
        <p:nvSpPr>
          <p:cNvPr id="30" name="Text 28"/>
          <p:cNvSpPr/>
          <p:nvPr/>
        </p:nvSpPr>
        <p:spPr>
          <a:xfrm>
            <a:off x="9052560" y="3673547"/>
            <a:ext cx="2334986" cy="10262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胎盤娩出〜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分娩後2時間</a:t>
            </a:r>
            <a:endParaRPr lang="en-US" sz="2400" b="1" dirty="0"/>
          </a:p>
        </p:txBody>
      </p:sp>
      <p:sp>
        <p:nvSpPr>
          <p:cNvPr id="31" name="Text 29"/>
          <p:cNvSpPr/>
          <p:nvPr/>
        </p:nvSpPr>
        <p:spPr>
          <a:xfrm>
            <a:off x="8964086" y="4798683"/>
            <a:ext cx="2471138" cy="9122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母体の全身状態を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観察する時期</a:t>
            </a:r>
            <a:endParaRPr lang="en-US" sz="2000" b="1" dirty="0"/>
          </a:p>
        </p:txBody>
      </p:sp>
      <p:sp>
        <p:nvSpPr>
          <p:cNvPr id="32" name="Text 30"/>
          <p:cNvSpPr/>
          <p:nvPr/>
        </p:nvSpPr>
        <p:spPr>
          <a:xfrm>
            <a:off x="548640" y="6172200"/>
            <a:ext cx="507464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6B6B6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陣痛開始（10分間隔）</a:t>
            </a:r>
            <a:endParaRPr lang="en-US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排臨と発露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07008"/>
            <a:ext cx="11064240" cy="0"/>
          </a:xfrm>
          <a:prstGeom prst="line">
            <a:avLst/>
          </a:prstGeom>
          <a:noFill/>
          <a:ln w="1270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845984" y="2623287"/>
            <a:ext cx="4937760" cy="2377440"/>
          </a:xfrm>
          <a:prstGeom prst="rect">
            <a:avLst/>
          </a:prstGeom>
          <a:solidFill>
            <a:srgbClr val="EDEDED"/>
          </a:solidFill>
          <a:ln w="1905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5" name="Text 3"/>
          <p:cNvSpPr/>
          <p:nvPr/>
        </p:nvSpPr>
        <p:spPr>
          <a:xfrm>
            <a:off x="845984" y="2806167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排臨</a:t>
            </a:r>
            <a:endParaRPr lang="en-US" sz="4000" b="1" dirty="0"/>
          </a:p>
        </p:txBody>
      </p:sp>
      <p:sp>
        <p:nvSpPr>
          <p:cNvPr id="6" name="Text 4"/>
          <p:cNvSpPr/>
          <p:nvPr/>
        </p:nvSpPr>
        <p:spPr>
          <a:xfrm>
            <a:off x="1120304" y="3537687"/>
            <a:ext cx="43891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陣痛発作時に児頭先進部が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陰裂間に見え、間欠時には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後退して見えなくなる状態</a:t>
            </a:r>
            <a:endParaRPr lang="en-US" sz="2400" b="1" dirty="0"/>
          </a:p>
        </p:txBody>
      </p:sp>
      <p:sp>
        <p:nvSpPr>
          <p:cNvPr id="7" name="Shape 5"/>
          <p:cNvSpPr/>
          <p:nvPr/>
        </p:nvSpPr>
        <p:spPr>
          <a:xfrm>
            <a:off x="6240944" y="2623287"/>
            <a:ext cx="4937760" cy="2377440"/>
          </a:xfrm>
          <a:prstGeom prst="rect">
            <a:avLst/>
          </a:prstGeom>
          <a:solidFill>
            <a:srgbClr val="FDEDEC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6240944" y="2806167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C0392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発露</a:t>
            </a:r>
            <a:endParaRPr lang="en-US" sz="4000" b="1" dirty="0"/>
          </a:p>
        </p:txBody>
      </p:sp>
      <p:sp>
        <p:nvSpPr>
          <p:cNvPr id="9" name="Text 7"/>
          <p:cNvSpPr/>
          <p:nvPr/>
        </p:nvSpPr>
        <p:spPr>
          <a:xfrm>
            <a:off x="6515264" y="3537687"/>
            <a:ext cx="43891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陣痛間欠時にも児頭先進部が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0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陰裂間に常に見えている状態</a:t>
            </a:r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529</Words>
  <Application>Microsoft Office PowerPoint</Application>
  <PresentationFormat>ワイド画面</PresentationFormat>
  <Paragraphs>212</Paragraphs>
  <Slides>23</Slides>
  <Notes>23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8" baseType="lpstr">
      <vt:lpstr>Yu Gothic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2026-07-17T05:30:20Z</dcterms:created>
  <dcterms:modified xsi:type="dcterms:W3CDTF">2026-07-17T06:06:27Z</dcterms:modified>
</cp:coreProperties>
</file>