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5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5143500" type="screen16x9"/>
  <p:notesSz cx="51435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6" d="100"/>
          <a:sy n="116" d="100"/>
        </p:scale>
        <p:origin x="75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6698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39395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96582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86086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656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40442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60343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62594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17898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60070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73584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66406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86826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592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56032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457200" y="563468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症状別看護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457200" y="1615028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D6EAF8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第１回　症状アセスメントの基本的思考プロセス</a:t>
            </a:r>
            <a:endParaRPr lang="en-US" sz="2400" dirty="0"/>
          </a:p>
        </p:txBody>
      </p:sp>
      <p:sp>
        <p:nvSpPr>
          <p:cNvPr id="7" name="Text 4"/>
          <p:cNvSpPr/>
          <p:nvPr/>
        </p:nvSpPr>
        <p:spPr>
          <a:xfrm>
            <a:off x="457199" y="2887774"/>
            <a:ext cx="7422293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D6EAF8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学習目標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457199" y="3299254"/>
            <a:ext cx="7422293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BDC3C7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1. 症状と徴候の違いを説明できる</a:t>
            </a: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457199" y="3683302"/>
            <a:ext cx="7422293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BDC3C7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2. OPQRST・SAMPLE法で問診できる</a:t>
            </a:r>
            <a:endParaRPr lang="en-US" dirty="0"/>
          </a:p>
        </p:txBody>
      </p:sp>
      <p:sp>
        <p:nvSpPr>
          <p:cNvPr id="10" name="Text 7"/>
          <p:cNvSpPr/>
          <p:nvPr/>
        </p:nvSpPr>
        <p:spPr>
          <a:xfrm>
            <a:off x="457199" y="4067350"/>
            <a:ext cx="7422293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BDC3C7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3. バイタルサインを症状と関連づけられる</a:t>
            </a:r>
            <a:endParaRPr lang="en-US" dirty="0"/>
          </a:p>
        </p:txBody>
      </p:sp>
      <p:sp>
        <p:nvSpPr>
          <p:cNvPr id="11" name="Text 8"/>
          <p:cNvSpPr/>
          <p:nvPr/>
        </p:nvSpPr>
        <p:spPr>
          <a:xfrm>
            <a:off x="457199" y="4451398"/>
            <a:ext cx="7422293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BDC3C7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4. 看護過程における症状アセスメントの位置づけを述べられる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Text 3"/>
          <p:cNvSpPr/>
          <p:nvPr/>
        </p:nvSpPr>
        <p:spPr>
          <a:xfrm>
            <a:off x="365760" y="468672"/>
            <a:ext cx="8503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看護過程とアセスメントの位置づけ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1627632" cy="2121243"/>
          </a:xfrm>
          <a:prstGeom prst="rect">
            <a:avLst/>
          </a:prstGeom>
          <a:solidFill>
            <a:srgbClr val="ECF0F1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7" name="Shape 5"/>
          <p:cNvSpPr/>
          <p:nvPr/>
        </p:nvSpPr>
        <p:spPr>
          <a:xfrm>
            <a:off x="274320" y="1371600"/>
            <a:ext cx="1627632" cy="50292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8" name="Text 6"/>
          <p:cNvSpPr/>
          <p:nvPr/>
        </p:nvSpPr>
        <p:spPr>
          <a:xfrm>
            <a:off x="274320" y="1371600"/>
            <a:ext cx="162763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①</a:t>
            </a:r>
            <a:endParaRPr lang="en-US" sz="2400" b="1" dirty="0"/>
          </a:p>
        </p:txBody>
      </p:sp>
      <p:sp>
        <p:nvSpPr>
          <p:cNvPr id="9" name="Text 7"/>
          <p:cNvSpPr/>
          <p:nvPr/>
        </p:nvSpPr>
        <p:spPr>
          <a:xfrm>
            <a:off x="274320" y="1938528"/>
            <a:ext cx="162763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アセスメント</a:t>
            </a:r>
            <a:endParaRPr lang="en-US" b="1" dirty="0"/>
          </a:p>
        </p:txBody>
      </p:sp>
      <p:sp>
        <p:nvSpPr>
          <p:cNvPr id="10" name="Text 8"/>
          <p:cNvSpPr/>
          <p:nvPr/>
        </p:nvSpPr>
        <p:spPr>
          <a:xfrm>
            <a:off x="365760" y="2487168"/>
            <a:ext cx="1444752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S・O情報の収集と分析</a:t>
            </a:r>
            <a:endParaRPr lang="en-US" sz="1600" b="1" dirty="0"/>
          </a:p>
        </p:txBody>
      </p:sp>
      <p:sp>
        <p:nvSpPr>
          <p:cNvPr id="12" name="Shape 10"/>
          <p:cNvSpPr/>
          <p:nvPr/>
        </p:nvSpPr>
        <p:spPr>
          <a:xfrm>
            <a:off x="2039112" y="1371600"/>
            <a:ext cx="1627632" cy="2121243"/>
          </a:xfrm>
          <a:prstGeom prst="rect">
            <a:avLst/>
          </a:prstGeom>
          <a:solidFill>
            <a:srgbClr val="ECF0F1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3" name="Shape 11"/>
          <p:cNvSpPr/>
          <p:nvPr/>
        </p:nvSpPr>
        <p:spPr>
          <a:xfrm>
            <a:off x="2039112" y="1371600"/>
            <a:ext cx="1627632" cy="502920"/>
          </a:xfrm>
          <a:prstGeom prst="rect">
            <a:avLst/>
          </a:prstGeom>
          <a:solidFill>
            <a:srgbClr val="1F618D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4" name="Text 12"/>
          <p:cNvSpPr/>
          <p:nvPr/>
        </p:nvSpPr>
        <p:spPr>
          <a:xfrm>
            <a:off x="2039112" y="1371600"/>
            <a:ext cx="162763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②</a:t>
            </a:r>
            <a:endParaRPr lang="en-US" sz="2400" b="1" dirty="0"/>
          </a:p>
        </p:txBody>
      </p:sp>
      <p:sp>
        <p:nvSpPr>
          <p:cNvPr id="15" name="Text 13"/>
          <p:cNvSpPr/>
          <p:nvPr/>
        </p:nvSpPr>
        <p:spPr>
          <a:xfrm>
            <a:off x="2039112" y="1938528"/>
            <a:ext cx="162763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F618D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看護診断</a:t>
            </a:r>
            <a:endParaRPr lang="en-US" b="1" dirty="0"/>
          </a:p>
        </p:txBody>
      </p:sp>
      <p:sp>
        <p:nvSpPr>
          <p:cNvPr id="16" name="Text 14"/>
          <p:cNvSpPr/>
          <p:nvPr/>
        </p:nvSpPr>
        <p:spPr>
          <a:xfrm>
            <a:off x="2130552" y="2487168"/>
            <a:ext cx="1444752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健康問題の特定</a:t>
            </a:r>
            <a:endParaRPr lang="en-US" sz="1600" b="1" dirty="0"/>
          </a:p>
        </p:txBody>
      </p:sp>
      <p:sp>
        <p:nvSpPr>
          <p:cNvPr id="18" name="Shape 16"/>
          <p:cNvSpPr/>
          <p:nvPr/>
        </p:nvSpPr>
        <p:spPr>
          <a:xfrm>
            <a:off x="3803904" y="1371600"/>
            <a:ext cx="1627632" cy="2121243"/>
          </a:xfrm>
          <a:prstGeom prst="rect">
            <a:avLst/>
          </a:prstGeom>
          <a:solidFill>
            <a:srgbClr val="ECF0F1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9" name="Shape 17"/>
          <p:cNvSpPr/>
          <p:nvPr/>
        </p:nvSpPr>
        <p:spPr>
          <a:xfrm>
            <a:off x="3803904" y="1371600"/>
            <a:ext cx="1627632" cy="502920"/>
          </a:xfrm>
          <a:prstGeom prst="rect">
            <a:avLst/>
          </a:prstGeom>
          <a:solidFill>
            <a:srgbClr val="2874A6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0" name="Text 18"/>
          <p:cNvSpPr/>
          <p:nvPr/>
        </p:nvSpPr>
        <p:spPr>
          <a:xfrm>
            <a:off x="3803904" y="1371600"/>
            <a:ext cx="162763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③</a:t>
            </a:r>
            <a:endParaRPr lang="en-US" sz="2400" b="1" dirty="0"/>
          </a:p>
        </p:txBody>
      </p:sp>
      <p:sp>
        <p:nvSpPr>
          <p:cNvPr id="21" name="Text 19"/>
          <p:cNvSpPr/>
          <p:nvPr/>
        </p:nvSpPr>
        <p:spPr>
          <a:xfrm>
            <a:off x="3803904" y="1938528"/>
            <a:ext cx="162763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2874A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計画立案</a:t>
            </a:r>
            <a:endParaRPr lang="en-US" b="1" dirty="0"/>
          </a:p>
        </p:txBody>
      </p:sp>
      <p:sp>
        <p:nvSpPr>
          <p:cNvPr id="22" name="Text 20"/>
          <p:cNvSpPr/>
          <p:nvPr/>
        </p:nvSpPr>
        <p:spPr>
          <a:xfrm>
            <a:off x="3895344" y="2487168"/>
            <a:ext cx="1444752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目標・介入計画の作成</a:t>
            </a:r>
            <a:endParaRPr lang="en-US" sz="1600" b="1" dirty="0"/>
          </a:p>
        </p:txBody>
      </p:sp>
      <p:sp>
        <p:nvSpPr>
          <p:cNvPr id="24" name="Shape 22"/>
          <p:cNvSpPr/>
          <p:nvPr/>
        </p:nvSpPr>
        <p:spPr>
          <a:xfrm>
            <a:off x="5568696" y="1371600"/>
            <a:ext cx="1627632" cy="2121243"/>
          </a:xfrm>
          <a:prstGeom prst="rect">
            <a:avLst/>
          </a:prstGeom>
          <a:solidFill>
            <a:srgbClr val="ECF0F1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5" name="Shape 23"/>
          <p:cNvSpPr/>
          <p:nvPr/>
        </p:nvSpPr>
        <p:spPr>
          <a:xfrm>
            <a:off x="5568696" y="1371600"/>
            <a:ext cx="1627632" cy="502920"/>
          </a:xfrm>
          <a:prstGeom prst="rect">
            <a:avLst/>
          </a:prstGeom>
          <a:solidFill>
            <a:srgbClr val="2980B9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6" name="Text 24"/>
          <p:cNvSpPr/>
          <p:nvPr/>
        </p:nvSpPr>
        <p:spPr>
          <a:xfrm>
            <a:off x="5568696" y="1371600"/>
            <a:ext cx="162763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④</a:t>
            </a:r>
            <a:endParaRPr lang="en-US" sz="2400" b="1" dirty="0"/>
          </a:p>
        </p:txBody>
      </p:sp>
      <p:sp>
        <p:nvSpPr>
          <p:cNvPr id="27" name="Text 25"/>
          <p:cNvSpPr/>
          <p:nvPr/>
        </p:nvSpPr>
        <p:spPr>
          <a:xfrm>
            <a:off x="5568696" y="1938528"/>
            <a:ext cx="162763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2980B9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実施</a:t>
            </a:r>
            <a:endParaRPr lang="en-US" b="1" dirty="0"/>
          </a:p>
        </p:txBody>
      </p:sp>
      <p:sp>
        <p:nvSpPr>
          <p:cNvPr id="28" name="Text 26"/>
          <p:cNvSpPr/>
          <p:nvPr/>
        </p:nvSpPr>
        <p:spPr>
          <a:xfrm>
            <a:off x="5660136" y="2487168"/>
            <a:ext cx="1444752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看護介入の実践</a:t>
            </a:r>
            <a:endParaRPr lang="en-US" sz="1600" b="1" dirty="0"/>
          </a:p>
        </p:txBody>
      </p:sp>
      <p:sp>
        <p:nvSpPr>
          <p:cNvPr id="30" name="Shape 28"/>
          <p:cNvSpPr/>
          <p:nvPr/>
        </p:nvSpPr>
        <p:spPr>
          <a:xfrm>
            <a:off x="7333488" y="1371600"/>
            <a:ext cx="1627632" cy="2121243"/>
          </a:xfrm>
          <a:prstGeom prst="rect">
            <a:avLst/>
          </a:prstGeom>
          <a:solidFill>
            <a:srgbClr val="ECF0F1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31" name="Shape 29"/>
          <p:cNvSpPr/>
          <p:nvPr/>
        </p:nvSpPr>
        <p:spPr>
          <a:xfrm>
            <a:off x="7333488" y="1371600"/>
            <a:ext cx="1627632" cy="502920"/>
          </a:xfrm>
          <a:prstGeom prst="rect">
            <a:avLst/>
          </a:prstGeom>
          <a:solidFill>
            <a:srgbClr val="2E86C1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32" name="Text 30"/>
          <p:cNvSpPr/>
          <p:nvPr/>
        </p:nvSpPr>
        <p:spPr>
          <a:xfrm>
            <a:off x="7333488" y="1371600"/>
            <a:ext cx="162763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⑤</a:t>
            </a:r>
            <a:endParaRPr lang="en-US" sz="2400" b="1" dirty="0"/>
          </a:p>
        </p:txBody>
      </p:sp>
      <p:sp>
        <p:nvSpPr>
          <p:cNvPr id="33" name="Text 31"/>
          <p:cNvSpPr/>
          <p:nvPr/>
        </p:nvSpPr>
        <p:spPr>
          <a:xfrm>
            <a:off x="7333488" y="1938528"/>
            <a:ext cx="162763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2E86C1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評価</a:t>
            </a:r>
            <a:endParaRPr lang="en-US" b="1" dirty="0"/>
          </a:p>
        </p:txBody>
      </p:sp>
      <p:sp>
        <p:nvSpPr>
          <p:cNvPr id="34" name="Text 32"/>
          <p:cNvSpPr/>
          <p:nvPr/>
        </p:nvSpPr>
        <p:spPr>
          <a:xfrm>
            <a:off x="7424928" y="2487168"/>
            <a:ext cx="1444752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効果の判定・計画修正</a:t>
            </a:r>
            <a:endParaRPr lang="en-US" sz="1600" b="1" dirty="0"/>
          </a:p>
        </p:txBody>
      </p:sp>
      <p:sp>
        <p:nvSpPr>
          <p:cNvPr id="35" name="Shape 33"/>
          <p:cNvSpPr/>
          <p:nvPr/>
        </p:nvSpPr>
        <p:spPr>
          <a:xfrm>
            <a:off x="274320" y="3896497"/>
            <a:ext cx="8686800" cy="1013831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37" name="Text 34"/>
          <p:cNvSpPr/>
          <p:nvPr/>
        </p:nvSpPr>
        <p:spPr>
          <a:xfrm>
            <a:off x="365759" y="4055364"/>
            <a:ext cx="8432251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FFFFFF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症状アセスメントは「①」に位置するが、「⑤評価」後に再びアセスメントへ戻る循環構造である。</a:t>
            </a:r>
            <a:endParaRPr lang="en-US" b="1" dirty="0"/>
          </a:p>
          <a:p>
            <a:pPr marL="0" indent="0">
              <a:buNone/>
            </a:pPr>
            <a:r>
              <a:rPr lang="en-US" b="1" dirty="0">
                <a:solidFill>
                  <a:srgbClr val="FFFFFF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正確なアセスメントがすべての看護の質を左右する。</a:t>
            </a:r>
            <a:endParaRPr lang="en-US" b="1" dirty="0"/>
          </a:p>
        </p:txBody>
      </p:sp>
      <p:sp>
        <p:nvSpPr>
          <p:cNvPr id="38" name="Text 9"/>
          <p:cNvSpPr/>
          <p:nvPr/>
        </p:nvSpPr>
        <p:spPr>
          <a:xfrm>
            <a:off x="1901952" y="1897297"/>
            <a:ext cx="137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2980B9"/>
                </a:solidFill>
              </a:rPr>
              <a:t>→</a:t>
            </a:r>
            <a:endParaRPr lang="en-US" sz="2400" b="1" dirty="0"/>
          </a:p>
        </p:txBody>
      </p:sp>
      <p:sp>
        <p:nvSpPr>
          <p:cNvPr id="39" name="Text 15"/>
          <p:cNvSpPr/>
          <p:nvPr/>
        </p:nvSpPr>
        <p:spPr>
          <a:xfrm>
            <a:off x="3666744" y="1897297"/>
            <a:ext cx="137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2980B9"/>
                </a:solidFill>
              </a:rPr>
              <a:t>→</a:t>
            </a:r>
            <a:endParaRPr lang="en-US" sz="2400" b="1" dirty="0"/>
          </a:p>
        </p:txBody>
      </p:sp>
      <p:sp>
        <p:nvSpPr>
          <p:cNvPr id="40" name="Text 21"/>
          <p:cNvSpPr/>
          <p:nvPr/>
        </p:nvSpPr>
        <p:spPr>
          <a:xfrm>
            <a:off x="5431536" y="1897297"/>
            <a:ext cx="137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2980B9"/>
                </a:solidFill>
              </a:rPr>
              <a:t>→</a:t>
            </a:r>
            <a:endParaRPr lang="en-US" sz="2400" b="1" dirty="0"/>
          </a:p>
        </p:txBody>
      </p:sp>
      <p:sp>
        <p:nvSpPr>
          <p:cNvPr id="41" name="Text 27"/>
          <p:cNvSpPr/>
          <p:nvPr/>
        </p:nvSpPr>
        <p:spPr>
          <a:xfrm>
            <a:off x="7196328" y="1897297"/>
            <a:ext cx="137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2980B9"/>
                </a:solidFill>
              </a:rPr>
              <a:t>→</a:t>
            </a:r>
            <a:endParaRPr lang="en-US" sz="24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Text 3"/>
          <p:cNvSpPr/>
          <p:nvPr/>
        </p:nvSpPr>
        <p:spPr>
          <a:xfrm>
            <a:off x="320040" y="365760"/>
            <a:ext cx="8503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S情報とO情報を統合する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3931920" cy="2426043"/>
          </a:xfrm>
          <a:prstGeom prst="rect">
            <a:avLst/>
          </a:prstGeom>
          <a:solidFill>
            <a:srgbClr val="D6EAF8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7" name="Shape 5"/>
          <p:cNvSpPr/>
          <p:nvPr/>
        </p:nvSpPr>
        <p:spPr>
          <a:xfrm>
            <a:off x="274320" y="1371600"/>
            <a:ext cx="3931920" cy="50292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8" name="Text 6"/>
          <p:cNvSpPr/>
          <p:nvPr/>
        </p:nvSpPr>
        <p:spPr>
          <a:xfrm>
            <a:off x="274320" y="1371600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S情報（主観的）</a:t>
            </a:r>
            <a:endParaRPr lang="en-US" sz="2400" b="1" dirty="0"/>
          </a:p>
        </p:txBody>
      </p:sp>
      <p:sp>
        <p:nvSpPr>
          <p:cNvPr id="9" name="Text 7"/>
          <p:cNvSpPr/>
          <p:nvPr/>
        </p:nvSpPr>
        <p:spPr>
          <a:xfrm>
            <a:off x="457200" y="1956816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患者の言葉</a:t>
            </a:r>
            <a:endParaRPr lang="en-US" b="1" dirty="0"/>
          </a:p>
        </p:txBody>
      </p:sp>
      <p:sp>
        <p:nvSpPr>
          <p:cNvPr id="10" name="Text 8"/>
          <p:cNvSpPr/>
          <p:nvPr/>
        </p:nvSpPr>
        <p:spPr>
          <a:xfrm>
            <a:off x="457200" y="2423160"/>
            <a:ext cx="3566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「昨夜から胃が痛い」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「熱っぽい感じがする」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「食欲がない」</a:t>
            </a:r>
            <a:endParaRPr lang="en-US" b="1" dirty="0"/>
          </a:p>
        </p:txBody>
      </p:sp>
      <p:sp>
        <p:nvSpPr>
          <p:cNvPr id="11" name="Shape 9"/>
          <p:cNvSpPr/>
          <p:nvPr/>
        </p:nvSpPr>
        <p:spPr>
          <a:xfrm>
            <a:off x="4572000" y="1371600"/>
            <a:ext cx="3931920" cy="2426043"/>
          </a:xfrm>
          <a:prstGeom prst="rect">
            <a:avLst/>
          </a:prstGeom>
          <a:solidFill>
            <a:srgbClr val="FEF9E7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10"/>
          <p:cNvSpPr/>
          <p:nvPr/>
        </p:nvSpPr>
        <p:spPr>
          <a:xfrm>
            <a:off x="4572000" y="1371600"/>
            <a:ext cx="3931920" cy="502920"/>
          </a:xfrm>
          <a:prstGeom prst="rect">
            <a:avLst/>
          </a:prstGeom>
          <a:solidFill>
            <a:srgbClr val="E67E22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3" name="Text 11"/>
          <p:cNvSpPr/>
          <p:nvPr/>
        </p:nvSpPr>
        <p:spPr>
          <a:xfrm>
            <a:off x="4572000" y="1371600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O情報（客観的）</a:t>
            </a:r>
            <a:endParaRPr lang="en-US" sz="2400" b="1" dirty="0"/>
          </a:p>
        </p:txBody>
      </p:sp>
      <p:sp>
        <p:nvSpPr>
          <p:cNvPr id="14" name="Text 12"/>
          <p:cNvSpPr/>
          <p:nvPr/>
        </p:nvSpPr>
        <p:spPr>
          <a:xfrm>
            <a:off x="4754880" y="1956816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784212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測定・観察結果</a:t>
            </a:r>
            <a:endParaRPr lang="en-US" b="1" dirty="0"/>
          </a:p>
        </p:txBody>
      </p:sp>
      <p:sp>
        <p:nvSpPr>
          <p:cNvPr id="15" name="Text 13"/>
          <p:cNvSpPr/>
          <p:nvPr/>
        </p:nvSpPr>
        <p:spPr>
          <a:xfrm>
            <a:off x="4754880" y="2423160"/>
            <a:ext cx="3566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体温 38.4℃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脈拍 102回/分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上腹部に圧痛あり</a:t>
            </a:r>
            <a:endParaRPr lang="en-US" b="1" dirty="0"/>
          </a:p>
        </p:txBody>
      </p:sp>
      <p:sp>
        <p:nvSpPr>
          <p:cNvPr id="16" name="Text 14"/>
          <p:cNvSpPr/>
          <p:nvPr/>
        </p:nvSpPr>
        <p:spPr>
          <a:xfrm>
            <a:off x="4160520" y="2560320"/>
            <a:ext cx="457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1A5276"/>
                </a:solidFill>
              </a:rPr>
              <a:t>＋</a:t>
            </a:r>
            <a:endParaRPr lang="en-US" sz="3000" dirty="0"/>
          </a:p>
        </p:txBody>
      </p:sp>
      <p:sp>
        <p:nvSpPr>
          <p:cNvPr id="17" name="Shape 15"/>
          <p:cNvSpPr/>
          <p:nvPr/>
        </p:nvSpPr>
        <p:spPr>
          <a:xfrm>
            <a:off x="274320" y="4300151"/>
            <a:ext cx="8503920" cy="655897"/>
          </a:xfrm>
          <a:prstGeom prst="rect">
            <a:avLst/>
          </a:prstGeom>
          <a:solidFill>
            <a:srgbClr val="1E8449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8" name="Text 16"/>
          <p:cNvSpPr/>
          <p:nvPr/>
        </p:nvSpPr>
        <p:spPr>
          <a:xfrm>
            <a:off x="365760" y="4436075"/>
            <a:ext cx="8321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FFFFFF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✔ 両者を統合することで、はじめて正確なアセスメントが成立する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365760" y="22860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本回のまとめ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8785" y="1380744"/>
            <a:ext cx="530147" cy="502920"/>
          </a:xfrm>
          <a:prstGeom prst="ellipse">
            <a:avLst/>
          </a:prstGeom>
          <a:solidFill>
            <a:srgbClr val="2980B9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5" name="Text 3"/>
          <p:cNvSpPr/>
          <p:nvPr/>
        </p:nvSpPr>
        <p:spPr>
          <a:xfrm>
            <a:off x="68785" y="1380744"/>
            <a:ext cx="530147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000" b="1" dirty="0"/>
          </a:p>
        </p:txBody>
      </p:sp>
      <p:sp>
        <p:nvSpPr>
          <p:cNvPr id="6" name="Text 4"/>
          <p:cNvSpPr/>
          <p:nvPr/>
        </p:nvSpPr>
        <p:spPr>
          <a:xfrm>
            <a:off x="681433" y="1325880"/>
            <a:ext cx="8289571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latin typeface="游明朝" pitchFamily="34" charset="0"/>
                <a:ea typeface="游明朝" pitchFamily="34" charset="-122"/>
                <a:cs typeface="游明朝" pitchFamily="34" charset="-120"/>
              </a:rPr>
              <a:t>症状（S情報）と徴候（O情報）を区別し、両者を統合してアセスメントする</a:t>
            </a:r>
            <a:endParaRPr lang="en-US" sz="2000" b="1" dirty="0"/>
          </a:p>
        </p:txBody>
      </p:sp>
      <p:sp>
        <p:nvSpPr>
          <p:cNvPr id="7" name="Shape 5"/>
          <p:cNvSpPr/>
          <p:nvPr/>
        </p:nvSpPr>
        <p:spPr>
          <a:xfrm>
            <a:off x="68785" y="2130552"/>
            <a:ext cx="530147" cy="502920"/>
          </a:xfrm>
          <a:prstGeom prst="ellipse">
            <a:avLst/>
          </a:prstGeom>
          <a:solidFill>
            <a:srgbClr val="2980B9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8" name="Text 6"/>
          <p:cNvSpPr/>
          <p:nvPr/>
        </p:nvSpPr>
        <p:spPr>
          <a:xfrm>
            <a:off x="68785" y="2130552"/>
            <a:ext cx="530147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b="1" dirty="0"/>
          </a:p>
        </p:txBody>
      </p:sp>
      <p:sp>
        <p:nvSpPr>
          <p:cNvPr id="9" name="Text 7"/>
          <p:cNvSpPr/>
          <p:nvPr/>
        </p:nvSpPr>
        <p:spPr>
          <a:xfrm>
            <a:off x="681433" y="2075688"/>
            <a:ext cx="8289571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latin typeface="游明朝" pitchFamily="34" charset="0"/>
                <a:ea typeface="游明朝" pitchFamily="34" charset="-122"/>
                <a:cs typeface="游明朝" pitchFamily="34" charset="-120"/>
              </a:rPr>
              <a:t>OPQRST法で症状の詳細を聴取し、SAMPLE法で背景情報を収集する</a:t>
            </a:r>
            <a:endParaRPr lang="en-US" sz="2000" b="1" dirty="0"/>
          </a:p>
        </p:txBody>
      </p:sp>
      <p:sp>
        <p:nvSpPr>
          <p:cNvPr id="10" name="Shape 8"/>
          <p:cNvSpPr/>
          <p:nvPr/>
        </p:nvSpPr>
        <p:spPr>
          <a:xfrm>
            <a:off x="68785" y="2880360"/>
            <a:ext cx="530147" cy="502920"/>
          </a:xfrm>
          <a:prstGeom prst="ellipse">
            <a:avLst/>
          </a:prstGeom>
          <a:solidFill>
            <a:srgbClr val="2980B9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1" name="Text 9"/>
          <p:cNvSpPr/>
          <p:nvPr/>
        </p:nvSpPr>
        <p:spPr>
          <a:xfrm>
            <a:off x="68785" y="2880360"/>
            <a:ext cx="530147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b="1" dirty="0"/>
          </a:p>
        </p:txBody>
      </p:sp>
      <p:sp>
        <p:nvSpPr>
          <p:cNvPr id="12" name="Text 10"/>
          <p:cNvSpPr/>
          <p:nvPr/>
        </p:nvSpPr>
        <p:spPr>
          <a:xfrm>
            <a:off x="681433" y="2825496"/>
            <a:ext cx="8289571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latin typeface="游明朝" pitchFamily="34" charset="0"/>
                <a:ea typeface="游明朝" pitchFamily="34" charset="-122"/>
                <a:cs typeface="游明朝" pitchFamily="34" charset="-120"/>
              </a:rPr>
              <a:t>バイタルサインは単独でなく組み合わせて解釈し、症状と結びつける</a:t>
            </a:r>
            <a:endParaRPr lang="en-US" sz="2000" b="1" dirty="0"/>
          </a:p>
        </p:txBody>
      </p:sp>
      <p:sp>
        <p:nvSpPr>
          <p:cNvPr id="13" name="Shape 11"/>
          <p:cNvSpPr/>
          <p:nvPr/>
        </p:nvSpPr>
        <p:spPr>
          <a:xfrm>
            <a:off x="68785" y="3630168"/>
            <a:ext cx="530147" cy="502920"/>
          </a:xfrm>
          <a:prstGeom prst="ellipse">
            <a:avLst/>
          </a:prstGeom>
          <a:solidFill>
            <a:srgbClr val="2980B9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4" name="Text 12"/>
          <p:cNvSpPr/>
          <p:nvPr/>
        </p:nvSpPr>
        <p:spPr>
          <a:xfrm>
            <a:off x="68785" y="3630168"/>
            <a:ext cx="530147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b="1" dirty="0"/>
          </a:p>
        </p:txBody>
      </p:sp>
      <p:sp>
        <p:nvSpPr>
          <p:cNvPr id="15" name="Text 13"/>
          <p:cNvSpPr/>
          <p:nvPr/>
        </p:nvSpPr>
        <p:spPr>
          <a:xfrm>
            <a:off x="681433" y="3575304"/>
            <a:ext cx="8289571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latin typeface="游明朝" pitchFamily="34" charset="0"/>
                <a:ea typeface="游明朝" pitchFamily="34" charset="-122"/>
                <a:cs typeface="游明朝" pitchFamily="34" charset="-120"/>
              </a:rPr>
              <a:t>看護過程のアセスメントが、すべての看護計画の質を決定する</a:t>
            </a:r>
            <a:endParaRPr lang="en-US" sz="2000" b="1" dirty="0"/>
          </a:p>
        </p:txBody>
      </p:sp>
      <p:sp>
        <p:nvSpPr>
          <p:cNvPr id="16" name="Shape 14"/>
          <p:cNvSpPr/>
          <p:nvPr/>
        </p:nvSpPr>
        <p:spPr>
          <a:xfrm>
            <a:off x="68785" y="4379976"/>
            <a:ext cx="530147" cy="502920"/>
          </a:xfrm>
          <a:prstGeom prst="ellipse">
            <a:avLst/>
          </a:prstGeom>
          <a:solidFill>
            <a:srgbClr val="2980B9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7" name="Text 15"/>
          <p:cNvSpPr/>
          <p:nvPr/>
        </p:nvSpPr>
        <p:spPr>
          <a:xfrm>
            <a:off x="68785" y="4379976"/>
            <a:ext cx="530147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b="1" dirty="0"/>
          </a:p>
        </p:txBody>
      </p:sp>
      <p:sp>
        <p:nvSpPr>
          <p:cNvPr id="18" name="Text 16"/>
          <p:cNvSpPr/>
          <p:nvPr/>
        </p:nvSpPr>
        <p:spPr>
          <a:xfrm>
            <a:off x="681433" y="4325112"/>
            <a:ext cx="8289571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latin typeface="游明朝" pitchFamily="34" charset="0"/>
                <a:ea typeface="游明朝" pitchFamily="34" charset="-122"/>
                <a:cs typeface="游明朝" pitchFamily="34" charset="-120"/>
              </a:rPr>
              <a:t>「緊急度」と「重症度」を常に意識し、優先順位をつけて行動する</a:t>
            </a:r>
            <a:endParaRPr lang="en-US" sz="2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Text 3"/>
          <p:cNvSpPr/>
          <p:nvPr/>
        </p:nvSpPr>
        <p:spPr>
          <a:xfrm>
            <a:off x="320040" y="434340"/>
            <a:ext cx="8503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今回学ぶこと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274320" y="1417320"/>
            <a:ext cx="4377916" cy="1371600"/>
          </a:xfrm>
          <a:prstGeom prst="rect">
            <a:avLst/>
          </a:prstGeom>
          <a:solidFill>
            <a:srgbClr val="ECF0F1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7" name="Shape 5"/>
          <p:cNvSpPr/>
          <p:nvPr/>
        </p:nvSpPr>
        <p:spPr>
          <a:xfrm>
            <a:off x="438911" y="1581912"/>
            <a:ext cx="596551" cy="566928"/>
          </a:xfrm>
          <a:prstGeom prst="ellipse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8" name="Text 6"/>
          <p:cNvSpPr/>
          <p:nvPr/>
        </p:nvSpPr>
        <p:spPr>
          <a:xfrm>
            <a:off x="438911" y="1581912"/>
            <a:ext cx="596551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400" b="1" dirty="0"/>
          </a:p>
        </p:txBody>
      </p:sp>
      <p:sp>
        <p:nvSpPr>
          <p:cNvPr id="9" name="Text 7"/>
          <p:cNvSpPr/>
          <p:nvPr/>
        </p:nvSpPr>
        <p:spPr>
          <a:xfrm>
            <a:off x="1097280" y="1581912"/>
            <a:ext cx="336762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症状とは何か</a:t>
            </a:r>
            <a:endParaRPr lang="en-US" sz="2400" b="1" dirty="0"/>
          </a:p>
        </p:txBody>
      </p:sp>
      <p:sp>
        <p:nvSpPr>
          <p:cNvPr id="10" name="Text 8"/>
          <p:cNvSpPr/>
          <p:nvPr/>
        </p:nvSpPr>
        <p:spPr>
          <a:xfrm>
            <a:off x="1097280" y="2075688"/>
            <a:ext cx="3367628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000" b="1" dirty="0">
                <a:latin typeface="游明朝" pitchFamily="34" charset="0"/>
                <a:ea typeface="游明朝" pitchFamily="34" charset="-122"/>
                <a:cs typeface="游明朝" pitchFamily="34" charset="-120"/>
              </a:rPr>
              <a:t>主観的データと客観的データの違い</a:t>
            </a:r>
            <a:endParaRPr lang="en-US" sz="2000" b="1" dirty="0"/>
          </a:p>
        </p:txBody>
      </p:sp>
      <p:sp>
        <p:nvSpPr>
          <p:cNvPr id="11" name="Shape 9"/>
          <p:cNvSpPr/>
          <p:nvPr/>
        </p:nvSpPr>
        <p:spPr>
          <a:xfrm>
            <a:off x="4709160" y="1417320"/>
            <a:ext cx="4377916" cy="1371600"/>
          </a:xfrm>
          <a:prstGeom prst="rect">
            <a:avLst/>
          </a:prstGeom>
          <a:solidFill>
            <a:srgbClr val="ECF0F1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2" name="Shape 10"/>
          <p:cNvSpPr/>
          <p:nvPr/>
        </p:nvSpPr>
        <p:spPr>
          <a:xfrm>
            <a:off x="4873751" y="1581912"/>
            <a:ext cx="596551" cy="566928"/>
          </a:xfrm>
          <a:prstGeom prst="ellipse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3" name="Text 11"/>
          <p:cNvSpPr/>
          <p:nvPr/>
        </p:nvSpPr>
        <p:spPr>
          <a:xfrm>
            <a:off x="4873751" y="1581912"/>
            <a:ext cx="596551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400" b="1" dirty="0"/>
          </a:p>
        </p:txBody>
      </p:sp>
      <p:sp>
        <p:nvSpPr>
          <p:cNvPr id="14" name="Text 12"/>
          <p:cNvSpPr/>
          <p:nvPr/>
        </p:nvSpPr>
        <p:spPr>
          <a:xfrm>
            <a:off x="5532120" y="1581912"/>
            <a:ext cx="336762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問診の技術</a:t>
            </a:r>
            <a:endParaRPr lang="en-US" sz="2400" b="1" dirty="0"/>
          </a:p>
        </p:txBody>
      </p:sp>
      <p:sp>
        <p:nvSpPr>
          <p:cNvPr id="15" name="Text 13"/>
          <p:cNvSpPr/>
          <p:nvPr/>
        </p:nvSpPr>
        <p:spPr>
          <a:xfrm>
            <a:off x="5532120" y="2075688"/>
            <a:ext cx="3367628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000" b="1" dirty="0">
                <a:latin typeface="游明朝" pitchFamily="34" charset="0"/>
                <a:ea typeface="游明朝" pitchFamily="34" charset="-122"/>
                <a:cs typeface="游明朝" pitchFamily="34" charset="-120"/>
              </a:rPr>
              <a:t>OPQRST法・SAMPLE法の使い方</a:t>
            </a:r>
            <a:endParaRPr lang="en-US" sz="2000" b="1" dirty="0"/>
          </a:p>
        </p:txBody>
      </p:sp>
      <p:sp>
        <p:nvSpPr>
          <p:cNvPr id="16" name="Shape 14"/>
          <p:cNvSpPr/>
          <p:nvPr/>
        </p:nvSpPr>
        <p:spPr>
          <a:xfrm>
            <a:off x="274320" y="2971800"/>
            <a:ext cx="4377916" cy="1371600"/>
          </a:xfrm>
          <a:prstGeom prst="rect">
            <a:avLst/>
          </a:prstGeom>
          <a:solidFill>
            <a:srgbClr val="ECF0F1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7" name="Shape 15"/>
          <p:cNvSpPr/>
          <p:nvPr/>
        </p:nvSpPr>
        <p:spPr>
          <a:xfrm>
            <a:off x="438911" y="3136392"/>
            <a:ext cx="596551" cy="566928"/>
          </a:xfrm>
          <a:prstGeom prst="ellipse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8" name="Text 16"/>
          <p:cNvSpPr/>
          <p:nvPr/>
        </p:nvSpPr>
        <p:spPr>
          <a:xfrm>
            <a:off x="438911" y="3136392"/>
            <a:ext cx="596551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400" b="1" dirty="0"/>
          </a:p>
        </p:txBody>
      </p:sp>
      <p:sp>
        <p:nvSpPr>
          <p:cNvPr id="19" name="Text 17"/>
          <p:cNvSpPr/>
          <p:nvPr/>
        </p:nvSpPr>
        <p:spPr>
          <a:xfrm>
            <a:off x="1097280" y="3136392"/>
            <a:ext cx="336762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バイタルサインと症状</a:t>
            </a:r>
            <a:endParaRPr lang="en-US" sz="2400" b="1" dirty="0"/>
          </a:p>
        </p:txBody>
      </p:sp>
      <p:sp>
        <p:nvSpPr>
          <p:cNvPr id="20" name="Text 18"/>
          <p:cNvSpPr/>
          <p:nvPr/>
        </p:nvSpPr>
        <p:spPr>
          <a:xfrm>
            <a:off x="1097280" y="3630168"/>
            <a:ext cx="3367628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000" b="1" dirty="0">
                <a:latin typeface="游明朝" pitchFamily="34" charset="0"/>
                <a:ea typeface="游明朝" pitchFamily="34" charset="-122"/>
                <a:cs typeface="游明朝" pitchFamily="34" charset="-120"/>
              </a:rPr>
              <a:t>組み合わせて読む視点</a:t>
            </a:r>
            <a:endParaRPr lang="en-US" sz="2000" b="1" dirty="0"/>
          </a:p>
        </p:txBody>
      </p:sp>
      <p:sp>
        <p:nvSpPr>
          <p:cNvPr id="21" name="Shape 19"/>
          <p:cNvSpPr/>
          <p:nvPr/>
        </p:nvSpPr>
        <p:spPr>
          <a:xfrm>
            <a:off x="4709160" y="2971800"/>
            <a:ext cx="4377916" cy="1371600"/>
          </a:xfrm>
          <a:prstGeom prst="rect">
            <a:avLst/>
          </a:prstGeom>
          <a:solidFill>
            <a:srgbClr val="ECF0F1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2" name="Shape 20"/>
          <p:cNvSpPr/>
          <p:nvPr/>
        </p:nvSpPr>
        <p:spPr>
          <a:xfrm>
            <a:off x="4873751" y="3136392"/>
            <a:ext cx="596551" cy="566928"/>
          </a:xfrm>
          <a:prstGeom prst="ellipse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3" name="Text 21"/>
          <p:cNvSpPr/>
          <p:nvPr/>
        </p:nvSpPr>
        <p:spPr>
          <a:xfrm>
            <a:off x="4873751" y="3136392"/>
            <a:ext cx="596551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2400" b="1" dirty="0"/>
          </a:p>
        </p:txBody>
      </p:sp>
      <p:sp>
        <p:nvSpPr>
          <p:cNvPr id="24" name="Text 22"/>
          <p:cNvSpPr/>
          <p:nvPr/>
        </p:nvSpPr>
        <p:spPr>
          <a:xfrm>
            <a:off x="5532120" y="3136392"/>
            <a:ext cx="336762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看護過程との関係</a:t>
            </a:r>
            <a:endParaRPr lang="en-US" sz="2400" b="1" dirty="0"/>
          </a:p>
        </p:txBody>
      </p:sp>
      <p:sp>
        <p:nvSpPr>
          <p:cNvPr id="25" name="Text 23"/>
          <p:cNvSpPr/>
          <p:nvPr/>
        </p:nvSpPr>
        <p:spPr>
          <a:xfrm>
            <a:off x="5532120" y="3630168"/>
            <a:ext cx="3367628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000" b="1" dirty="0">
                <a:latin typeface="游明朝" pitchFamily="34" charset="0"/>
                <a:ea typeface="游明朝" pitchFamily="34" charset="-122"/>
                <a:cs typeface="游明朝" pitchFamily="34" charset="-120"/>
              </a:rPr>
              <a:t>アセスメントの位置づけ</a:t>
            </a:r>
            <a:endParaRPr lang="en-US" sz="2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320040" y="164592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Ⅰ 症状とは何か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320040" y="461772"/>
            <a:ext cx="8503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症状（symptom）と徴候（sign）の違い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3931920" cy="3200400"/>
          </a:xfrm>
          <a:prstGeom prst="rect">
            <a:avLst/>
          </a:prstGeom>
          <a:solidFill>
            <a:srgbClr val="D6EAF8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/>
          </a:p>
        </p:txBody>
      </p:sp>
      <p:sp>
        <p:nvSpPr>
          <p:cNvPr id="7" name="Shape 5"/>
          <p:cNvSpPr/>
          <p:nvPr/>
        </p:nvSpPr>
        <p:spPr>
          <a:xfrm>
            <a:off x="274320" y="1371600"/>
            <a:ext cx="3931920" cy="50292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 sz="2400"/>
          </a:p>
        </p:txBody>
      </p:sp>
      <p:sp>
        <p:nvSpPr>
          <p:cNvPr id="8" name="Text 6"/>
          <p:cNvSpPr/>
          <p:nvPr/>
        </p:nvSpPr>
        <p:spPr>
          <a:xfrm>
            <a:off x="274320" y="1371600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症状（S情報）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457200" y="1965960"/>
            <a:ext cx="35661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A5276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患者自身が感じる</a:t>
            </a:r>
            <a:endParaRPr lang="en-US" sz="2000" b="1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1A5276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主観的な体験</a:t>
            </a:r>
            <a:endParaRPr lang="en-US" sz="2000" b="1" dirty="0"/>
          </a:p>
        </p:txBody>
      </p:sp>
      <p:sp>
        <p:nvSpPr>
          <p:cNvPr id="10" name="Text 8"/>
          <p:cNvSpPr/>
          <p:nvPr/>
        </p:nvSpPr>
        <p:spPr>
          <a:xfrm>
            <a:off x="457200" y="292608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「お腹が痛い」</a:t>
            </a:r>
            <a:endParaRPr lang="en-US" b="1" dirty="0"/>
          </a:p>
        </p:txBody>
      </p:sp>
      <p:sp>
        <p:nvSpPr>
          <p:cNvPr id="11" name="Text 9"/>
          <p:cNvSpPr/>
          <p:nvPr/>
        </p:nvSpPr>
        <p:spPr>
          <a:xfrm>
            <a:off x="457200" y="3401568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「息が苦しい」</a:t>
            </a:r>
            <a:endParaRPr lang="en-US" b="1" dirty="0"/>
          </a:p>
        </p:txBody>
      </p:sp>
      <p:sp>
        <p:nvSpPr>
          <p:cNvPr id="12" name="Text 10"/>
          <p:cNvSpPr/>
          <p:nvPr/>
        </p:nvSpPr>
        <p:spPr>
          <a:xfrm>
            <a:off x="457200" y="3877056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「だるくて動けない」</a:t>
            </a:r>
            <a:endParaRPr lang="en-US" b="1" dirty="0"/>
          </a:p>
        </p:txBody>
      </p:sp>
      <p:sp>
        <p:nvSpPr>
          <p:cNvPr id="13" name="Shape 11"/>
          <p:cNvSpPr/>
          <p:nvPr/>
        </p:nvSpPr>
        <p:spPr>
          <a:xfrm>
            <a:off x="4572000" y="1371600"/>
            <a:ext cx="3931920" cy="3200400"/>
          </a:xfrm>
          <a:prstGeom prst="rect">
            <a:avLst/>
          </a:prstGeom>
          <a:solidFill>
            <a:srgbClr val="FEF9E7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/>
          </a:p>
        </p:txBody>
      </p:sp>
      <p:sp>
        <p:nvSpPr>
          <p:cNvPr id="14" name="Shape 12"/>
          <p:cNvSpPr/>
          <p:nvPr/>
        </p:nvSpPr>
        <p:spPr>
          <a:xfrm>
            <a:off x="4572000" y="1371600"/>
            <a:ext cx="3931920" cy="502920"/>
          </a:xfrm>
          <a:prstGeom prst="rect">
            <a:avLst/>
          </a:prstGeom>
          <a:solidFill>
            <a:srgbClr val="E67E22"/>
          </a:solidFill>
          <a:ln/>
        </p:spPr>
        <p:txBody>
          <a:bodyPr/>
          <a:lstStyle/>
          <a:p>
            <a:endParaRPr lang="ja-JP" altLang="en-US" sz="2400"/>
          </a:p>
        </p:txBody>
      </p:sp>
      <p:sp>
        <p:nvSpPr>
          <p:cNvPr id="15" name="Text 13"/>
          <p:cNvSpPr/>
          <p:nvPr/>
        </p:nvSpPr>
        <p:spPr>
          <a:xfrm>
            <a:off x="4572000" y="1371600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徴候（O情報）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4754880" y="1965960"/>
            <a:ext cx="35661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784212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医療者が観察・測定で</a:t>
            </a:r>
            <a:endParaRPr lang="en-US" sz="2000" b="1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784212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確認できる客観的変化</a:t>
            </a:r>
            <a:endParaRPr lang="en-US" sz="2000" b="1" dirty="0"/>
          </a:p>
        </p:txBody>
      </p:sp>
      <p:sp>
        <p:nvSpPr>
          <p:cNvPr id="17" name="Text 15"/>
          <p:cNvSpPr/>
          <p:nvPr/>
        </p:nvSpPr>
        <p:spPr>
          <a:xfrm>
            <a:off x="4754880" y="292608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腹壁緊張・筋性防御</a:t>
            </a:r>
            <a:endParaRPr lang="en-US" b="1" dirty="0"/>
          </a:p>
        </p:txBody>
      </p:sp>
      <p:sp>
        <p:nvSpPr>
          <p:cNvPr id="18" name="Text 16"/>
          <p:cNvSpPr/>
          <p:nvPr/>
        </p:nvSpPr>
        <p:spPr>
          <a:xfrm>
            <a:off x="4754880" y="3401568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SpO₂低下・頻呼吸</a:t>
            </a:r>
            <a:endParaRPr lang="en-US" b="1" dirty="0"/>
          </a:p>
        </p:txBody>
      </p:sp>
      <p:sp>
        <p:nvSpPr>
          <p:cNvPr id="19" name="Text 17"/>
          <p:cNvSpPr/>
          <p:nvPr/>
        </p:nvSpPr>
        <p:spPr>
          <a:xfrm>
            <a:off x="4754880" y="3877056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顔色不良・発汗</a:t>
            </a:r>
            <a:endParaRPr lang="en-US" b="1" dirty="0"/>
          </a:p>
        </p:txBody>
      </p:sp>
      <p:sp>
        <p:nvSpPr>
          <p:cNvPr id="20" name="Shape 18"/>
          <p:cNvSpPr/>
          <p:nvPr/>
        </p:nvSpPr>
        <p:spPr>
          <a:xfrm>
            <a:off x="4251960" y="2743200"/>
            <a:ext cx="0" cy="0"/>
          </a:xfrm>
          <a:prstGeom prst="line">
            <a:avLst/>
          </a:prstGeom>
          <a:noFill/>
          <a:ln w="25400">
            <a:solidFill>
              <a:srgbClr val="2980B9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21" name="Text 19"/>
          <p:cNvSpPr/>
          <p:nvPr/>
        </p:nvSpPr>
        <p:spPr>
          <a:xfrm>
            <a:off x="4160520" y="25603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A5276"/>
                </a:solidFill>
              </a:rPr>
              <a:t>＋</a:t>
            </a:r>
            <a:endParaRPr lang="en-US" sz="3600" dirty="0"/>
          </a:p>
        </p:txBody>
      </p:sp>
      <p:sp>
        <p:nvSpPr>
          <p:cNvPr id="22" name="Text 20"/>
          <p:cNvSpPr/>
          <p:nvPr/>
        </p:nvSpPr>
        <p:spPr>
          <a:xfrm>
            <a:off x="3597875" y="3081528"/>
            <a:ext cx="1686698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統合して</a:t>
            </a:r>
            <a:endParaRPr lang="en-US" dirty="0"/>
          </a:p>
          <a:p>
            <a:pPr marL="0" indent="0" algn="ctr">
              <a:buNone/>
            </a:pPr>
            <a:r>
              <a:rPr lang="en-US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アセスメント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Text 3"/>
          <p:cNvSpPr/>
          <p:nvPr/>
        </p:nvSpPr>
        <p:spPr>
          <a:xfrm>
            <a:off x="320040" y="448056"/>
            <a:ext cx="8503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「症状起点」で考えることの意味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3840480" cy="3200400"/>
          </a:xfrm>
          <a:prstGeom prst="rect">
            <a:avLst/>
          </a:prstGeom>
          <a:solidFill>
            <a:srgbClr val="FDEDEC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7" name="Shape 5"/>
          <p:cNvSpPr/>
          <p:nvPr/>
        </p:nvSpPr>
        <p:spPr>
          <a:xfrm>
            <a:off x="274320" y="1371600"/>
            <a:ext cx="3840480" cy="457200"/>
          </a:xfrm>
          <a:prstGeom prst="rect">
            <a:avLst/>
          </a:prstGeom>
          <a:solidFill>
            <a:srgbClr val="E74C3C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8" name="Text 6"/>
          <p:cNvSpPr/>
          <p:nvPr/>
        </p:nvSpPr>
        <p:spPr>
          <a:xfrm>
            <a:off x="274320" y="137160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従来の考え方</a:t>
            </a:r>
            <a:endParaRPr lang="en-US" sz="2400" b="1" dirty="0"/>
          </a:p>
        </p:txBody>
      </p:sp>
      <p:sp>
        <p:nvSpPr>
          <p:cNvPr id="9" name="Text 7"/>
          <p:cNvSpPr/>
          <p:nvPr/>
        </p:nvSpPr>
        <p:spPr>
          <a:xfrm>
            <a:off x="457200" y="1873933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E74C3C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疾患名から出発</a:t>
            </a:r>
            <a:endParaRPr lang="en-US" sz="2400" b="1" dirty="0"/>
          </a:p>
        </p:txBody>
      </p:sp>
      <p:sp>
        <p:nvSpPr>
          <p:cNvPr id="10" name="Text 8"/>
          <p:cNvSpPr/>
          <p:nvPr/>
        </p:nvSpPr>
        <p:spPr>
          <a:xfrm>
            <a:off x="503044" y="2331720"/>
            <a:ext cx="3474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「胃潰瘍の患者</a:t>
            </a:r>
            <a:endParaRPr lang="en-US" sz="2000" b="1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だから腹痛がある」</a:t>
            </a:r>
            <a:endParaRPr lang="en-US" sz="2000" b="1" dirty="0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2833" y="3270144"/>
            <a:ext cx="594360" cy="59436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522897" y="416054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E74C3C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診断前は動けない</a:t>
            </a:r>
            <a:endParaRPr lang="en-US" sz="2400" b="1" dirty="0"/>
          </a:p>
        </p:txBody>
      </p:sp>
      <p:sp>
        <p:nvSpPr>
          <p:cNvPr id="13" name="Text 10"/>
          <p:cNvSpPr/>
          <p:nvPr/>
        </p:nvSpPr>
        <p:spPr>
          <a:xfrm>
            <a:off x="4160520" y="256032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2980B9"/>
                </a:solidFill>
              </a:rPr>
              <a:t>→</a:t>
            </a:r>
            <a:endParaRPr lang="en-US" sz="3600" b="1" dirty="0"/>
          </a:p>
        </p:txBody>
      </p:sp>
      <p:sp>
        <p:nvSpPr>
          <p:cNvPr id="14" name="Shape 11"/>
          <p:cNvSpPr/>
          <p:nvPr/>
        </p:nvSpPr>
        <p:spPr>
          <a:xfrm>
            <a:off x="4754880" y="1371600"/>
            <a:ext cx="3840480" cy="3200400"/>
          </a:xfrm>
          <a:prstGeom prst="rect">
            <a:avLst/>
          </a:prstGeom>
          <a:solidFill>
            <a:srgbClr val="D5F5E3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5" name="Shape 12"/>
          <p:cNvSpPr/>
          <p:nvPr/>
        </p:nvSpPr>
        <p:spPr>
          <a:xfrm>
            <a:off x="4754880" y="1371600"/>
            <a:ext cx="3840480" cy="457200"/>
          </a:xfrm>
          <a:prstGeom prst="rect">
            <a:avLst/>
          </a:prstGeom>
          <a:solidFill>
            <a:srgbClr val="1E8449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6" name="Text 13"/>
          <p:cNvSpPr/>
          <p:nvPr/>
        </p:nvSpPr>
        <p:spPr>
          <a:xfrm>
            <a:off x="4754880" y="137160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症状起点の考え方</a:t>
            </a:r>
            <a:endParaRPr lang="en-US" sz="2400" b="1" dirty="0"/>
          </a:p>
        </p:txBody>
      </p:sp>
      <p:sp>
        <p:nvSpPr>
          <p:cNvPr id="17" name="Text 14"/>
          <p:cNvSpPr/>
          <p:nvPr/>
        </p:nvSpPr>
        <p:spPr>
          <a:xfrm>
            <a:off x="4937760" y="1873933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E8449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「症状」から出発</a:t>
            </a:r>
            <a:endParaRPr lang="en-US" sz="2400" b="1" dirty="0"/>
          </a:p>
        </p:txBody>
      </p:sp>
      <p:sp>
        <p:nvSpPr>
          <p:cNvPr id="18" name="Text 15"/>
          <p:cNvSpPr/>
          <p:nvPr/>
        </p:nvSpPr>
        <p:spPr>
          <a:xfrm>
            <a:off x="4697689" y="2308860"/>
            <a:ext cx="4086255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「頭が痛い」→</a:t>
            </a:r>
          </a:p>
          <a:p>
            <a:pPr marL="0" indent="0" algn="ctr">
              <a:buNone/>
            </a:pPr>
            <a:r>
              <a:rPr lang="en-US" sz="2000" b="1" dirty="0" err="1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背景にある病態を横断的に考える</a:t>
            </a:r>
            <a:endParaRPr lang="en-US" sz="2000" b="1" dirty="0"/>
          </a:p>
        </p:txBody>
      </p:sp>
      <p:pic>
        <p:nvPicPr>
          <p:cNvPr id="1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5397" y="3292427"/>
            <a:ext cx="594360" cy="594360"/>
          </a:xfrm>
          <a:prstGeom prst="rect">
            <a:avLst/>
          </a:prstGeom>
        </p:spPr>
      </p:pic>
      <p:sp>
        <p:nvSpPr>
          <p:cNvPr id="20" name="Text 16"/>
          <p:cNvSpPr/>
          <p:nvPr/>
        </p:nvSpPr>
        <p:spPr>
          <a:xfrm>
            <a:off x="5003457" y="416054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E8449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診断前から動ける</a:t>
            </a:r>
            <a:endParaRPr lang="en-US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Text 3"/>
          <p:cNvSpPr/>
          <p:nvPr/>
        </p:nvSpPr>
        <p:spPr>
          <a:xfrm>
            <a:off x="320040" y="484632"/>
            <a:ext cx="8503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OPQRST法 ─ 症状を系統的に聴く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274320" y="1417320"/>
            <a:ext cx="502920" cy="50292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7" name="Text 5"/>
          <p:cNvSpPr/>
          <p:nvPr/>
        </p:nvSpPr>
        <p:spPr>
          <a:xfrm>
            <a:off x="274320" y="14173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</a:t>
            </a:r>
            <a:endParaRPr lang="en-US" sz="2800" b="1" dirty="0"/>
          </a:p>
        </p:txBody>
      </p:sp>
      <p:sp>
        <p:nvSpPr>
          <p:cNvPr id="8" name="Shape 6"/>
          <p:cNvSpPr/>
          <p:nvPr/>
        </p:nvSpPr>
        <p:spPr>
          <a:xfrm>
            <a:off x="822960" y="1417320"/>
            <a:ext cx="2011680" cy="502920"/>
          </a:xfrm>
          <a:prstGeom prst="rect">
            <a:avLst/>
          </a:prstGeom>
          <a:solidFill>
            <a:srgbClr val="D6EAF8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9" name="Text 7"/>
          <p:cNvSpPr/>
          <p:nvPr/>
        </p:nvSpPr>
        <p:spPr>
          <a:xfrm>
            <a:off x="822960" y="141732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発症様式</a:t>
            </a:r>
            <a:endParaRPr lang="en-US" b="1" dirty="0"/>
          </a:p>
        </p:txBody>
      </p:sp>
      <p:sp>
        <p:nvSpPr>
          <p:cNvPr id="10" name="Text 8"/>
          <p:cNvSpPr/>
          <p:nvPr/>
        </p:nvSpPr>
        <p:spPr>
          <a:xfrm>
            <a:off x="2907792" y="1453896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「いつから？どのように始まりましたか？」</a:t>
            </a:r>
            <a:endParaRPr lang="en-US" b="1" dirty="0"/>
          </a:p>
        </p:txBody>
      </p:sp>
      <p:sp>
        <p:nvSpPr>
          <p:cNvPr id="11" name="Shape 9"/>
          <p:cNvSpPr/>
          <p:nvPr/>
        </p:nvSpPr>
        <p:spPr>
          <a:xfrm>
            <a:off x="274320" y="2002536"/>
            <a:ext cx="502920" cy="50292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2" name="Text 10"/>
          <p:cNvSpPr/>
          <p:nvPr/>
        </p:nvSpPr>
        <p:spPr>
          <a:xfrm>
            <a:off x="274320" y="200253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</a:t>
            </a:r>
            <a:endParaRPr lang="en-US" sz="2800" b="1" dirty="0"/>
          </a:p>
        </p:txBody>
      </p:sp>
      <p:sp>
        <p:nvSpPr>
          <p:cNvPr id="13" name="Shape 11"/>
          <p:cNvSpPr/>
          <p:nvPr/>
        </p:nvSpPr>
        <p:spPr>
          <a:xfrm>
            <a:off x="822960" y="2002536"/>
            <a:ext cx="2011680" cy="502920"/>
          </a:xfrm>
          <a:prstGeom prst="rect">
            <a:avLst/>
          </a:prstGeom>
          <a:solidFill>
            <a:srgbClr val="D6EAF8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4" name="Text 12"/>
          <p:cNvSpPr/>
          <p:nvPr/>
        </p:nvSpPr>
        <p:spPr>
          <a:xfrm>
            <a:off x="822960" y="2002536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増悪・寛解因子</a:t>
            </a:r>
            <a:endParaRPr lang="en-US" b="1" dirty="0"/>
          </a:p>
        </p:txBody>
      </p:sp>
      <p:sp>
        <p:nvSpPr>
          <p:cNvPr id="15" name="Text 13"/>
          <p:cNvSpPr/>
          <p:nvPr/>
        </p:nvSpPr>
        <p:spPr>
          <a:xfrm>
            <a:off x="2907792" y="2039112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「何をすると楽になりますか？」</a:t>
            </a:r>
            <a:endParaRPr lang="en-US" b="1" dirty="0"/>
          </a:p>
        </p:txBody>
      </p:sp>
      <p:sp>
        <p:nvSpPr>
          <p:cNvPr id="16" name="Shape 14"/>
          <p:cNvSpPr/>
          <p:nvPr/>
        </p:nvSpPr>
        <p:spPr>
          <a:xfrm>
            <a:off x="274320" y="2587752"/>
            <a:ext cx="502920" cy="50292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7" name="Text 15"/>
          <p:cNvSpPr/>
          <p:nvPr/>
        </p:nvSpPr>
        <p:spPr>
          <a:xfrm>
            <a:off x="274320" y="258775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</a:t>
            </a:r>
            <a:endParaRPr lang="en-US" sz="2800" b="1" dirty="0"/>
          </a:p>
        </p:txBody>
      </p:sp>
      <p:sp>
        <p:nvSpPr>
          <p:cNvPr id="18" name="Shape 16"/>
          <p:cNvSpPr/>
          <p:nvPr/>
        </p:nvSpPr>
        <p:spPr>
          <a:xfrm>
            <a:off x="822960" y="2587752"/>
            <a:ext cx="2011680" cy="502920"/>
          </a:xfrm>
          <a:prstGeom prst="rect">
            <a:avLst/>
          </a:prstGeom>
          <a:solidFill>
            <a:srgbClr val="D6EAF8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9" name="Text 17"/>
          <p:cNvSpPr/>
          <p:nvPr/>
        </p:nvSpPr>
        <p:spPr>
          <a:xfrm>
            <a:off x="822960" y="2587752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症状の性質</a:t>
            </a:r>
            <a:endParaRPr lang="en-US" b="1" dirty="0"/>
          </a:p>
        </p:txBody>
      </p:sp>
      <p:sp>
        <p:nvSpPr>
          <p:cNvPr id="20" name="Text 18"/>
          <p:cNvSpPr/>
          <p:nvPr/>
        </p:nvSpPr>
        <p:spPr>
          <a:xfrm>
            <a:off x="2907792" y="2624328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「どんな感じ？（ズキズキ・締め付ける）」</a:t>
            </a:r>
            <a:endParaRPr lang="en-US" b="1" dirty="0"/>
          </a:p>
        </p:txBody>
      </p:sp>
      <p:sp>
        <p:nvSpPr>
          <p:cNvPr id="21" name="Shape 19"/>
          <p:cNvSpPr/>
          <p:nvPr/>
        </p:nvSpPr>
        <p:spPr>
          <a:xfrm>
            <a:off x="274320" y="3172968"/>
            <a:ext cx="502920" cy="50292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2" name="Text 20"/>
          <p:cNvSpPr/>
          <p:nvPr/>
        </p:nvSpPr>
        <p:spPr>
          <a:xfrm>
            <a:off x="274320" y="317296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</a:t>
            </a:r>
            <a:endParaRPr lang="en-US" sz="2800" b="1" dirty="0"/>
          </a:p>
        </p:txBody>
      </p:sp>
      <p:sp>
        <p:nvSpPr>
          <p:cNvPr id="23" name="Shape 21"/>
          <p:cNvSpPr/>
          <p:nvPr/>
        </p:nvSpPr>
        <p:spPr>
          <a:xfrm>
            <a:off x="822960" y="3172968"/>
            <a:ext cx="2011680" cy="502920"/>
          </a:xfrm>
          <a:prstGeom prst="rect">
            <a:avLst/>
          </a:prstGeom>
          <a:solidFill>
            <a:srgbClr val="D6EAF8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4" name="Text 22"/>
          <p:cNvSpPr/>
          <p:nvPr/>
        </p:nvSpPr>
        <p:spPr>
          <a:xfrm>
            <a:off x="822960" y="3172968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部位・放散</a:t>
            </a:r>
            <a:endParaRPr lang="en-US" b="1" dirty="0"/>
          </a:p>
        </p:txBody>
      </p:sp>
      <p:sp>
        <p:nvSpPr>
          <p:cNvPr id="25" name="Text 23"/>
          <p:cNvSpPr/>
          <p:nvPr/>
        </p:nvSpPr>
        <p:spPr>
          <a:xfrm>
            <a:off x="2907792" y="3209544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「どこが痛い？広がりますか？」</a:t>
            </a:r>
            <a:endParaRPr lang="en-US" b="1" dirty="0"/>
          </a:p>
        </p:txBody>
      </p:sp>
      <p:sp>
        <p:nvSpPr>
          <p:cNvPr id="26" name="Shape 24"/>
          <p:cNvSpPr/>
          <p:nvPr/>
        </p:nvSpPr>
        <p:spPr>
          <a:xfrm>
            <a:off x="274320" y="3758184"/>
            <a:ext cx="502920" cy="50292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7" name="Text 25"/>
          <p:cNvSpPr/>
          <p:nvPr/>
        </p:nvSpPr>
        <p:spPr>
          <a:xfrm>
            <a:off x="274320" y="3758184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</a:t>
            </a:r>
            <a:endParaRPr lang="en-US" sz="2800" b="1" dirty="0"/>
          </a:p>
        </p:txBody>
      </p:sp>
      <p:sp>
        <p:nvSpPr>
          <p:cNvPr id="28" name="Shape 26"/>
          <p:cNvSpPr/>
          <p:nvPr/>
        </p:nvSpPr>
        <p:spPr>
          <a:xfrm>
            <a:off x="822960" y="3758184"/>
            <a:ext cx="2011680" cy="502920"/>
          </a:xfrm>
          <a:prstGeom prst="rect">
            <a:avLst/>
          </a:prstGeom>
          <a:solidFill>
            <a:srgbClr val="D6EAF8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9" name="Text 27"/>
          <p:cNvSpPr/>
          <p:nvPr/>
        </p:nvSpPr>
        <p:spPr>
          <a:xfrm>
            <a:off x="822960" y="3758184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重症度</a:t>
            </a:r>
            <a:endParaRPr lang="en-US" b="1" dirty="0"/>
          </a:p>
        </p:txBody>
      </p:sp>
      <p:sp>
        <p:nvSpPr>
          <p:cNvPr id="30" name="Text 28"/>
          <p:cNvSpPr/>
          <p:nvPr/>
        </p:nvSpPr>
        <p:spPr>
          <a:xfrm>
            <a:off x="2907792" y="379476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「０〜１０点で今何点ですか？」</a:t>
            </a:r>
            <a:endParaRPr lang="en-US" b="1" dirty="0"/>
          </a:p>
        </p:txBody>
      </p:sp>
      <p:sp>
        <p:nvSpPr>
          <p:cNvPr id="31" name="Shape 29"/>
          <p:cNvSpPr/>
          <p:nvPr/>
        </p:nvSpPr>
        <p:spPr>
          <a:xfrm>
            <a:off x="274320" y="4343400"/>
            <a:ext cx="502920" cy="50292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32" name="Text 30"/>
          <p:cNvSpPr/>
          <p:nvPr/>
        </p:nvSpPr>
        <p:spPr>
          <a:xfrm>
            <a:off x="274320" y="43434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</a:t>
            </a:r>
            <a:endParaRPr lang="en-US" sz="2800" b="1" dirty="0"/>
          </a:p>
        </p:txBody>
      </p:sp>
      <p:sp>
        <p:nvSpPr>
          <p:cNvPr id="33" name="Shape 31"/>
          <p:cNvSpPr/>
          <p:nvPr/>
        </p:nvSpPr>
        <p:spPr>
          <a:xfrm>
            <a:off x="822960" y="4343400"/>
            <a:ext cx="2011680" cy="502920"/>
          </a:xfrm>
          <a:prstGeom prst="rect">
            <a:avLst/>
          </a:prstGeom>
          <a:solidFill>
            <a:srgbClr val="D6EAF8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34" name="Text 32"/>
          <p:cNvSpPr/>
          <p:nvPr/>
        </p:nvSpPr>
        <p:spPr>
          <a:xfrm>
            <a:off x="822960" y="434340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時間経過</a:t>
            </a:r>
            <a:endParaRPr lang="en-US" b="1" dirty="0"/>
          </a:p>
        </p:txBody>
      </p:sp>
      <p:sp>
        <p:nvSpPr>
          <p:cNvPr id="35" name="Text 33"/>
          <p:cNvSpPr/>
          <p:nvPr/>
        </p:nvSpPr>
        <p:spPr>
          <a:xfrm>
            <a:off x="2907792" y="4379976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「ずっと続く？波がありますか？」</a:t>
            </a:r>
            <a:endParaRPr lang="en-US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Text 3"/>
          <p:cNvSpPr/>
          <p:nvPr/>
        </p:nvSpPr>
        <p:spPr>
          <a:xfrm>
            <a:off x="320040" y="658368"/>
            <a:ext cx="8503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OPQRST実践例 ─ Aさん（70歳・女性）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8503920" cy="914400"/>
          </a:xfrm>
          <a:prstGeom prst="rect">
            <a:avLst/>
          </a:prstGeom>
          <a:solidFill>
            <a:srgbClr val="FEF9E7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7" name="Text 5"/>
          <p:cNvSpPr/>
          <p:nvPr/>
        </p:nvSpPr>
        <p:spPr>
          <a:xfrm>
            <a:off x="365760" y="141732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784212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「急に胸が苦しい」</a:t>
            </a:r>
            <a:endParaRPr lang="en-US" sz="3200" dirty="0"/>
          </a:p>
        </p:txBody>
      </p:sp>
      <p:sp>
        <p:nvSpPr>
          <p:cNvPr id="8" name="Shape 6"/>
          <p:cNvSpPr/>
          <p:nvPr/>
        </p:nvSpPr>
        <p:spPr>
          <a:xfrm>
            <a:off x="274320" y="2354580"/>
            <a:ext cx="2788920" cy="1005840"/>
          </a:xfrm>
          <a:prstGeom prst="rect">
            <a:avLst/>
          </a:prstGeom>
          <a:solidFill>
            <a:srgbClr val="ECF0F1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9" name="Shape 7"/>
          <p:cNvSpPr/>
          <p:nvPr/>
        </p:nvSpPr>
        <p:spPr>
          <a:xfrm>
            <a:off x="274320" y="2354580"/>
            <a:ext cx="457200" cy="100584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0" name="Text 8"/>
          <p:cNvSpPr/>
          <p:nvPr/>
        </p:nvSpPr>
        <p:spPr>
          <a:xfrm>
            <a:off x="274320" y="2354580"/>
            <a:ext cx="457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</a:t>
            </a:r>
            <a:endParaRPr lang="en-US" sz="2400" b="1" dirty="0"/>
          </a:p>
        </p:txBody>
      </p:sp>
      <p:sp>
        <p:nvSpPr>
          <p:cNvPr id="11" name="Text 9"/>
          <p:cNvSpPr/>
          <p:nvPr/>
        </p:nvSpPr>
        <p:spPr>
          <a:xfrm>
            <a:off x="804672" y="2354580"/>
            <a:ext cx="216712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30分前に突然</a:t>
            </a:r>
            <a:endParaRPr lang="en-US" b="1" dirty="0"/>
          </a:p>
        </p:txBody>
      </p:sp>
      <p:sp>
        <p:nvSpPr>
          <p:cNvPr id="12" name="Shape 10"/>
          <p:cNvSpPr/>
          <p:nvPr/>
        </p:nvSpPr>
        <p:spPr>
          <a:xfrm>
            <a:off x="3200400" y="2354580"/>
            <a:ext cx="2788920" cy="1005840"/>
          </a:xfrm>
          <a:prstGeom prst="rect">
            <a:avLst/>
          </a:prstGeom>
          <a:solidFill>
            <a:srgbClr val="ECF0F1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3" name="Shape 11"/>
          <p:cNvSpPr/>
          <p:nvPr/>
        </p:nvSpPr>
        <p:spPr>
          <a:xfrm>
            <a:off x="3200400" y="2354580"/>
            <a:ext cx="457200" cy="100584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4" name="Text 12"/>
          <p:cNvSpPr/>
          <p:nvPr/>
        </p:nvSpPr>
        <p:spPr>
          <a:xfrm>
            <a:off x="3200400" y="2354580"/>
            <a:ext cx="457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</a:t>
            </a:r>
            <a:endParaRPr lang="en-US" sz="2400" b="1" dirty="0"/>
          </a:p>
        </p:txBody>
      </p:sp>
      <p:sp>
        <p:nvSpPr>
          <p:cNvPr id="15" name="Text 13"/>
          <p:cNvSpPr/>
          <p:nvPr/>
        </p:nvSpPr>
        <p:spPr>
          <a:xfrm>
            <a:off x="3730752" y="2354580"/>
            <a:ext cx="216712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安静でも改善なし</a:t>
            </a:r>
            <a:endParaRPr lang="en-US" b="1" dirty="0"/>
          </a:p>
        </p:txBody>
      </p:sp>
      <p:sp>
        <p:nvSpPr>
          <p:cNvPr id="16" name="Shape 14"/>
          <p:cNvSpPr/>
          <p:nvPr/>
        </p:nvSpPr>
        <p:spPr>
          <a:xfrm>
            <a:off x="6126480" y="2354580"/>
            <a:ext cx="2788920" cy="1005840"/>
          </a:xfrm>
          <a:prstGeom prst="rect">
            <a:avLst/>
          </a:prstGeom>
          <a:solidFill>
            <a:srgbClr val="ECF0F1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7" name="Shape 15"/>
          <p:cNvSpPr/>
          <p:nvPr/>
        </p:nvSpPr>
        <p:spPr>
          <a:xfrm>
            <a:off x="6126480" y="2354580"/>
            <a:ext cx="457200" cy="100584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8" name="Text 16"/>
          <p:cNvSpPr/>
          <p:nvPr/>
        </p:nvSpPr>
        <p:spPr>
          <a:xfrm>
            <a:off x="6126480" y="2354580"/>
            <a:ext cx="457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</a:t>
            </a:r>
            <a:endParaRPr lang="en-US" sz="2400" b="1" dirty="0"/>
          </a:p>
        </p:txBody>
      </p:sp>
      <p:sp>
        <p:nvSpPr>
          <p:cNvPr id="19" name="Text 17"/>
          <p:cNvSpPr/>
          <p:nvPr/>
        </p:nvSpPr>
        <p:spPr>
          <a:xfrm>
            <a:off x="6656832" y="2354580"/>
            <a:ext cx="216712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締め付けられる感じ</a:t>
            </a:r>
            <a:endParaRPr lang="en-US" b="1" dirty="0"/>
          </a:p>
        </p:txBody>
      </p:sp>
      <p:sp>
        <p:nvSpPr>
          <p:cNvPr id="20" name="Shape 18"/>
          <p:cNvSpPr/>
          <p:nvPr/>
        </p:nvSpPr>
        <p:spPr>
          <a:xfrm>
            <a:off x="274320" y="3543300"/>
            <a:ext cx="2788920" cy="1005840"/>
          </a:xfrm>
          <a:prstGeom prst="rect">
            <a:avLst/>
          </a:prstGeom>
          <a:solidFill>
            <a:srgbClr val="ECF0F1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1" name="Shape 19"/>
          <p:cNvSpPr/>
          <p:nvPr/>
        </p:nvSpPr>
        <p:spPr>
          <a:xfrm>
            <a:off x="274320" y="3543300"/>
            <a:ext cx="457200" cy="100584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2" name="Text 20"/>
          <p:cNvSpPr/>
          <p:nvPr/>
        </p:nvSpPr>
        <p:spPr>
          <a:xfrm>
            <a:off x="274320" y="3543300"/>
            <a:ext cx="457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</a:t>
            </a:r>
            <a:endParaRPr lang="en-US" sz="2400" b="1" dirty="0"/>
          </a:p>
        </p:txBody>
      </p:sp>
      <p:sp>
        <p:nvSpPr>
          <p:cNvPr id="23" name="Text 21"/>
          <p:cNvSpPr/>
          <p:nvPr/>
        </p:nvSpPr>
        <p:spPr>
          <a:xfrm>
            <a:off x="804672" y="3543300"/>
            <a:ext cx="216712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胸→左肩へ放散</a:t>
            </a:r>
            <a:endParaRPr lang="en-US" b="1" dirty="0"/>
          </a:p>
        </p:txBody>
      </p:sp>
      <p:sp>
        <p:nvSpPr>
          <p:cNvPr id="24" name="Shape 22"/>
          <p:cNvSpPr/>
          <p:nvPr/>
        </p:nvSpPr>
        <p:spPr>
          <a:xfrm>
            <a:off x="3200400" y="3543300"/>
            <a:ext cx="2788920" cy="1005840"/>
          </a:xfrm>
          <a:prstGeom prst="rect">
            <a:avLst/>
          </a:prstGeom>
          <a:solidFill>
            <a:srgbClr val="ECF0F1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5" name="Shape 23"/>
          <p:cNvSpPr/>
          <p:nvPr/>
        </p:nvSpPr>
        <p:spPr>
          <a:xfrm>
            <a:off x="3200400" y="3543300"/>
            <a:ext cx="457200" cy="100584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6" name="Text 24"/>
          <p:cNvSpPr/>
          <p:nvPr/>
        </p:nvSpPr>
        <p:spPr>
          <a:xfrm>
            <a:off x="3200400" y="3543300"/>
            <a:ext cx="457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</a:t>
            </a:r>
            <a:endParaRPr lang="en-US" sz="2400" b="1" dirty="0"/>
          </a:p>
        </p:txBody>
      </p:sp>
      <p:sp>
        <p:nvSpPr>
          <p:cNvPr id="27" name="Text 25"/>
          <p:cNvSpPr/>
          <p:nvPr/>
        </p:nvSpPr>
        <p:spPr>
          <a:xfrm>
            <a:off x="3730752" y="3543300"/>
            <a:ext cx="216712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NRSで確認必要</a:t>
            </a:r>
            <a:endParaRPr lang="en-US" b="1" dirty="0"/>
          </a:p>
        </p:txBody>
      </p:sp>
      <p:sp>
        <p:nvSpPr>
          <p:cNvPr id="28" name="Shape 26"/>
          <p:cNvSpPr/>
          <p:nvPr/>
        </p:nvSpPr>
        <p:spPr>
          <a:xfrm>
            <a:off x="6126480" y="3543300"/>
            <a:ext cx="2788920" cy="1005840"/>
          </a:xfrm>
          <a:prstGeom prst="rect">
            <a:avLst/>
          </a:prstGeom>
          <a:solidFill>
            <a:srgbClr val="ECF0F1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9" name="Shape 27"/>
          <p:cNvSpPr/>
          <p:nvPr/>
        </p:nvSpPr>
        <p:spPr>
          <a:xfrm>
            <a:off x="6126480" y="3543300"/>
            <a:ext cx="457200" cy="100584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30" name="Text 28"/>
          <p:cNvSpPr/>
          <p:nvPr/>
        </p:nvSpPr>
        <p:spPr>
          <a:xfrm>
            <a:off x="6126480" y="3543300"/>
            <a:ext cx="457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</a:t>
            </a:r>
            <a:endParaRPr lang="en-US" sz="2400" b="1" dirty="0"/>
          </a:p>
        </p:txBody>
      </p:sp>
      <p:sp>
        <p:nvSpPr>
          <p:cNvPr id="31" name="Text 29"/>
          <p:cNvSpPr/>
          <p:nvPr/>
        </p:nvSpPr>
        <p:spPr>
          <a:xfrm>
            <a:off x="6656832" y="3543300"/>
            <a:ext cx="216712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持続している</a:t>
            </a:r>
            <a:endParaRPr lang="en-US" b="1" dirty="0"/>
          </a:p>
        </p:txBody>
      </p:sp>
      <p:sp>
        <p:nvSpPr>
          <p:cNvPr id="32" name="Shape 30"/>
          <p:cNvSpPr/>
          <p:nvPr/>
        </p:nvSpPr>
        <p:spPr>
          <a:xfrm>
            <a:off x="274320" y="4588476"/>
            <a:ext cx="8503920" cy="413292"/>
          </a:xfrm>
          <a:prstGeom prst="rect">
            <a:avLst/>
          </a:prstGeom>
          <a:solidFill>
            <a:srgbClr val="E74C3C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3" name="Text 31"/>
          <p:cNvSpPr/>
          <p:nvPr/>
        </p:nvSpPr>
        <p:spPr>
          <a:xfrm>
            <a:off x="320040" y="4617720"/>
            <a:ext cx="8412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⚠ 突然発症・持続痛・放散痛 → 急性冠症候群を疑う → 即時報告！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Text 3"/>
          <p:cNvSpPr/>
          <p:nvPr/>
        </p:nvSpPr>
        <p:spPr>
          <a:xfrm>
            <a:off x="320040" y="480060"/>
            <a:ext cx="8503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SAMPLE法 ─ 背景情報を漏れなく収集する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274320" y="1389887"/>
            <a:ext cx="4352462" cy="1114415"/>
          </a:xfrm>
          <a:prstGeom prst="rect">
            <a:avLst/>
          </a:prstGeom>
          <a:solidFill>
            <a:srgbClr val="ECF0F1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/>
          </a:p>
        </p:txBody>
      </p:sp>
      <p:sp>
        <p:nvSpPr>
          <p:cNvPr id="7" name="Shape 5"/>
          <p:cNvSpPr/>
          <p:nvPr/>
        </p:nvSpPr>
        <p:spPr>
          <a:xfrm>
            <a:off x="274319" y="1389887"/>
            <a:ext cx="573951" cy="111441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 sz="2400"/>
          </a:p>
        </p:txBody>
      </p:sp>
      <p:sp>
        <p:nvSpPr>
          <p:cNvPr id="8" name="Text 6"/>
          <p:cNvSpPr/>
          <p:nvPr/>
        </p:nvSpPr>
        <p:spPr>
          <a:xfrm>
            <a:off x="274319" y="1389887"/>
            <a:ext cx="573951" cy="11144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914400" y="1481328"/>
            <a:ext cx="3558496" cy="40700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7F8C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Signs &amp; Symptoms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914400" y="1865375"/>
            <a:ext cx="3558496" cy="50390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主訴・現在の症状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4709160" y="1389887"/>
            <a:ext cx="4352462" cy="1114415"/>
          </a:xfrm>
          <a:prstGeom prst="rect">
            <a:avLst/>
          </a:prstGeom>
          <a:solidFill>
            <a:srgbClr val="ECF0F1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/>
          </a:p>
        </p:txBody>
      </p:sp>
      <p:sp>
        <p:nvSpPr>
          <p:cNvPr id="12" name="Shape 10"/>
          <p:cNvSpPr/>
          <p:nvPr/>
        </p:nvSpPr>
        <p:spPr>
          <a:xfrm>
            <a:off x="4709159" y="1389887"/>
            <a:ext cx="573951" cy="111441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 sz="2400"/>
          </a:p>
        </p:txBody>
      </p:sp>
      <p:sp>
        <p:nvSpPr>
          <p:cNvPr id="13" name="Text 11"/>
          <p:cNvSpPr/>
          <p:nvPr/>
        </p:nvSpPr>
        <p:spPr>
          <a:xfrm>
            <a:off x="4709159" y="1389887"/>
            <a:ext cx="573951" cy="11144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5349240" y="1481328"/>
            <a:ext cx="3558496" cy="40700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7F8C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Allergies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349240" y="1865375"/>
            <a:ext cx="3558496" cy="50390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アレルギー歴（薬剤・食物）</a:t>
            </a:r>
            <a:endParaRPr lang="en-US" sz="2000" dirty="0"/>
          </a:p>
        </p:txBody>
      </p:sp>
      <p:sp>
        <p:nvSpPr>
          <p:cNvPr id="16" name="Shape 14"/>
          <p:cNvSpPr/>
          <p:nvPr/>
        </p:nvSpPr>
        <p:spPr>
          <a:xfrm>
            <a:off x="274320" y="2551175"/>
            <a:ext cx="4352462" cy="1114415"/>
          </a:xfrm>
          <a:prstGeom prst="rect">
            <a:avLst/>
          </a:prstGeom>
          <a:solidFill>
            <a:srgbClr val="ECF0F1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/>
          </a:p>
        </p:txBody>
      </p:sp>
      <p:sp>
        <p:nvSpPr>
          <p:cNvPr id="17" name="Shape 15"/>
          <p:cNvSpPr/>
          <p:nvPr/>
        </p:nvSpPr>
        <p:spPr>
          <a:xfrm>
            <a:off x="274319" y="2551175"/>
            <a:ext cx="573951" cy="1114415"/>
          </a:xfrm>
          <a:prstGeom prst="rect">
            <a:avLst/>
          </a:prstGeom>
          <a:solidFill>
            <a:srgbClr val="1F618D"/>
          </a:solidFill>
          <a:ln/>
        </p:spPr>
        <p:txBody>
          <a:bodyPr/>
          <a:lstStyle/>
          <a:p>
            <a:endParaRPr lang="ja-JP" altLang="en-US" sz="2400"/>
          </a:p>
        </p:txBody>
      </p:sp>
      <p:sp>
        <p:nvSpPr>
          <p:cNvPr id="18" name="Text 16"/>
          <p:cNvSpPr/>
          <p:nvPr/>
        </p:nvSpPr>
        <p:spPr>
          <a:xfrm>
            <a:off x="274319" y="2551175"/>
            <a:ext cx="573951" cy="11144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914400" y="2642616"/>
            <a:ext cx="3558496" cy="40700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7F8C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Medications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914400" y="3026663"/>
            <a:ext cx="3558496" cy="50390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内服薬・市販薬・サプリ</a:t>
            </a:r>
            <a:endParaRPr lang="en-US" sz="2000" dirty="0"/>
          </a:p>
        </p:txBody>
      </p:sp>
      <p:sp>
        <p:nvSpPr>
          <p:cNvPr id="21" name="Shape 19"/>
          <p:cNvSpPr/>
          <p:nvPr/>
        </p:nvSpPr>
        <p:spPr>
          <a:xfrm>
            <a:off x="4709160" y="2551175"/>
            <a:ext cx="4352462" cy="1114415"/>
          </a:xfrm>
          <a:prstGeom prst="rect">
            <a:avLst/>
          </a:prstGeom>
          <a:solidFill>
            <a:srgbClr val="ECF0F1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/>
          </a:p>
        </p:txBody>
      </p:sp>
      <p:sp>
        <p:nvSpPr>
          <p:cNvPr id="22" name="Shape 20"/>
          <p:cNvSpPr/>
          <p:nvPr/>
        </p:nvSpPr>
        <p:spPr>
          <a:xfrm>
            <a:off x="4709159" y="2551175"/>
            <a:ext cx="573951" cy="1114415"/>
          </a:xfrm>
          <a:prstGeom prst="rect">
            <a:avLst/>
          </a:prstGeom>
          <a:solidFill>
            <a:srgbClr val="2874A6"/>
          </a:solidFill>
          <a:ln/>
        </p:spPr>
        <p:txBody>
          <a:bodyPr/>
          <a:lstStyle/>
          <a:p>
            <a:endParaRPr lang="ja-JP" altLang="en-US" sz="2400"/>
          </a:p>
        </p:txBody>
      </p:sp>
      <p:sp>
        <p:nvSpPr>
          <p:cNvPr id="23" name="Text 21"/>
          <p:cNvSpPr/>
          <p:nvPr/>
        </p:nvSpPr>
        <p:spPr>
          <a:xfrm>
            <a:off x="4709159" y="2551175"/>
            <a:ext cx="573951" cy="11144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</a:t>
            </a:r>
            <a:endParaRPr lang="en-US" sz="2800" dirty="0"/>
          </a:p>
        </p:txBody>
      </p:sp>
      <p:sp>
        <p:nvSpPr>
          <p:cNvPr id="24" name="Text 22"/>
          <p:cNvSpPr/>
          <p:nvPr/>
        </p:nvSpPr>
        <p:spPr>
          <a:xfrm>
            <a:off x="5349240" y="2642616"/>
            <a:ext cx="3558496" cy="40700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7F8C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Past History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5349240" y="3026663"/>
            <a:ext cx="3558496" cy="50390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既往歴・手術歴</a:t>
            </a:r>
            <a:endParaRPr lang="en-US" sz="2000" dirty="0"/>
          </a:p>
        </p:txBody>
      </p:sp>
      <p:sp>
        <p:nvSpPr>
          <p:cNvPr id="26" name="Shape 24"/>
          <p:cNvSpPr/>
          <p:nvPr/>
        </p:nvSpPr>
        <p:spPr>
          <a:xfrm>
            <a:off x="274320" y="3712463"/>
            <a:ext cx="4352462" cy="1114415"/>
          </a:xfrm>
          <a:prstGeom prst="rect">
            <a:avLst/>
          </a:prstGeom>
          <a:solidFill>
            <a:srgbClr val="ECF0F1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/>
          </a:p>
        </p:txBody>
      </p:sp>
      <p:sp>
        <p:nvSpPr>
          <p:cNvPr id="27" name="Shape 25"/>
          <p:cNvSpPr/>
          <p:nvPr/>
        </p:nvSpPr>
        <p:spPr>
          <a:xfrm>
            <a:off x="274319" y="3712463"/>
            <a:ext cx="573951" cy="1114415"/>
          </a:xfrm>
          <a:prstGeom prst="rect">
            <a:avLst/>
          </a:prstGeom>
          <a:solidFill>
            <a:srgbClr val="2980B9"/>
          </a:solidFill>
          <a:ln/>
        </p:spPr>
        <p:txBody>
          <a:bodyPr/>
          <a:lstStyle/>
          <a:p>
            <a:endParaRPr lang="ja-JP" altLang="en-US" sz="2400"/>
          </a:p>
        </p:txBody>
      </p:sp>
      <p:sp>
        <p:nvSpPr>
          <p:cNvPr id="28" name="Text 26"/>
          <p:cNvSpPr/>
          <p:nvPr/>
        </p:nvSpPr>
        <p:spPr>
          <a:xfrm>
            <a:off x="274319" y="3712463"/>
            <a:ext cx="573951" cy="11144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</a:t>
            </a:r>
            <a:endParaRPr lang="en-US" sz="2800" dirty="0"/>
          </a:p>
        </p:txBody>
      </p:sp>
      <p:sp>
        <p:nvSpPr>
          <p:cNvPr id="29" name="Text 27"/>
          <p:cNvSpPr/>
          <p:nvPr/>
        </p:nvSpPr>
        <p:spPr>
          <a:xfrm>
            <a:off x="914400" y="3803904"/>
            <a:ext cx="3558496" cy="40700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7F8C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 Oral Intake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914400" y="4187951"/>
            <a:ext cx="3558496" cy="50390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最終飲食の内容と時間</a:t>
            </a:r>
            <a:endParaRPr lang="en-US" sz="2000" dirty="0"/>
          </a:p>
        </p:txBody>
      </p:sp>
      <p:sp>
        <p:nvSpPr>
          <p:cNvPr id="31" name="Shape 29"/>
          <p:cNvSpPr/>
          <p:nvPr/>
        </p:nvSpPr>
        <p:spPr>
          <a:xfrm>
            <a:off x="4709160" y="3712463"/>
            <a:ext cx="4352462" cy="1114415"/>
          </a:xfrm>
          <a:prstGeom prst="rect">
            <a:avLst/>
          </a:prstGeom>
          <a:solidFill>
            <a:srgbClr val="ECF0F1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/>
          </a:p>
        </p:txBody>
      </p:sp>
      <p:sp>
        <p:nvSpPr>
          <p:cNvPr id="32" name="Shape 30"/>
          <p:cNvSpPr/>
          <p:nvPr/>
        </p:nvSpPr>
        <p:spPr>
          <a:xfrm>
            <a:off x="4709159" y="3712463"/>
            <a:ext cx="573951" cy="1114415"/>
          </a:xfrm>
          <a:prstGeom prst="rect">
            <a:avLst/>
          </a:prstGeom>
          <a:solidFill>
            <a:srgbClr val="2E86C1"/>
          </a:solidFill>
          <a:ln/>
        </p:spPr>
        <p:txBody>
          <a:bodyPr/>
          <a:lstStyle/>
          <a:p>
            <a:endParaRPr lang="ja-JP" altLang="en-US" sz="2400"/>
          </a:p>
        </p:txBody>
      </p:sp>
      <p:sp>
        <p:nvSpPr>
          <p:cNvPr id="33" name="Text 31"/>
          <p:cNvSpPr/>
          <p:nvPr/>
        </p:nvSpPr>
        <p:spPr>
          <a:xfrm>
            <a:off x="4709159" y="3712463"/>
            <a:ext cx="573951" cy="11144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</a:t>
            </a:r>
            <a:endParaRPr lang="en-US" sz="2800" dirty="0"/>
          </a:p>
        </p:txBody>
      </p:sp>
      <p:sp>
        <p:nvSpPr>
          <p:cNvPr id="34" name="Text 32"/>
          <p:cNvSpPr/>
          <p:nvPr/>
        </p:nvSpPr>
        <p:spPr>
          <a:xfrm>
            <a:off x="5349240" y="3803904"/>
            <a:ext cx="3558496" cy="40700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7F8C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Events Leading Up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5349240" y="4187951"/>
            <a:ext cx="3558496" cy="50390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発症前後の状況・きっかけ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Text 3"/>
          <p:cNvSpPr/>
          <p:nvPr/>
        </p:nvSpPr>
        <p:spPr>
          <a:xfrm>
            <a:off x="274320" y="231978"/>
            <a:ext cx="8657148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５つのバイタルサインを押さえよう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355380" y="1051560"/>
            <a:ext cx="1709928" cy="3442181"/>
          </a:xfrm>
          <a:prstGeom prst="rect">
            <a:avLst/>
          </a:prstGeom>
          <a:solidFill>
            <a:srgbClr val="D6EAF8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800" b="1"/>
          </a:p>
        </p:txBody>
      </p:sp>
      <p:sp>
        <p:nvSpPr>
          <p:cNvPr id="7" name="Shape 5"/>
          <p:cNvSpPr/>
          <p:nvPr/>
        </p:nvSpPr>
        <p:spPr>
          <a:xfrm>
            <a:off x="355379" y="1051560"/>
            <a:ext cx="1709927" cy="475488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 sz="2800" b="1"/>
          </a:p>
        </p:txBody>
      </p:sp>
      <p:sp>
        <p:nvSpPr>
          <p:cNvPr id="8" name="Text 6"/>
          <p:cNvSpPr/>
          <p:nvPr/>
        </p:nvSpPr>
        <p:spPr>
          <a:xfrm>
            <a:off x="355380" y="1051560"/>
            <a:ext cx="160934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体温</a:t>
            </a:r>
            <a:endParaRPr lang="en-US" sz="2400" b="1" dirty="0"/>
          </a:p>
        </p:txBody>
      </p:sp>
      <p:sp>
        <p:nvSpPr>
          <p:cNvPr id="9" name="Text 7"/>
          <p:cNvSpPr/>
          <p:nvPr/>
        </p:nvSpPr>
        <p:spPr>
          <a:xfrm>
            <a:off x="309660" y="1649298"/>
            <a:ext cx="163834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A5276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正常値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>
                <a:solidFill>
                  <a:srgbClr val="1A5276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36.0〜37.0 ℃</a:t>
            </a:r>
            <a:endParaRPr lang="en-US" b="1" dirty="0"/>
          </a:p>
        </p:txBody>
      </p:sp>
      <p:sp>
        <p:nvSpPr>
          <p:cNvPr id="10" name="Shape 8"/>
          <p:cNvSpPr/>
          <p:nvPr/>
        </p:nvSpPr>
        <p:spPr>
          <a:xfrm>
            <a:off x="446820" y="2468880"/>
            <a:ext cx="1426464" cy="411480"/>
          </a:xfrm>
          <a:prstGeom prst="rect">
            <a:avLst/>
          </a:prstGeom>
          <a:solidFill>
            <a:srgbClr val="D6EAF8"/>
          </a:solidFill>
          <a:ln/>
        </p:spPr>
        <p:txBody>
          <a:bodyPr/>
          <a:lstStyle/>
          <a:p>
            <a:endParaRPr lang="ja-JP" altLang="en-US" sz="2800" b="1"/>
          </a:p>
        </p:txBody>
      </p:sp>
      <p:sp>
        <p:nvSpPr>
          <p:cNvPr id="11" name="Text 9"/>
          <p:cNvSpPr/>
          <p:nvPr/>
        </p:nvSpPr>
        <p:spPr>
          <a:xfrm>
            <a:off x="248124" y="2578608"/>
            <a:ext cx="200772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74C3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游明朝" pitchFamily="34" charset="-120"/>
              </a:rPr>
              <a:t>↑ 発熱・感染</a:t>
            </a:r>
            <a:endParaRPr lang="en-US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446820" y="2935224"/>
            <a:ext cx="1426464" cy="411480"/>
          </a:xfrm>
          <a:prstGeom prst="rect">
            <a:avLst/>
          </a:prstGeom>
          <a:solidFill>
            <a:srgbClr val="D6EAF8"/>
          </a:solidFill>
          <a:ln/>
        </p:spPr>
        <p:txBody>
          <a:bodyPr/>
          <a:lstStyle/>
          <a:p>
            <a:endParaRPr lang="ja-JP" altLang="en-US" sz="2800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248124" y="3044952"/>
            <a:ext cx="200772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980B9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↓ 低体温症</a:t>
            </a:r>
            <a:endParaRPr lang="en-US" sz="1600" b="1" dirty="0"/>
          </a:p>
        </p:txBody>
      </p:sp>
      <p:sp>
        <p:nvSpPr>
          <p:cNvPr id="14" name="Shape 12"/>
          <p:cNvSpPr/>
          <p:nvPr/>
        </p:nvSpPr>
        <p:spPr>
          <a:xfrm>
            <a:off x="2111028" y="1051560"/>
            <a:ext cx="1709928" cy="3442181"/>
          </a:xfrm>
          <a:prstGeom prst="rect">
            <a:avLst/>
          </a:prstGeom>
          <a:solidFill>
            <a:srgbClr val="D6EAF8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800" b="1"/>
          </a:p>
        </p:txBody>
      </p:sp>
      <p:sp>
        <p:nvSpPr>
          <p:cNvPr id="15" name="Shape 13"/>
          <p:cNvSpPr/>
          <p:nvPr/>
        </p:nvSpPr>
        <p:spPr>
          <a:xfrm>
            <a:off x="2111027" y="1051560"/>
            <a:ext cx="1709927" cy="475488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 sz="2800" b="1"/>
          </a:p>
        </p:txBody>
      </p:sp>
      <p:sp>
        <p:nvSpPr>
          <p:cNvPr id="16" name="Text 14"/>
          <p:cNvSpPr/>
          <p:nvPr/>
        </p:nvSpPr>
        <p:spPr>
          <a:xfrm>
            <a:off x="2111028" y="1051560"/>
            <a:ext cx="160934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脈拍</a:t>
            </a:r>
            <a:endParaRPr lang="en-US" sz="2400" b="1" dirty="0"/>
          </a:p>
        </p:txBody>
      </p:sp>
      <p:sp>
        <p:nvSpPr>
          <p:cNvPr id="17" name="Text 15"/>
          <p:cNvSpPr/>
          <p:nvPr/>
        </p:nvSpPr>
        <p:spPr>
          <a:xfrm>
            <a:off x="2065308" y="1649298"/>
            <a:ext cx="163834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A5276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正常値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>
                <a:solidFill>
                  <a:srgbClr val="1A5276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60〜100 回/分</a:t>
            </a:r>
            <a:endParaRPr lang="en-US" b="1" dirty="0"/>
          </a:p>
        </p:txBody>
      </p:sp>
      <p:sp>
        <p:nvSpPr>
          <p:cNvPr id="18" name="Shape 16"/>
          <p:cNvSpPr/>
          <p:nvPr/>
        </p:nvSpPr>
        <p:spPr>
          <a:xfrm>
            <a:off x="2202468" y="2468880"/>
            <a:ext cx="1426464" cy="411480"/>
          </a:xfrm>
          <a:prstGeom prst="rect">
            <a:avLst/>
          </a:prstGeom>
          <a:solidFill>
            <a:srgbClr val="D6EAF8"/>
          </a:solidFill>
          <a:ln/>
        </p:spPr>
        <p:txBody>
          <a:bodyPr/>
          <a:lstStyle/>
          <a:p>
            <a:endParaRPr lang="ja-JP" altLang="en-US" sz="2800" b="1"/>
          </a:p>
        </p:txBody>
      </p:sp>
      <p:sp>
        <p:nvSpPr>
          <p:cNvPr id="19" name="Text 17"/>
          <p:cNvSpPr/>
          <p:nvPr/>
        </p:nvSpPr>
        <p:spPr>
          <a:xfrm>
            <a:off x="2003772" y="2578608"/>
            <a:ext cx="200772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74C3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游明朝" pitchFamily="34" charset="-120"/>
              </a:rPr>
              <a:t>↑ 頻脈（100↑）</a:t>
            </a:r>
            <a:endParaRPr lang="en-US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2202468" y="2935224"/>
            <a:ext cx="1426464" cy="411480"/>
          </a:xfrm>
          <a:prstGeom prst="rect">
            <a:avLst/>
          </a:prstGeom>
          <a:solidFill>
            <a:srgbClr val="D6EAF8"/>
          </a:solidFill>
          <a:ln/>
        </p:spPr>
        <p:txBody>
          <a:bodyPr/>
          <a:lstStyle/>
          <a:p>
            <a:endParaRPr lang="ja-JP" altLang="en-US" sz="2800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2003772" y="3044952"/>
            <a:ext cx="200772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980B9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游明朝" pitchFamily="34" charset="-120"/>
              </a:rPr>
              <a:t>↓ 徐脈（60↓）</a:t>
            </a:r>
            <a:endParaRPr lang="en-US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3866676" y="1051560"/>
            <a:ext cx="1709928" cy="3442181"/>
          </a:xfrm>
          <a:prstGeom prst="rect">
            <a:avLst/>
          </a:prstGeom>
          <a:solidFill>
            <a:srgbClr val="D6EAF8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800" b="1"/>
          </a:p>
        </p:txBody>
      </p:sp>
      <p:sp>
        <p:nvSpPr>
          <p:cNvPr id="23" name="Shape 21"/>
          <p:cNvSpPr/>
          <p:nvPr/>
        </p:nvSpPr>
        <p:spPr>
          <a:xfrm>
            <a:off x="3866675" y="1051560"/>
            <a:ext cx="1709927" cy="475488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 sz="2800" b="1"/>
          </a:p>
        </p:txBody>
      </p:sp>
      <p:sp>
        <p:nvSpPr>
          <p:cNvPr id="24" name="Text 22"/>
          <p:cNvSpPr/>
          <p:nvPr/>
        </p:nvSpPr>
        <p:spPr>
          <a:xfrm>
            <a:off x="3866676" y="1051560"/>
            <a:ext cx="160934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呼吸数</a:t>
            </a:r>
            <a:endParaRPr lang="en-US" sz="2400" b="1" dirty="0"/>
          </a:p>
        </p:txBody>
      </p:sp>
      <p:sp>
        <p:nvSpPr>
          <p:cNvPr id="25" name="Text 23"/>
          <p:cNvSpPr/>
          <p:nvPr/>
        </p:nvSpPr>
        <p:spPr>
          <a:xfrm>
            <a:off x="3820956" y="1649298"/>
            <a:ext cx="163834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A5276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正常値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>
                <a:solidFill>
                  <a:srgbClr val="1A5276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12〜20 回/分</a:t>
            </a:r>
            <a:endParaRPr lang="en-US" b="1" dirty="0"/>
          </a:p>
        </p:txBody>
      </p:sp>
      <p:sp>
        <p:nvSpPr>
          <p:cNvPr id="26" name="Shape 24"/>
          <p:cNvSpPr/>
          <p:nvPr/>
        </p:nvSpPr>
        <p:spPr>
          <a:xfrm>
            <a:off x="3958116" y="2468880"/>
            <a:ext cx="1426464" cy="411480"/>
          </a:xfrm>
          <a:prstGeom prst="rect">
            <a:avLst/>
          </a:prstGeom>
          <a:solidFill>
            <a:srgbClr val="D6EAF8"/>
          </a:solidFill>
          <a:ln/>
        </p:spPr>
        <p:txBody>
          <a:bodyPr/>
          <a:lstStyle/>
          <a:p>
            <a:endParaRPr lang="ja-JP" altLang="en-US" sz="2800" b="1"/>
          </a:p>
        </p:txBody>
      </p:sp>
      <p:sp>
        <p:nvSpPr>
          <p:cNvPr id="27" name="Text 25"/>
          <p:cNvSpPr/>
          <p:nvPr/>
        </p:nvSpPr>
        <p:spPr>
          <a:xfrm>
            <a:off x="3759420" y="2578608"/>
            <a:ext cx="200772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74C3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游明朝" pitchFamily="34" charset="-120"/>
              </a:rPr>
              <a:t>↑ 頻呼吸（25↑）</a:t>
            </a:r>
            <a:endParaRPr lang="en-US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8" name="Shape 26"/>
          <p:cNvSpPr/>
          <p:nvPr/>
        </p:nvSpPr>
        <p:spPr>
          <a:xfrm>
            <a:off x="3958116" y="2935224"/>
            <a:ext cx="1426464" cy="411480"/>
          </a:xfrm>
          <a:prstGeom prst="rect">
            <a:avLst/>
          </a:prstGeom>
          <a:solidFill>
            <a:srgbClr val="D6EAF8"/>
          </a:solidFill>
          <a:ln/>
        </p:spPr>
        <p:txBody>
          <a:bodyPr/>
          <a:lstStyle/>
          <a:p>
            <a:endParaRPr lang="ja-JP" altLang="en-US" sz="2800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3759420" y="3044952"/>
            <a:ext cx="200772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980B9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游明朝" pitchFamily="34" charset="-120"/>
              </a:rPr>
              <a:t>↓ 徐呼吸（10↓）</a:t>
            </a:r>
            <a:endParaRPr lang="en-US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0" name="Shape 28"/>
          <p:cNvSpPr/>
          <p:nvPr/>
        </p:nvSpPr>
        <p:spPr>
          <a:xfrm>
            <a:off x="5622324" y="1051560"/>
            <a:ext cx="1709928" cy="3442181"/>
          </a:xfrm>
          <a:prstGeom prst="rect">
            <a:avLst/>
          </a:prstGeom>
          <a:solidFill>
            <a:srgbClr val="D6EAF8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800" b="1"/>
          </a:p>
        </p:txBody>
      </p:sp>
      <p:sp>
        <p:nvSpPr>
          <p:cNvPr id="31" name="Shape 29"/>
          <p:cNvSpPr/>
          <p:nvPr/>
        </p:nvSpPr>
        <p:spPr>
          <a:xfrm>
            <a:off x="5622323" y="1051560"/>
            <a:ext cx="1709927" cy="475488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 sz="2800" b="1"/>
          </a:p>
        </p:txBody>
      </p:sp>
      <p:sp>
        <p:nvSpPr>
          <p:cNvPr id="32" name="Text 30"/>
          <p:cNvSpPr/>
          <p:nvPr/>
        </p:nvSpPr>
        <p:spPr>
          <a:xfrm>
            <a:off x="5622324" y="1051560"/>
            <a:ext cx="160934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血圧</a:t>
            </a:r>
            <a:endParaRPr lang="en-US" sz="2400" b="1" dirty="0"/>
          </a:p>
        </p:txBody>
      </p:sp>
      <p:sp>
        <p:nvSpPr>
          <p:cNvPr id="33" name="Text 31"/>
          <p:cNvSpPr/>
          <p:nvPr/>
        </p:nvSpPr>
        <p:spPr>
          <a:xfrm>
            <a:off x="5576604" y="1649298"/>
            <a:ext cx="163834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A5276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正常値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>
                <a:solidFill>
                  <a:srgbClr val="1A5276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90〜139 mmHg</a:t>
            </a:r>
            <a:endParaRPr lang="en-US" b="1" dirty="0"/>
          </a:p>
        </p:txBody>
      </p:sp>
      <p:sp>
        <p:nvSpPr>
          <p:cNvPr id="34" name="Shape 32"/>
          <p:cNvSpPr/>
          <p:nvPr/>
        </p:nvSpPr>
        <p:spPr>
          <a:xfrm>
            <a:off x="5713764" y="2468880"/>
            <a:ext cx="1426464" cy="411480"/>
          </a:xfrm>
          <a:prstGeom prst="rect">
            <a:avLst/>
          </a:prstGeom>
          <a:solidFill>
            <a:srgbClr val="D6EAF8"/>
          </a:solidFill>
          <a:ln/>
        </p:spPr>
        <p:txBody>
          <a:bodyPr/>
          <a:lstStyle/>
          <a:p>
            <a:endParaRPr lang="ja-JP" altLang="en-US" sz="2800" b="1"/>
          </a:p>
        </p:txBody>
      </p:sp>
      <p:sp>
        <p:nvSpPr>
          <p:cNvPr id="35" name="Text 33"/>
          <p:cNvSpPr/>
          <p:nvPr/>
        </p:nvSpPr>
        <p:spPr>
          <a:xfrm>
            <a:off x="5515068" y="2578608"/>
            <a:ext cx="200772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74C3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游明朝" pitchFamily="34" charset="-120"/>
              </a:rPr>
              <a:t>↑ 高血圧（140↑）</a:t>
            </a:r>
            <a:endParaRPr lang="en-US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6" name="Shape 34"/>
          <p:cNvSpPr/>
          <p:nvPr/>
        </p:nvSpPr>
        <p:spPr>
          <a:xfrm>
            <a:off x="5713764" y="2935224"/>
            <a:ext cx="1426464" cy="411480"/>
          </a:xfrm>
          <a:prstGeom prst="rect">
            <a:avLst/>
          </a:prstGeom>
          <a:solidFill>
            <a:srgbClr val="D6EAF8"/>
          </a:solidFill>
          <a:ln/>
        </p:spPr>
        <p:txBody>
          <a:bodyPr/>
          <a:lstStyle/>
          <a:p>
            <a:endParaRPr lang="ja-JP" altLang="en-US" sz="2800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7" name="Text 35"/>
          <p:cNvSpPr/>
          <p:nvPr/>
        </p:nvSpPr>
        <p:spPr>
          <a:xfrm>
            <a:off x="5515068" y="3044952"/>
            <a:ext cx="200772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980B9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游明朝" pitchFamily="34" charset="-120"/>
              </a:rPr>
              <a:t>↓ 低血圧（90↓）</a:t>
            </a:r>
            <a:endParaRPr lang="en-US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8" name="Shape 36"/>
          <p:cNvSpPr/>
          <p:nvPr/>
        </p:nvSpPr>
        <p:spPr>
          <a:xfrm>
            <a:off x="7377972" y="1051560"/>
            <a:ext cx="1709928" cy="3442181"/>
          </a:xfrm>
          <a:prstGeom prst="rect">
            <a:avLst/>
          </a:prstGeom>
          <a:solidFill>
            <a:srgbClr val="D6EAF8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800" b="1"/>
          </a:p>
        </p:txBody>
      </p:sp>
      <p:sp>
        <p:nvSpPr>
          <p:cNvPr id="39" name="Shape 37"/>
          <p:cNvSpPr/>
          <p:nvPr/>
        </p:nvSpPr>
        <p:spPr>
          <a:xfrm>
            <a:off x="7377971" y="1051560"/>
            <a:ext cx="1709927" cy="475488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 sz="2800" b="1"/>
          </a:p>
        </p:txBody>
      </p:sp>
      <p:sp>
        <p:nvSpPr>
          <p:cNvPr id="40" name="Text 38"/>
          <p:cNvSpPr/>
          <p:nvPr/>
        </p:nvSpPr>
        <p:spPr>
          <a:xfrm>
            <a:off x="7377972" y="1051560"/>
            <a:ext cx="160934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SpO₂</a:t>
            </a:r>
            <a:endParaRPr lang="en-US" sz="2400" b="1" dirty="0"/>
          </a:p>
        </p:txBody>
      </p:sp>
      <p:sp>
        <p:nvSpPr>
          <p:cNvPr id="41" name="Text 39"/>
          <p:cNvSpPr/>
          <p:nvPr/>
        </p:nvSpPr>
        <p:spPr>
          <a:xfrm>
            <a:off x="7332252" y="1649298"/>
            <a:ext cx="163834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A5276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正常値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>
                <a:solidFill>
                  <a:srgbClr val="1A5276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96〜100 %</a:t>
            </a:r>
            <a:endParaRPr lang="en-US" b="1" dirty="0"/>
          </a:p>
        </p:txBody>
      </p:sp>
      <p:sp>
        <p:nvSpPr>
          <p:cNvPr id="42" name="Shape 40"/>
          <p:cNvSpPr/>
          <p:nvPr/>
        </p:nvSpPr>
        <p:spPr>
          <a:xfrm>
            <a:off x="7469412" y="2468880"/>
            <a:ext cx="1426464" cy="411480"/>
          </a:xfrm>
          <a:prstGeom prst="rect">
            <a:avLst/>
          </a:prstGeom>
          <a:solidFill>
            <a:srgbClr val="D6EAF8"/>
          </a:solidFill>
          <a:ln/>
        </p:spPr>
        <p:txBody>
          <a:bodyPr/>
          <a:lstStyle/>
          <a:p>
            <a:endParaRPr lang="ja-JP" altLang="en-US" sz="2800" b="1"/>
          </a:p>
        </p:txBody>
      </p:sp>
      <p:sp>
        <p:nvSpPr>
          <p:cNvPr id="43" name="Text 41"/>
          <p:cNvSpPr/>
          <p:nvPr/>
        </p:nvSpPr>
        <p:spPr>
          <a:xfrm>
            <a:off x="7270716" y="2578608"/>
            <a:ext cx="200772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74C3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游明朝" pitchFamily="34" charset="-120"/>
              </a:rPr>
              <a:t>↑ 95%↓：要注意</a:t>
            </a:r>
            <a:endParaRPr lang="en-US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4" name="Shape 42"/>
          <p:cNvSpPr/>
          <p:nvPr/>
        </p:nvSpPr>
        <p:spPr>
          <a:xfrm>
            <a:off x="7469412" y="2935224"/>
            <a:ext cx="1426464" cy="411480"/>
          </a:xfrm>
          <a:prstGeom prst="rect">
            <a:avLst/>
          </a:prstGeom>
          <a:solidFill>
            <a:srgbClr val="D6EAF8"/>
          </a:solidFill>
          <a:ln/>
        </p:spPr>
        <p:txBody>
          <a:bodyPr/>
          <a:lstStyle/>
          <a:p>
            <a:endParaRPr lang="ja-JP" altLang="en-US" sz="2800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5" name="Text 43"/>
          <p:cNvSpPr/>
          <p:nvPr/>
        </p:nvSpPr>
        <p:spPr>
          <a:xfrm>
            <a:off x="7270716" y="3044952"/>
            <a:ext cx="200772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980B9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↓ —</a:t>
            </a:r>
            <a:endParaRPr lang="en-US" sz="1600" b="1" dirty="0"/>
          </a:p>
        </p:txBody>
      </p:sp>
      <p:sp>
        <p:nvSpPr>
          <p:cNvPr id="46" name="Shape 44"/>
          <p:cNvSpPr/>
          <p:nvPr/>
        </p:nvSpPr>
        <p:spPr>
          <a:xfrm>
            <a:off x="219456" y="4548605"/>
            <a:ext cx="8868444" cy="542874"/>
          </a:xfrm>
          <a:prstGeom prst="rect">
            <a:avLst/>
          </a:prstGeom>
          <a:solidFill>
            <a:srgbClr val="D6EAF8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7" name="Text 45"/>
          <p:cNvSpPr/>
          <p:nvPr/>
        </p:nvSpPr>
        <p:spPr>
          <a:xfrm>
            <a:off x="274320" y="466344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※ 単独で判断するのではなく、複数を組み合わせて解釈することが重要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Text 3"/>
          <p:cNvSpPr/>
          <p:nvPr/>
        </p:nvSpPr>
        <p:spPr>
          <a:xfrm>
            <a:off x="320040" y="295903"/>
            <a:ext cx="8503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バイタルサインの「組み合わせ」で読む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320040" y="1235635"/>
            <a:ext cx="8626664" cy="822960"/>
          </a:xfrm>
          <a:prstGeom prst="rect">
            <a:avLst/>
          </a:prstGeom>
          <a:solidFill>
            <a:srgbClr val="ECF0F1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7" name="Shape 5"/>
          <p:cNvSpPr/>
          <p:nvPr/>
        </p:nvSpPr>
        <p:spPr>
          <a:xfrm>
            <a:off x="320040" y="1235635"/>
            <a:ext cx="3153834" cy="822960"/>
          </a:xfrm>
          <a:prstGeom prst="rect">
            <a:avLst/>
          </a:prstGeom>
          <a:solidFill>
            <a:srgbClr val="E74C3C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8" name="Text 6"/>
          <p:cNvSpPr/>
          <p:nvPr/>
        </p:nvSpPr>
        <p:spPr>
          <a:xfrm>
            <a:off x="365760" y="1235635"/>
            <a:ext cx="306107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体温↑ + 脈拍↑ + 血圧↓</a:t>
            </a:r>
            <a:endParaRPr lang="en-US" sz="2400" b="1" dirty="0"/>
          </a:p>
        </p:txBody>
      </p:sp>
      <p:sp>
        <p:nvSpPr>
          <p:cNvPr id="9" name="Text 7"/>
          <p:cNvSpPr/>
          <p:nvPr/>
        </p:nvSpPr>
        <p:spPr>
          <a:xfrm>
            <a:off x="3520439" y="1235635"/>
            <a:ext cx="2690035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敗血症性ショックの疑い</a:t>
            </a:r>
            <a:endParaRPr lang="en-US" b="1" dirty="0"/>
          </a:p>
        </p:txBody>
      </p:sp>
      <p:sp>
        <p:nvSpPr>
          <p:cNvPr id="10" name="Shape 8"/>
          <p:cNvSpPr/>
          <p:nvPr/>
        </p:nvSpPr>
        <p:spPr>
          <a:xfrm>
            <a:off x="6245351" y="1327075"/>
            <a:ext cx="2626800" cy="640080"/>
          </a:xfrm>
          <a:prstGeom prst="rect">
            <a:avLst/>
          </a:prstGeom>
          <a:solidFill>
            <a:srgbClr val="D6EAF8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1" name="Text 9"/>
          <p:cNvSpPr/>
          <p:nvPr/>
        </p:nvSpPr>
        <p:spPr>
          <a:xfrm>
            <a:off x="6245351" y="1327075"/>
            <a:ext cx="2626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→ 即時医師報告・静脈路確保</a:t>
            </a:r>
            <a:endParaRPr lang="en-US" b="1" dirty="0"/>
          </a:p>
        </p:txBody>
      </p:sp>
      <p:sp>
        <p:nvSpPr>
          <p:cNvPr id="12" name="Shape 10"/>
          <p:cNvSpPr/>
          <p:nvPr/>
        </p:nvSpPr>
        <p:spPr>
          <a:xfrm>
            <a:off x="320040" y="2168323"/>
            <a:ext cx="8626664" cy="822960"/>
          </a:xfrm>
          <a:prstGeom prst="rect">
            <a:avLst/>
          </a:prstGeom>
          <a:solidFill>
            <a:srgbClr val="ECF0F1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3" name="Shape 11"/>
          <p:cNvSpPr/>
          <p:nvPr/>
        </p:nvSpPr>
        <p:spPr>
          <a:xfrm>
            <a:off x="320040" y="2168323"/>
            <a:ext cx="3153834" cy="822960"/>
          </a:xfrm>
          <a:prstGeom prst="rect">
            <a:avLst/>
          </a:prstGeom>
          <a:solidFill>
            <a:srgbClr val="E67E22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4" name="Text 12"/>
          <p:cNvSpPr/>
          <p:nvPr/>
        </p:nvSpPr>
        <p:spPr>
          <a:xfrm>
            <a:off x="365760" y="2168323"/>
            <a:ext cx="306107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脈拍↑ + 血圧↓ + 冷汗</a:t>
            </a:r>
            <a:endParaRPr lang="en-US" sz="2400" b="1" dirty="0"/>
          </a:p>
        </p:txBody>
      </p:sp>
      <p:sp>
        <p:nvSpPr>
          <p:cNvPr id="15" name="Text 13"/>
          <p:cNvSpPr/>
          <p:nvPr/>
        </p:nvSpPr>
        <p:spPr>
          <a:xfrm>
            <a:off x="3520439" y="2168323"/>
            <a:ext cx="2690035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循環血液量減少（出血・脱水）</a:t>
            </a:r>
            <a:endParaRPr lang="en-US" b="1" dirty="0"/>
          </a:p>
        </p:txBody>
      </p:sp>
      <p:sp>
        <p:nvSpPr>
          <p:cNvPr id="16" name="Shape 14"/>
          <p:cNvSpPr/>
          <p:nvPr/>
        </p:nvSpPr>
        <p:spPr>
          <a:xfrm>
            <a:off x="6245351" y="2259763"/>
            <a:ext cx="2626800" cy="640080"/>
          </a:xfrm>
          <a:prstGeom prst="rect">
            <a:avLst/>
          </a:prstGeom>
          <a:solidFill>
            <a:srgbClr val="D6EAF8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7" name="Text 15"/>
          <p:cNvSpPr/>
          <p:nvPr/>
        </p:nvSpPr>
        <p:spPr>
          <a:xfrm>
            <a:off x="6245351" y="2259763"/>
            <a:ext cx="2626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→ 出血源確認・輸液準備</a:t>
            </a:r>
            <a:endParaRPr lang="en-US" b="1" dirty="0"/>
          </a:p>
        </p:txBody>
      </p:sp>
      <p:sp>
        <p:nvSpPr>
          <p:cNvPr id="18" name="Shape 16"/>
          <p:cNvSpPr/>
          <p:nvPr/>
        </p:nvSpPr>
        <p:spPr>
          <a:xfrm>
            <a:off x="320040" y="3101011"/>
            <a:ext cx="8626664" cy="822960"/>
          </a:xfrm>
          <a:prstGeom prst="rect">
            <a:avLst/>
          </a:prstGeom>
          <a:solidFill>
            <a:srgbClr val="ECF0F1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9" name="Shape 17"/>
          <p:cNvSpPr/>
          <p:nvPr/>
        </p:nvSpPr>
        <p:spPr>
          <a:xfrm>
            <a:off x="320040" y="3101011"/>
            <a:ext cx="3153834" cy="822960"/>
          </a:xfrm>
          <a:prstGeom prst="rect">
            <a:avLst/>
          </a:prstGeom>
          <a:solidFill>
            <a:srgbClr val="2980B9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0" name="Text 18"/>
          <p:cNvSpPr/>
          <p:nvPr/>
        </p:nvSpPr>
        <p:spPr>
          <a:xfrm>
            <a:off x="365760" y="3101011"/>
            <a:ext cx="306107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呼吸↑ + SpO₂↓ + チアノーゼ</a:t>
            </a:r>
            <a:endParaRPr lang="en-US" sz="2400" b="1" dirty="0"/>
          </a:p>
        </p:txBody>
      </p:sp>
      <p:sp>
        <p:nvSpPr>
          <p:cNvPr id="21" name="Text 19"/>
          <p:cNvSpPr/>
          <p:nvPr/>
        </p:nvSpPr>
        <p:spPr>
          <a:xfrm>
            <a:off x="3520439" y="3101011"/>
            <a:ext cx="2690035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急性呼吸不全</a:t>
            </a:r>
            <a:endParaRPr lang="en-US" b="1" dirty="0"/>
          </a:p>
        </p:txBody>
      </p:sp>
      <p:sp>
        <p:nvSpPr>
          <p:cNvPr id="22" name="Shape 20"/>
          <p:cNvSpPr/>
          <p:nvPr/>
        </p:nvSpPr>
        <p:spPr>
          <a:xfrm>
            <a:off x="6245351" y="3192451"/>
            <a:ext cx="2626800" cy="640080"/>
          </a:xfrm>
          <a:prstGeom prst="rect">
            <a:avLst/>
          </a:prstGeom>
          <a:solidFill>
            <a:srgbClr val="D6EAF8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3" name="Text 21"/>
          <p:cNvSpPr/>
          <p:nvPr/>
        </p:nvSpPr>
        <p:spPr>
          <a:xfrm>
            <a:off x="6245351" y="3192451"/>
            <a:ext cx="273479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→ 酸素投与・気道確保・医師報告</a:t>
            </a:r>
            <a:endParaRPr lang="en-US" b="1" dirty="0"/>
          </a:p>
        </p:txBody>
      </p:sp>
      <p:sp>
        <p:nvSpPr>
          <p:cNvPr id="24" name="Shape 22"/>
          <p:cNvSpPr/>
          <p:nvPr/>
        </p:nvSpPr>
        <p:spPr>
          <a:xfrm>
            <a:off x="320040" y="4033699"/>
            <a:ext cx="8626664" cy="822960"/>
          </a:xfrm>
          <a:prstGeom prst="rect">
            <a:avLst/>
          </a:prstGeom>
          <a:solidFill>
            <a:srgbClr val="ECF0F1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5" name="Shape 23"/>
          <p:cNvSpPr/>
          <p:nvPr/>
        </p:nvSpPr>
        <p:spPr>
          <a:xfrm>
            <a:off x="320040" y="4033699"/>
            <a:ext cx="3153834" cy="822960"/>
          </a:xfrm>
          <a:prstGeom prst="rect">
            <a:avLst/>
          </a:prstGeom>
          <a:solidFill>
            <a:srgbClr val="1E8449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6" name="Text 24"/>
          <p:cNvSpPr/>
          <p:nvPr/>
        </p:nvSpPr>
        <p:spPr>
          <a:xfrm>
            <a:off x="365760" y="4033699"/>
            <a:ext cx="306107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血圧↑ + 頭痛 + </a:t>
            </a:r>
          </a:p>
          <a:p>
            <a:pPr marL="0" indent="0">
              <a:buNone/>
            </a:pPr>
            <a:r>
              <a:rPr lang="en-US" sz="2400" b="1" dirty="0" err="1">
                <a:solidFill>
                  <a:srgbClr val="FFFFFF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嘔気</a:t>
            </a:r>
            <a:endParaRPr lang="en-US" sz="2400" b="1" dirty="0"/>
          </a:p>
        </p:txBody>
      </p:sp>
      <p:sp>
        <p:nvSpPr>
          <p:cNvPr id="27" name="Text 25"/>
          <p:cNvSpPr/>
          <p:nvPr/>
        </p:nvSpPr>
        <p:spPr>
          <a:xfrm>
            <a:off x="3520439" y="4033699"/>
            <a:ext cx="2690035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C2833"/>
                </a:solidFill>
                <a:latin typeface="游明朝" pitchFamily="34" charset="0"/>
                <a:ea typeface="游明朝" pitchFamily="34" charset="-122"/>
                <a:cs typeface="游明朝" pitchFamily="34" charset="-120"/>
              </a:rPr>
              <a:t>高血圧緊急症の疑い</a:t>
            </a:r>
            <a:endParaRPr lang="en-US" b="1" dirty="0"/>
          </a:p>
        </p:txBody>
      </p:sp>
      <p:sp>
        <p:nvSpPr>
          <p:cNvPr id="28" name="Shape 26"/>
          <p:cNvSpPr/>
          <p:nvPr/>
        </p:nvSpPr>
        <p:spPr>
          <a:xfrm>
            <a:off x="6245351" y="4125139"/>
            <a:ext cx="2626800" cy="640080"/>
          </a:xfrm>
          <a:prstGeom prst="rect">
            <a:avLst/>
          </a:prstGeom>
          <a:solidFill>
            <a:srgbClr val="D6EAF8"/>
          </a:solidFill>
          <a:ln/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9" name="Text 27"/>
          <p:cNvSpPr/>
          <p:nvPr/>
        </p:nvSpPr>
        <p:spPr>
          <a:xfrm>
            <a:off x="6245351" y="4125139"/>
            <a:ext cx="2626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A5276"/>
                </a:solidFill>
                <a:latin typeface="游ゴシック" pitchFamily="34" charset="0"/>
                <a:ea typeface="游ゴシック" pitchFamily="34" charset="-122"/>
                <a:cs typeface="游ゴシック" pitchFamily="34" charset="-120"/>
              </a:rPr>
              <a:t>→ 安静・医師報告・降圧薬確認</a:t>
            </a:r>
            <a:endParaRPr 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521</Words>
  <Application>Microsoft Office PowerPoint</Application>
  <PresentationFormat>画面に合わせる (16:9)</PresentationFormat>
  <Paragraphs>201</Paragraphs>
  <Slides>12</Slides>
  <Notes>12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9" baseType="lpstr">
      <vt:lpstr>BIZ UDPゴシック</vt:lpstr>
      <vt:lpstr>游ゴシック</vt:lpstr>
      <vt:lpstr>游明朝</vt:lpstr>
      <vt:lpstr>Arial</vt:lpstr>
      <vt:lpstr>Calibri</vt:lpstr>
      <vt:lpstr>Calibri Light</vt:lpstr>
      <vt:lpstr>Office 2013 - 2022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lastModifiedBy/>
  <cp:revision>1</cp:revision>
  <dcterms:created xsi:type="dcterms:W3CDTF">2026-05-31T04:49:32Z</dcterms:created>
  <dcterms:modified xsi:type="dcterms:W3CDTF">2026-05-31T05:58:17Z</dcterms:modified>
</cp:coreProperties>
</file>