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9" autoAdjust="0"/>
    <p:restoredTop sz="89031" autoAdjust="0"/>
  </p:normalViewPr>
  <p:slideViewPr>
    <p:cSldViewPr snapToGrid="0" snapToObjects="1">
      <p:cViewPr varScale="1">
        <p:scale>
          <a:sx n="109" d="100"/>
          <a:sy n="109" d="100"/>
        </p:scale>
        <p:origin x="1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5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7132320" y="-457200"/>
            <a:ext cx="2743200" cy="2743200"/>
          </a:xfrm>
          <a:prstGeom prst="ellipse">
            <a:avLst/>
          </a:prstGeom>
          <a:solidFill>
            <a:srgbClr val="1E4D7A">
              <a:alpha val="60000"/>
            </a:srgbClr>
          </a:solidFill>
          <a:ln w="12700">
            <a:solidFill>
              <a:srgbClr val="1E4D7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7772400" y="182880"/>
            <a:ext cx="1828800" cy="1828800"/>
          </a:xfrm>
          <a:prstGeom prst="ellipse">
            <a:avLst/>
          </a:prstGeom>
          <a:solidFill>
            <a:srgbClr val="2960A0">
              <a:alpha val="50000"/>
            </a:srgbClr>
          </a:solidFill>
          <a:ln w="12700">
            <a:solidFill>
              <a:srgbClr val="2960A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/>
          <p:nvPr/>
        </p:nvSpPr>
        <p:spPr>
          <a:xfrm>
            <a:off x="365760" y="310896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AED6F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健康レベル別看護論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365760" y="105581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27AE6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第1回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健康の概念と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健康段階の概観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365760" y="3291840"/>
            <a:ext cx="5943600" cy="36576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365760" y="3429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AED6F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看護師は「健康」をどう定義し、どう実践に活かすか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0354" y="175582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本時のまとめ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96806" y="1161288"/>
            <a:ext cx="489098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5" name="Text 3"/>
          <p:cNvSpPr/>
          <p:nvPr/>
        </p:nvSpPr>
        <p:spPr>
          <a:xfrm>
            <a:off x="96806" y="1188720"/>
            <a:ext cx="4890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①</a:t>
            </a:r>
            <a:endParaRPr lang="en-US" b="1" dirty="0"/>
          </a:p>
        </p:txBody>
      </p:sp>
      <p:sp>
        <p:nvSpPr>
          <p:cNvPr id="6" name="Text 4"/>
          <p:cNvSpPr/>
          <p:nvPr/>
        </p:nvSpPr>
        <p:spPr>
          <a:xfrm>
            <a:off x="691165" y="1188720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WHO（1948）：健康は「身体・精神・社会的に完全に良好な状態」</a:t>
            </a:r>
            <a:endParaRPr lang="en-US" sz="2000" b="1" dirty="0"/>
          </a:p>
        </p:txBody>
      </p:sp>
      <p:sp>
        <p:nvSpPr>
          <p:cNvPr id="7" name="Shape 5"/>
          <p:cNvSpPr/>
          <p:nvPr/>
        </p:nvSpPr>
        <p:spPr>
          <a:xfrm>
            <a:off x="96806" y="1783080"/>
            <a:ext cx="489098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8" name="Text 6"/>
          <p:cNvSpPr/>
          <p:nvPr/>
        </p:nvSpPr>
        <p:spPr>
          <a:xfrm>
            <a:off x="96806" y="1810512"/>
            <a:ext cx="4890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②</a:t>
            </a:r>
            <a:endParaRPr lang="en-US" b="1" dirty="0"/>
          </a:p>
        </p:txBody>
      </p:sp>
      <p:sp>
        <p:nvSpPr>
          <p:cNvPr id="9" name="Text 7"/>
          <p:cNvSpPr/>
          <p:nvPr/>
        </p:nvSpPr>
        <p:spPr>
          <a:xfrm>
            <a:off x="691165" y="1810512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ホリスティック健康観：4側面（身体・精神・社会・スピリチュアル）で人を見る</a:t>
            </a:r>
            <a:endParaRPr lang="en-US" sz="2000" b="1" dirty="0"/>
          </a:p>
        </p:txBody>
      </p:sp>
      <p:sp>
        <p:nvSpPr>
          <p:cNvPr id="10" name="Shape 8"/>
          <p:cNvSpPr/>
          <p:nvPr/>
        </p:nvSpPr>
        <p:spPr>
          <a:xfrm>
            <a:off x="96806" y="2404872"/>
            <a:ext cx="489098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1" name="Text 9"/>
          <p:cNvSpPr/>
          <p:nvPr/>
        </p:nvSpPr>
        <p:spPr>
          <a:xfrm>
            <a:off x="96806" y="2432304"/>
            <a:ext cx="4890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③</a:t>
            </a:r>
            <a:endParaRPr lang="en-US" b="1" dirty="0"/>
          </a:p>
        </p:txBody>
      </p:sp>
      <p:sp>
        <p:nvSpPr>
          <p:cNvPr id="12" name="Text 10"/>
          <p:cNvSpPr/>
          <p:nvPr/>
        </p:nvSpPr>
        <p:spPr>
          <a:xfrm>
            <a:off x="691165" y="2432304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健康の連続性モデル：健康と疾病は連続したスペクトラムである</a:t>
            </a:r>
            <a:endParaRPr lang="en-US" sz="2000" b="1" dirty="0"/>
          </a:p>
        </p:txBody>
      </p:sp>
      <p:sp>
        <p:nvSpPr>
          <p:cNvPr id="13" name="Shape 11"/>
          <p:cNvSpPr/>
          <p:nvPr/>
        </p:nvSpPr>
        <p:spPr>
          <a:xfrm>
            <a:off x="96806" y="3026664"/>
            <a:ext cx="489098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96806" y="3054096"/>
            <a:ext cx="4890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④</a:t>
            </a:r>
            <a:endParaRPr lang="en-US" b="1" dirty="0"/>
          </a:p>
        </p:txBody>
      </p:sp>
      <p:sp>
        <p:nvSpPr>
          <p:cNvPr id="15" name="Text 13"/>
          <p:cNvSpPr/>
          <p:nvPr/>
        </p:nvSpPr>
        <p:spPr>
          <a:xfrm>
            <a:off x="691165" y="3054096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4段階（健康期・急性期・慢性期・終末期）で看護の焦点が異なる</a:t>
            </a:r>
            <a:endParaRPr lang="en-US" sz="2000" b="1" dirty="0"/>
          </a:p>
        </p:txBody>
      </p:sp>
      <p:sp>
        <p:nvSpPr>
          <p:cNvPr id="16" name="Shape 14"/>
          <p:cNvSpPr/>
          <p:nvPr/>
        </p:nvSpPr>
        <p:spPr>
          <a:xfrm>
            <a:off x="96806" y="3648456"/>
            <a:ext cx="489098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7" name="Text 15"/>
          <p:cNvSpPr/>
          <p:nvPr/>
        </p:nvSpPr>
        <p:spPr>
          <a:xfrm>
            <a:off x="96806" y="3675888"/>
            <a:ext cx="4890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⑤</a:t>
            </a:r>
            <a:endParaRPr lang="en-US" b="1" dirty="0"/>
          </a:p>
        </p:txBody>
      </p:sp>
      <p:sp>
        <p:nvSpPr>
          <p:cNvPr id="18" name="Text 16"/>
          <p:cNvSpPr/>
          <p:nvPr/>
        </p:nvSpPr>
        <p:spPr>
          <a:xfrm>
            <a:off x="691165" y="367588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ヘルスプロモーション（オタワ憲章1986）：自らの健康をコントロールする支援</a:t>
            </a:r>
            <a:endParaRPr lang="en-US" sz="2000" b="1" dirty="0"/>
          </a:p>
        </p:txBody>
      </p:sp>
      <p:sp>
        <p:nvSpPr>
          <p:cNvPr id="19" name="Shape 17"/>
          <p:cNvSpPr/>
          <p:nvPr/>
        </p:nvSpPr>
        <p:spPr>
          <a:xfrm>
            <a:off x="96806" y="4270248"/>
            <a:ext cx="489098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0" name="Text 18"/>
          <p:cNvSpPr/>
          <p:nvPr/>
        </p:nvSpPr>
        <p:spPr>
          <a:xfrm>
            <a:off x="96806" y="4297680"/>
            <a:ext cx="4890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⑥</a:t>
            </a:r>
            <a:endParaRPr lang="en-US" b="1" dirty="0"/>
          </a:p>
        </p:txBody>
      </p:sp>
      <p:sp>
        <p:nvSpPr>
          <p:cNvPr id="21" name="Text 19"/>
          <p:cNvSpPr/>
          <p:nvPr/>
        </p:nvSpPr>
        <p:spPr>
          <a:xfrm>
            <a:off x="691165" y="4297680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Yu Gothic" pitchFamily="34" charset="0"/>
                <a:ea typeface="Yu Gothic" pitchFamily="34" charset="-122"/>
                <a:cs typeface="Yu Gothic" pitchFamily="34" charset="-120"/>
              </a:rPr>
              <a:t>予防の3段階（一次・二次・三次）すべてに看護師が関わる</a:t>
            </a:r>
            <a:endParaRPr lang="en-US" sz="2000" b="1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2834" y="4334256"/>
            <a:ext cx="782557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本時の学習目標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777240"/>
          </a:xfrm>
          <a:prstGeom prst="rect">
            <a:avLst/>
          </a:prstGeom>
          <a:solidFill>
            <a:srgbClr val="EBF5FB"/>
          </a:solidFill>
          <a:ln w="12700">
            <a:solidFill>
              <a:srgbClr val="AED6F1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548640" cy="548640"/>
          </a:xfrm>
          <a:prstGeom prst="ellipse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6" name="Text 4"/>
          <p:cNvSpPr/>
          <p:nvPr/>
        </p:nvSpPr>
        <p:spPr>
          <a:xfrm>
            <a:off x="411480" y="11155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①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97280" y="114300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WHO憲章・ホリスティックな健康観を説明できる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365760" y="1965960"/>
            <a:ext cx="8412480" cy="777240"/>
          </a:xfrm>
          <a:prstGeom prst="rect">
            <a:avLst/>
          </a:prstGeom>
          <a:solidFill>
            <a:srgbClr val="FDFEFE"/>
          </a:solidFill>
          <a:ln w="12700">
            <a:solidFill>
              <a:srgbClr val="AED6F1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9" name="Shape 7"/>
          <p:cNvSpPr/>
          <p:nvPr/>
        </p:nvSpPr>
        <p:spPr>
          <a:xfrm>
            <a:off x="411480" y="2075688"/>
            <a:ext cx="548640" cy="548640"/>
          </a:xfrm>
          <a:prstGeom prst="ellipse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0" name="Text 8"/>
          <p:cNvSpPr/>
          <p:nvPr/>
        </p:nvSpPr>
        <p:spPr>
          <a:xfrm>
            <a:off x="411480" y="20756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②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97280" y="210312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健康の連続性モデルを理解できる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8412480" cy="777240"/>
          </a:xfrm>
          <a:prstGeom prst="rect">
            <a:avLst/>
          </a:prstGeom>
          <a:solidFill>
            <a:srgbClr val="EBF5FB"/>
          </a:solidFill>
          <a:ln w="12700">
            <a:solidFill>
              <a:srgbClr val="AED6F1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3" name="Shape 11"/>
          <p:cNvSpPr/>
          <p:nvPr/>
        </p:nvSpPr>
        <p:spPr>
          <a:xfrm>
            <a:off x="411480" y="3035808"/>
            <a:ext cx="548640" cy="548640"/>
          </a:xfrm>
          <a:prstGeom prst="ellipse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4" name="Text 12"/>
          <p:cNvSpPr/>
          <p:nvPr/>
        </p:nvSpPr>
        <p:spPr>
          <a:xfrm>
            <a:off x="411480" y="30358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③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97280" y="306324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4つの健康段階の特徴と看護の概要を述べられる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365760" y="3886200"/>
            <a:ext cx="8412480" cy="777240"/>
          </a:xfrm>
          <a:prstGeom prst="rect">
            <a:avLst/>
          </a:prstGeom>
          <a:solidFill>
            <a:srgbClr val="FDFEFE"/>
          </a:solidFill>
          <a:ln w="12700">
            <a:solidFill>
              <a:srgbClr val="AED6F1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7" name="Shape 15"/>
          <p:cNvSpPr/>
          <p:nvPr/>
        </p:nvSpPr>
        <p:spPr>
          <a:xfrm>
            <a:off x="411480" y="3995928"/>
            <a:ext cx="548640" cy="548640"/>
          </a:xfrm>
          <a:prstGeom prst="ellipse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8" name="Text 16"/>
          <p:cNvSpPr/>
          <p:nvPr/>
        </p:nvSpPr>
        <p:spPr>
          <a:xfrm>
            <a:off x="411480" y="39959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④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097280" y="402336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ヘルスプロモーションの意義を理解できる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249851" y="171718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1. 健康の定義 ─ WHO憲章（1948年）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65760" y="1177558"/>
            <a:ext cx="8412480" cy="16459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Shape 3"/>
          <p:cNvSpPr/>
          <p:nvPr/>
        </p:nvSpPr>
        <p:spPr>
          <a:xfrm>
            <a:off x="365760" y="1177558"/>
            <a:ext cx="91440" cy="16459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6" name="Text 4"/>
          <p:cNvSpPr/>
          <p:nvPr/>
        </p:nvSpPr>
        <p:spPr>
          <a:xfrm>
            <a:off x="548640" y="1223278"/>
            <a:ext cx="804672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</a:t>
            </a:r>
            <a:r>
              <a:rPr lang="en-US" sz="2800" b="1" dirty="0" err="1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健康とは、身体的・精神的・社会的に完全に良好な状態であり、単に疾病または虚弱のない状態ではない</a:t>
            </a: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。」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365760" y="3006358"/>
            <a:ext cx="8589350" cy="1257300"/>
          </a:xfrm>
          <a:prstGeom prst="rect">
            <a:avLst/>
          </a:prstGeom>
          <a:solidFill>
            <a:srgbClr val="FEF9E7"/>
          </a:solidFill>
          <a:ln w="254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8" name="Text 6"/>
          <p:cNvSpPr/>
          <p:nvPr/>
        </p:nvSpPr>
        <p:spPr>
          <a:xfrm>
            <a:off x="457199" y="3052078"/>
            <a:ext cx="8402625" cy="10776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🔑 ポイント：「疾病がない」＝健康ではない！　3側面すべてが良好な状態が健康。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11480" y="4481847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471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看護師は身体だけでなく、心・社会関係もケアの対象として観る</a:t>
            </a:r>
            <a:endParaRPr 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2. ホリスティックな健康観　─ 4つの側面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2103120" cy="3474720"/>
          </a:xfrm>
          <a:prstGeom prst="rect">
            <a:avLst/>
          </a:prstGeom>
          <a:solidFill>
            <a:srgbClr val="FDEDEC"/>
          </a:solidFill>
          <a:ln w="254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103120" cy="5029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6" name="Text 4"/>
          <p:cNvSpPr/>
          <p:nvPr/>
        </p:nvSpPr>
        <p:spPr>
          <a:xfrm>
            <a:off x="228600" y="10972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身体的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92024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" y="2788920"/>
            <a:ext cx="2243093" cy="2254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</a:t>
            </a:r>
            <a:endParaRPr lang="en-US" sz="2000" b="1" dirty="0"/>
          </a:p>
        </p:txBody>
      </p:sp>
      <p:sp>
        <p:nvSpPr>
          <p:cNvPr id="9" name="Text 6"/>
          <p:cNvSpPr/>
          <p:nvPr/>
        </p:nvSpPr>
        <p:spPr>
          <a:xfrm>
            <a:off x="228600" y="3200400"/>
            <a:ext cx="2048041" cy="101464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バイタルサイン・ADL・検査値</a:t>
            </a:r>
            <a:endParaRPr lang="en-US" sz="2000" b="1" dirty="0"/>
          </a:p>
        </p:txBody>
      </p:sp>
      <p:sp>
        <p:nvSpPr>
          <p:cNvPr id="10" name="Shape 7"/>
          <p:cNvSpPr/>
          <p:nvPr/>
        </p:nvSpPr>
        <p:spPr>
          <a:xfrm>
            <a:off x="2441448" y="1051560"/>
            <a:ext cx="2103120" cy="3474720"/>
          </a:xfrm>
          <a:prstGeom prst="rect">
            <a:avLst/>
          </a:prstGeom>
          <a:solidFill>
            <a:srgbClr val="F5EEF8"/>
          </a:solidFill>
          <a:ln w="254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1" name="Shape 8"/>
          <p:cNvSpPr/>
          <p:nvPr/>
        </p:nvSpPr>
        <p:spPr>
          <a:xfrm>
            <a:off x="2441448" y="1051560"/>
            <a:ext cx="2103120" cy="502920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2" name="Text 9"/>
          <p:cNvSpPr/>
          <p:nvPr/>
        </p:nvSpPr>
        <p:spPr>
          <a:xfrm>
            <a:off x="2441448" y="10972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精神的</a:t>
            </a:r>
            <a:endParaRPr lang="en-US" sz="24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688" y="1920240"/>
            <a:ext cx="548640" cy="5486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350008" y="2788920"/>
            <a:ext cx="2243093" cy="2254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8E44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</a:t>
            </a:r>
            <a:endParaRPr lang="en-US" sz="2000" b="1" dirty="0"/>
          </a:p>
        </p:txBody>
      </p:sp>
      <p:sp>
        <p:nvSpPr>
          <p:cNvPr id="15" name="Text 11"/>
          <p:cNvSpPr/>
          <p:nvPr/>
        </p:nvSpPr>
        <p:spPr>
          <a:xfrm>
            <a:off x="2441448" y="3200400"/>
            <a:ext cx="2048041" cy="101464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不安・コーピング・感情状態</a:t>
            </a:r>
            <a:endParaRPr lang="en-US" sz="2000" b="1" dirty="0"/>
          </a:p>
        </p:txBody>
      </p:sp>
      <p:sp>
        <p:nvSpPr>
          <p:cNvPr id="16" name="Shape 12"/>
          <p:cNvSpPr/>
          <p:nvPr/>
        </p:nvSpPr>
        <p:spPr>
          <a:xfrm>
            <a:off x="4654296" y="1051560"/>
            <a:ext cx="2103120" cy="3474720"/>
          </a:xfrm>
          <a:prstGeom prst="rect">
            <a:avLst/>
          </a:prstGeom>
          <a:solidFill>
            <a:srgbClr val="EAFAF1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7" name="Shape 13"/>
          <p:cNvSpPr/>
          <p:nvPr/>
        </p:nvSpPr>
        <p:spPr>
          <a:xfrm>
            <a:off x="4654296" y="1051560"/>
            <a:ext cx="2103120" cy="5029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8" name="Text 14"/>
          <p:cNvSpPr/>
          <p:nvPr/>
        </p:nvSpPr>
        <p:spPr>
          <a:xfrm>
            <a:off x="4654296" y="10972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社会的</a:t>
            </a:r>
            <a:endParaRPr lang="en-US" sz="24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1536" y="192024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562856" y="2788920"/>
            <a:ext cx="2243093" cy="2254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</a:t>
            </a:r>
            <a:endParaRPr lang="en-US" sz="2000" b="1" dirty="0"/>
          </a:p>
        </p:txBody>
      </p:sp>
      <p:sp>
        <p:nvSpPr>
          <p:cNvPr id="21" name="Text 16"/>
          <p:cNvSpPr/>
          <p:nvPr/>
        </p:nvSpPr>
        <p:spPr>
          <a:xfrm>
            <a:off x="4654296" y="3200400"/>
            <a:ext cx="2048041" cy="101464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家族・就労・経済・地域</a:t>
            </a:r>
            <a:endParaRPr lang="en-US" sz="2000" b="1" dirty="0"/>
          </a:p>
        </p:txBody>
      </p:sp>
      <p:sp>
        <p:nvSpPr>
          <p:cNvPr id="22" name="Shape 17"/>
          <p:cNvSpPr/>
          <p:nvPr/>
        </p:nvSpPr>
        <p:spPr>
          <a:xfrm>
            <a:off x="6867144" y="1051560"/>
            <a:ext cx="2103120" cy="3474720"/>
          </a:xfrm>
          <a:prstGeom prst="rect">
            <a:avLst/>
          </a:prstGeom>
          <a:solidFill>
            <a:srgbClr val="FEFBD8"/>
          </a:solidFill>
          <a:ln w="25400">
            <a:solidFill>
              <a:srgbClr val="D4AC0D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23" name="Shape 18"/>
          <p:cNvSpPr/>
          <p:nvPr/>
        </p:nvSpPr>
        <p:spPr>
          <a:xfrm>
            <a:off x="6867144" y="1051560"/>
            <a:ext cx="2103120" cy="50292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24" name="Text 19"/>
          <p:cNvSpPr/>
          <p:nvPr/>
        </p:nvSpPr>
        <p:spPr>
          <a:xfrm>
            <a:off x="6867144" y="109728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霊的</a:t>
            </a:r>
            <a:endParaRPr lang="en-US" sz="24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4384" y="1920240"/>
            <a:ext cx="548640" cy="54864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6775704" y="2788920"/>
            <a:ext cx="2243093" cy="2254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rgbClr val="D4AC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Spiritual</a:t>
            </a:r>
            <a:endParaRPr lang="en-US" sz="2000" b="1" dirty="0"/>
          </a:p>
        </p:txBody>
      </p:sp>
      <p:sp>
        <p:nvSpPr>
          <p:cNvPr id="27" name="Text 21"/>
          <p:cNvSpPr/>
          <p:nvPr/>
        </p:nvSpPr>
        <p:spPr>
          <a:xfrm>
            <a:off x="6867144" y="3200400"/>
            <a:ext cx="2048041" cy="101464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価値観・生きがい・信仰</a:t>
            </a:r>
            <a:endParaRPr lang="en-US" sz="2000" b="1" dirty="0"/>
          </a:p>
        </p:txBody>
      </p:sp>
      <p:sp>
        <p:nvSpPr>
          <p:cNvPr id="28" name="Text 22"/>
          <p:cNvSpPr/>
          <p:nvPr/>
        </p:nvSpPr>
        <p:spPr>
          <a:xfrm>
            <a:off x="274320" y="4706036"/>
            <a:ext cx="897237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5665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＊看護師はこの4側面すべてをアセスメントする</a:t>
            </a:r>
            <a:endParaRPr lang="en-U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65760" y="178414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3. 健康の連続性モデル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69513" y="1182170"/>
            <a:ext cx="8415224" cy="623258"/>
          </a:xfrm>
          <a:prstGeom prst="rect">
            <a:avLst/>
          </a:prstGeom>
          <a:solidFill>
            <a:srgbClr val="ECF0F1"/>
          </a:solidFill>
          <a:ln w="12700">
            <a:solidFill>
              <a:srgbClr val="ECF0F1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5" name="Shape 3"/>
          <p:cNvSpPr/>
          <p:nvPr/>
        </p:nvSpPr>
        <p:spPr>
          <a:xfrm>
            <a:off x="269512" y="1182170"/>
            <a:ext cx="1402537" cy="62325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6" name="Shape 4"/>
          <p:cNvSpPr/>
          <p:nvPr/>
        </p:nvSpPr>
        <p:spPr>
          <a:xfrm>
            <a:off x="1641112" y="1182170"/>
            <a:ext cx="1402537" cy="623258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7" name="Shape 5"/>
          <p:cNvSpPr/>
          <p:nvPr/>
        </p:nvSpPr>
        <p:spPr>
          <a:xfrm>
            <a:off x="3012712" y="1182170"/>
            <a:ext cx="1402537" cy="62325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8" name="Shape 6"/>
          <p:cNvSpPr/>
          <p:nvPr/>
        </p:nvSpPr>
        <p:spPr>
          <a:xfrm>
            <a:off x="4384312" y="1182170"/>
            <a:ext cx="1402537" cy="623258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9" name="Shape 7"/>
          <p:cNvSpPr/>
          <p:nvPr/>
        </p:nvSpPr>
        <p:spPr>
          <a:xfrm>
            <a:off x="5755912" y="1182170"/>
            <a:ext cx="1402537" cy="623258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0" name="Shape 8"/>
          <p:cNvSpPr/>
          <p:nvPr/>
        </p:nvSpPr>
        <p:spPr>
          <a:xfrm>
            <a:off x="7127512" y="1182170"/>
            <a:ext cx="1402537" cy="623258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1" name="Text 9"/>
          <p:cNvSpPr/>
          <p:nvPr/>
        </p:nvSpPr>
        <p:spPr>
          <a:xfrm>
            <a:off x="269512" y="1822249"/>
            <a:ext cx="1402537" cy="4674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7AE6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完全な健康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641112" y="1822249"/>
            <a:ext cx="1402537" cy="4674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ECC7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健康期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012712" y="1822249"/>
            <a:ext cx="1402537" cy="4674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E67E2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急性期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384312" y="1822249"/>
            <a:ext cx="1402537" cy="4674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E74C3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慢性期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755912" y="1822249"/>
            <a:ext cx="1402537" cy="4674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8E44A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終末期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7127512" y="1822249"/>
            <a:ext cx="1402537" cy="4674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C3E5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死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269513" y="1456490"/>
            <a:ext cx="8415224" cy="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8" name="Shape 16"/>
          <p:cNvSpPr/>
          <p:nvPr/>
        </p:nvSpPr>
        <p:spPr>
          <a:xfrm>
            <a:off x="269512" y="2433034"/>
            <a:ext cx="8604973" cy="900728"/>
          </a:xfrm>
          <a:prstGeom prst="rect">
            <a:avLst/>
          </a:prstGeom>
          <a:solidFill>
            <a:srgbClr val="ECF0F1"/>
          </a:solidFill>
          <a:ln w="12700">
            <a:solidFill>
              <a:srgbClr val="D5D8D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9" name="Text 17"/>
          <p:cNvSpPr/>
          <p:nvPr/>
        </p:nvSpPr>
        <p:spPr>
          <a:xfrm>
            <a:off x="363015" y="2631638"/>
            <a:ext cx="8406470" cy="571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▶ 健康と疾病は「ある・ない」の二択ではなく、連続した状態として存在する</a:t>
            </a:r>
            <a:endParaRPr lang="en-US" sz="2000" b="1" dirty="0"/>
          </a:p>
        </p:txBody>
      </p:sp>
      <p:sp>
        <p:nvSpPr>
          <p:cNvPr id="20" name="Shape 18"/>
          <p:cNvSpPr/>
          <p:nvPr/>
        </p:nvSpPr>
        <p:spPr>
          <a:xfrm>
            <a:off x="272256" y="3504952"/>
            <a:ext cx="8602229" cy="675196"/>
          </a:xfrm>
          <a:prstGeom prst="rect">
            <a:avLst/>
          </a:prstGeom>
          <a:solidFill>
            <a:srgbClr val="ECF0F1"/>
          </a:solidFill>
          <a:ln w="12700">
            <a:solidFill>
              <a:srgbClr val="D5D8D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21" name="Text 19"/>
          <p:cNvSpPr/>
          <p:nvPr/>
        </p:nvSpPr>
        <p:spPr>
          <a:xfrm>
            <a:off x="395035" y="3599696"/>
            <a:ext cx="8228219" cy="571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▶ 一人の人が生涯を通じてこのスペクトラムを行き来する</a:t>
            </a:r>
            <a:endParaRPr lang="en-US" sz="2000" b="1" dirty="0"/>
          </a:p>
        </p:txBody>
      </p:sp>
      <p:sp>
        <p:nvSpPr>
          <p:cNvPr id="22" name="Shape 20"/>
          <p:cNvSpPr/>
          <p:nvPr/>
        </p:nvSpPr>
        <p:spPr>
          <a:xfrm>
            <a:off x="269512" y="4289890"/>
            <a:ext cx="8602229" cy="675196"/>
          </a:xfrm>
          <a:prstGeom prst="rect">
            <a:avLst/>
          </a:prstGeom>
          <a:solidFill>
            <a:srgbClr val="D5F5E3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23" name="Text 21"/>
          <p:cNvSpPr/>
          <p:nvPr/>
        </p:nvSpPr>
        <p:spPr>
          <a:xfrm>
            <a:off x="363015" y="4393766"/>
            <a:ext cx="8228219" cy="571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▶ 看護師は今、患者がどの段階にいるかを常にアセスメントする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4. 4つの健康段階　─ 各段階の看護の焦点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180096" y="1051560"/>
            <a:ext cx="2173825" cy="3611880"/>
          </a:xfrm>
          <a:prstGeom prst="rect">
            <a:avLst/>
          </a:prstGeom>
          <a:solidFill>
            <a:srgbClr val="EAFAF1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5" name="Shape 3"/>
          <p:cNvSpPr/>
          <p:nvPr/>
        </p:nvSpPr>
        <p:spPr>
          <a:xfrm>
            <a:off x="180096" y="1051560"/>
            <a:ext cx="2173825" cy="50936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6" name="Text 4"/>
          <p:cNvSpPr/>
          <p:nvPr/>
        </p:nvSpPr>
        <p:spPr>
          <a:xfrm>
            <a:off x="141073" y="1108379"/>
            <a:ext cx="2173825" cy="4167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① 健康期</a:t>
            </a:r>
            <a:endParaRPr lang="en-US" sz="2800" b="1" dirty="0"/>
          </a:p>
        </p:txBody>
      </p:sp>
      <p:sp>
        <p:nvSpPr>
          <p:cNvPr id="7" name="Text 5"/>
          <p:cNvSpPr/>
          <p:nvPr/>
        </p:nvSpPr>
        <p:spPr>
          <a:xfrm>
            <a:off x="224314" y="1652369"/>
            <a:ext cx="2081104" cy="9261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疾病がなく機能が維持されている状態</a:t>
            </a:r>
            <a:endParaRPr lang="en-US" b="1" dirty="0"/>
          </a:p>
        </p:txBody>
      </p:sp>
      <p:sp>
        <p:nvSpPr>
          <p:cNvPr id="8" name="Shape 6"/>
          <p:cNvSpPr/>
          <p:nvPr/>
        </p:nvSpPr>
        <p:spPr>
          <a:xfrm>
            <a:off x="271536" y="2798885"/>
            <a:ext cx="1984797" cy="45719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9" name="Text 7"/>
          <p:cNvSpPr/>
          <p:nvPr/>
        </p:nvSpPr>
        <p:spPr>
          <a:xfrm>
            <a:off x="271536" y="3122482"/>
            <a:ext cx="1984797" cy="3241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AE6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看護の焦点</a:t>
            </a:r>
            <a:endParaRPr lang="en-US" sz="2000" b="1" dirty="0"/>
          </a:p>
        </p:txBody>
      </p:sp>
      <p:sp>
        <p:nvSpPr>
          <p:cNvPr id="10" name="Text 8"/>
          <p:cNvSpPr/>
          <p:nvPr/>
        </p:nvSpPr>
        <p:spPr>
          <a:xfrm>
            <a:off x="270994" y="3582573"/>
            <a:ext cx="1984797" cy="708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健康増進・一次予防</a:t>
            </a:r>
            <a:endParaRPr lang="en-US" sz="2000" b="1" dirty="0"/>
          </a:p>
        </p:txBody>
      </p:sp>
      <p:sp>
        <p:nvSpPr>
          <p:cNvPr id="11" name="Shape 9"/>
          <p:cNvSpPr/>
          <p:nvPr/>
        </p:nvSpPr>
        <p:spPr>
          <a:xfrm>
            <a:off x="2392944" y="1051560"/>
            <a:ext cx="2173825" cy="3611880"/>
          </a:xfrm>
          <a:prstGeom prst="rect">
            <a:avLst/>
          </a:prstGeom>
          <a:solidFill>
            <a:srgbClr val="FEF5E7"/>
          </a:solidFill>
          <a:ln w="254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2" name="Shape 10"/>
          <p:cNvSpPr/>
          <p:nvPr/>
        </p:nvSpPr>
        <p:spPr>
          <a:xfrm>
            <a:off x="2392944" y="1051560"/>
            <a:ext cx="2173825" cy="50936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3" name="Text 11"/>
          <p:cNvSpPr/>
          <p:nvPr/>
        </p:nvSpPr>
        <p:spPr>
          <a:xfrm>
            <a:off x="2353921" y="1108379"/>
            <a:ext cx="2173825" cy="4167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② 急性期</a:t>
            </a:r>
            <a:endParaRPr lang="en-US" sz="2800" b="1" dirty="0"/>
          </a:p>
        </p:txBody>
      </p:sp>
      <p:sp>
        <p:nvSpPr>
          <p:cNvPr id="14" name="Text 12"/>
          <p:cNvSpPr/>
          <p:nvPr/>
        </p:nvSpPr>
        <p:spPr>
          <a:xfrm>
            <a:off x="2437162" y="1652369"/>
            <a:ext cx="2081104" cy="9261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疾病や外傷が急激に発症・悪化した状態</a:t>
            </a:r>
            <a:endParaRPr lang="en-US" b="1" dirty="0"/>
          </a:p>
        </p:txBody>
      </p:sp>
      <p:sp>
        <p:nvSpPr>
          <p:cNvPr id="15" name="Shape 13"/>
          <p:cNvSpPr/>
          <p:nvPr/>
        </p:nvSpPr>
        <p:spPr>
          <a:xfrm>
            <a:off x="2484384" y="2798885"/>
            <a:ext cx="1984797" cy="45719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6" name="Text 14"/>
          <p:cNvSpPr/>
          <p:nvPr/>
        </p:nvSpPr>
        <p:spPr>
          <a:xfrm>
            <a:off x="2484384" y="3122482"/>
            <a:ext cx="1984797" cy="3241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E67E22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看護の焦点</a:t>
            </a:r>
            <a:endParaRPr lang="en-US" sz="2000" b="1" dirty="0"/>
          </a:p>
        </p:txBody>
      </p:sp>
      <p:sp>
        <p:nvSpPr>
          <p:cNvPr id="17" name="Text 15"/>
          <p:cNvSpPr/>
          <p:nvPr/>
        </p:nvSpPr>
        <p:spPr>
          <a:xfrm>
            <a:off x="2483842" y="3582573"/>
            <a:ext cx="1984797" cy="708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生命の維持・回復促進</a:t>
            </a:r>
            <a:endParaRPr lang="en-US" sz="2000" b="1" dirty="0"/>
          </a:p>
        </p:txBody>
      </p:sp>
      <p:sp>
        <p:nvSpPr>
          <p:cNvPr id="18" name="Shape 16"/>
          <p:cNvSpPr/>
          <p:nvPr/>
        </p:nvSpPr>
        <p:spPr>
          <a:xfrm>
            <a:off x="4605792" y="1051560"/>
            <a:ext cx="2173825" cy="3611880"/>
          </a:xfrm>
          <a:prstGeom prst="rect">
            <a:avLst/>
          </a:prstGeom>
          <a:solidFill>
            <a:srgbClr val="EBF5FB"/>
          </a:solidFill>
          <a:ln w="254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9" name="Shape 17"/>
          <p:cNvSpPr/>
          <p:nvPr/>
        </p:nvSpPr>
        <p:spPr>
          <a:xfrm>
            <a:off x="4605792" y="1051560"/>
            <a:ext cx="2173825" cy="509368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0" name="Text 18"/>
          <p:cNvSpPr/>
          <p:nvPr/>
        </p:nvSpPr>
        <p:spPr>
          <a:xfrm>
            <a:off x="4566769" y="1108379"/>
            <a:ext cx="2173825" cy="4167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③ 慢性期</a:t>
            </a:r>
            <a:endParaRPr lang="en-US" sz="2800" b="1" dirty="0"/>
          </a:p>
        </p:txBody>
      </p:sp>
      <p:sp>
        <p:nvSpPr>
          <p:cNvPr id="21" name="Text 19"/>
          <p:cNvSpPr/>
          <p:nvPr/>
        </p:nvSpPr>
        <p:spPr>
          <a:xfrm>
            <a:off x="4650010" y="1652369"/>
            <a:ext cx="2081104" cy="9261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疾病が長期に継続する状態</a:t>
            </a:r>
            <a:endParaRPr lang="en-US" b="1" dirty="0"/>
          </a:p>
        </p:txBody>
      </p:sp>
      <p:sp>
        <p:nvSpPr>
          <p:cNvPr id="22" name="Shape 20"/>
          <p:cNvSpPr/>
          <p:nvPr/>
        </p:nvSpPr>
        <p:spPr>
          <a:xfrm>
            <a:off x="4697232" y="2798885"/>
            <a:ext cx="1984797" cy="45719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3" name="Text 21"/>
          <p:cNvSpPr/>
          <p:nvPr/>
        </p:nvSpPr>
        <p:spPr>
          <a:xfrm>
            <a:off x="4697232" y="3122482"/>
            <a:ext cx="1984797" cy="3241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471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看護の焦点</a:t>
            </a:r>
            <a:endParaRPr lang="en-US" sz="2000" b="1" dirty="0"/>
          </a:p>
        </p:txBody>
      </p:sp>
      <p:sp>
        <p:nvSpPr>
          <p:cNvPr id="24" name="Text 22"/>
          <p:cNvSpPr/>
          <p:nvPr/>
        </p:nvSpPr>
        <p:spPr>
          <a:xfrm>
            <a:off x="4696690" y="3582573"/>
            <a:ext cx="1984797" cy="708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セルフマネジメント支援・QOL維持</a:t>
            </a:r>
            <a:endParaRPr lang="en-US" sz="2000" b="1" dirty="0"/>
          </a:p>
        </p:txBody>
      </p:sp>
      <p:sp>
        <p:nvSpPr>
          <p:cNvPr id="25" name="Shape 23"/>
          <p:cNvSpPr/>
          <p:nvPr/>
        </p:nvSpPr>
        <p:spPr>
          <a:xfrm>
            <a:off x="6818640" y="1051560"/>
            <a:ext cx="2173825" cy="3611880"/>
          </a:xfrm>
          <a:prstGeom prst="rect">
            <a:avLst/>
          </a:prstGeom>
          <a:solidFill>
            <a:srgbClr val="F5EEF8"/>
          </a:solidFill>
          <a:ln w="254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6" name="Shape 24"/>
          <p:cNvSpPr/>
          <p:nvPr/>
        </p:nvSpPr>
        <p:spPr>
          <a:xfrm>
            <a:off x="6818640" y="1051560"/>
            <a:ext cx="2173825" cy="509368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7" name="Text 25"/>
          <p:cNvSpPr/>
          <p:nvPr/>
        </p:nvSpPr>
        <p:spPr>
          <a:xfrm>
            <a:off x="6779617" y="1108379"/>
            <a:ext cx="2173825" cy="4167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④ 終末期</a:t>
            </a:r>
            <a:endParaRPr lang="en-US" sz="2800" b="1" dirty="0"/>
          </a:p>
        </p:txBody>
      </p:sp>
      <p:sp>
        <p:nvSpPr>
          <p:cNvPr id="28" name="Text 26"/>
          <p:cNvSpPr/>
          <p:nvPr/>
        </p:nvSpPr>
        <p:spPr>
          <a:xfrm>
            <a:off x="6862858" y="1652369"/>
            <a:ext cx="2081104" cy="9261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治癒が見込めず死が近づいている状態</a:t>
            </a:r>
            <a:endParaRPr lang="en-US" b="1" dirty="0"/>
          </a:p>
        </p:txBody>
      </p:sp>
      <p:sp>
        <p:nvSpPr>
          <p:cNvPr id="29" name="Shape 27"/>
          <p:cNvSpPr/>
          <p:nvPr/>
        </p:nvSpPr>
        <p:spPr>
          <a:xfrm>
            <a:off x="6910080" y="2798885"/>
            <a:ext cx="1984797" cy="45719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30" name="Text 28"/>
          <p:cNvSpPr/>
          <p:nvPr/>
        </p:nvSpPr>
        <p:spPr>
          <a:xfrm>
            <a:off x="6910080" y="3122482"/>
            <a:ext cx="1984797" cy="3241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8E44A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看護の焦点</a:t>
            </a:r>
            <a:endParaRPr lang="en-US" sz="2000" b="1" dirty="0"/>
          </a:p>
        </p:txBody>
      </p:sp>
      <p:sp>
        <p:nvSpPr>
          <p:cNvPr id="31" name="Text 29"/>
          <p:cNvSpPr/>
          <p:nvPr/>
        </p:nvSpPr>
        <p:spPr>
          <a:xfrm>
            <a:off x="6909538" y="3582573"/>
            <a:ext cx="1984797" cy="708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苦痛緩和・尊厳ある死の支援</a:t>
            </a:r>
            <a:endParaRPr lang="en-US" sz="2000" b="1" dirty="0"/>
          </a:p>
        </p:txBody>
      </p:sp>
      <p:sp>
        <p:nvSpPr>
          <p:cNvPr id="32" name="Text 30"/>
          <p:cNvSpPr/>
          <p:nvPr/>
        </p:nvSpPr>
        <p:spPr>
          <a:xfrm>
            <a:off x="155405" y="4748431"/>
            <a:ext cx="8575096" cy="35192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5665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本科目ではこの4段階を順番に詳しく学んでいく</a:t>
            </a:r>
            <a:endParaRPr lang="en-US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27124" y="157530"/>
            <a:ext cx="866662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5. ヘルスプロモーション　─ オタワ憲章（1986年）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55860" y="1079658"/>
            <a:ext cx="8632279" cy="1003966"/>
          </a:xfrm>
          <a:prstGeom prst="rect">
            <a:avLst/>
          </a:prstGeom>
          <a:solidFill>
            <a:srgbClr val="D5F5E3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5" name="Text 3"/>
          <p:cNvSpPr/>
          <p:nvPr/>
        </p:nvSpPr>
        <p:spPr>
          <a:xfrm>
            <a:off x="438740" y="1125377"/>
            <a:ext cx="8256963" cy="90356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定義：「人々が自らの健康をコントロールし、改善できるようにするプロセス」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55860" y="2131218"/>
            <a:ext cx="8632279" cy="4015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オタワ憲章が示す5つの活動領域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255860" y="2684515"/>
            <a:ext cx="8632279" cy="441745"/>
          </a:xfrm>
          <a:prstGeom prst="rect">
            <a:avLst/>
          </a:prstGeom>
          <a:solidFill>
            <a:srgbClr val="ECF0F1"/>
          </a:solidFill>
          <a:ln w="12700">
            <a:solidFill>
              <a:srgbClr val="D5D8D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8" name="Text 6"/>
          <p:cNvSpPr/>
          <p:nvPr/>
        </p:nvSpPr>
        <p:spPr>
          <a:xfrm>
            <a:off x="438740" y="2722216"/>
            <a:ext cx="8256963" cy="3815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① 健康的な公共政策の確立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55860" y="3141715"/>
            <a:ext cx="8632279" cy="441745"/>
          </a:xfrm>
          <a:prstGeom prst="rect">
            <a:avLst/>
          </a:prstGeom>
          <a:solidFill>
            <a:srgbClr val="ECF0F1"/>
          </a:solidFill>
          <a:ln w="12700">
            <a:solidFill>
              <a:srgbClr val="D5D8D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0" name="Text 8"/>
          <p:cNvSpPr/>
          <p:nvPr/>
        </p:nvSpPr>
        <p:spPr>
          <a:xfrm>
            <a:off x="438740" y="3179416"/>
            <a:ext cx="8256963" cy="3815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② 支持的環境の創造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255860" y="3598915"/>
            <a:ext cx="8632279" cy="441745"/>
          </a:xfrm>
          <a:prstGeom prst="rect">
            <a:avLst/>
          </a:prstGeom>
          <a:solidFill>
            <a:srgbClr val="ECF0F1"/>
          </a:solidFill>
          <a:ln w="12700">
            <a:solidFill>
              <a:srgbClr val="D5D8D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2" name="Text 10"/>
          <p:cNvSpPr/>
          <p:nvPr/>
        </p:nvSpPr>
        <p:spPr>
          <a:xfrm>
            <a:off x="438740" y="3636616"/>
            <a:ext cx="8256963" cy="3815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③ 地域活動の強化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255860" y="4056115"/>
            <a:ext cx="8632279" cy="441745"/>
          </a:xfrm>
          <a:prstGeom prst="rect">
            <a:avLst/>
          </a:prstGeom>
          <a:solidFill>
            <a:srgbClr val="D5F5E3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4" name="Text 12"/>
          <p:cNvSpPr/>
          <p:nvPr/>
        </p:nvSpPr>
        <p:spPr>
          <a:xfrm>
            <a:off x="438740" y="4093816"/>
            <a:ext cx="8256963" cy="3815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AE6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④ 個人技術の開発　←　看護師が最も直接関わる領域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255860" y="4513315"/>
            <a:ext cx="8632279" cy="441745"/>
          </a:xfrm>
          <a:prstGeom prst="rect">
            <a:avLst/>
          </a:prstGeom>
          <a:solidFill>
            <a:srgbClr val="ECF0F1"/>
          </a:solidFill>
          <a:ln w="12700">
            <a:solidFill>
              <a:srgbClr val="D5D8DC"/>
            </a:solidFill>
            <a:prstDash val="solid"/>
          </a:ln>
        </p:spPr>
        <p:txBody>
          <a:bodyPr/>
          <a:lstStyle/>
          <a:p>
            <a:endParaRPr lang="ja-JP" altLang="en-US" sz="2800"/>
          </a:p>
        </p:txBody>
      </p:sp>
      <p:sp>
        <p:nvSpPr>
          <p:cNvPr id="16" name="Text 14"/>
          <p:cNvSpPr/>
          <p:nvPr/>
        </p:nvSpPr>
        <p:spPr>
          <a:xfrm>
            <a:off x="438740" y="4551016"/>
            <a:ext cx="8256963" cy="3815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⑤ 保健サービスの方向転換（治療→予防・促進へ）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6. 予防の3段階と看護師の役割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44268" y="1146005"/>
            <a:ext cx="2876797" cy="3773724"/>
          </a:xfrm>
          <a:prstGeom prst="rect">
            <a:avLst/>
          </a:prstGeom>
          <a:solidFill>
            <a:srgbClr val="EAFAF1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5" name="Shape 3"/>
          <p:cNvSpPr/>
          <p:nvPr/>
        </p:nvSpPr>
        <p:spPr>
          <a:xfrm>
            <a:off x="244268" y="1146005"/>
            <a:ext cx="2876797" cy="53219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6" name="Text 4"/>
          <p:cNvSpPr/>
          <p:nvPr/>
        </p:nvSpPr>
        <p:spPr>
          <a:xfrm>
            <a:off x="244268" y="1191725"/>
            <a:ext cx="2876797" cy="435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一次予防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244268" y="1694644"/>
            <a:ext cx="2876797" cy="3870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Prevention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35708" y="2106125"/>
            <a:ext cx="742399" cy="338668"/>
          </a:xfrm>
          <a:prstGeom prst="rect">
            <a:avLst/>
          </a:prstGeom>
          <a:solidFill>
            <a:srgbClr val="27AE6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目標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5708" y="2106125"/>
            <a:ext cx="742399" cy="33866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3200"/>
          </a:p>
        </p:txBody>
      </p:sp>
      <p:sp>
        <p:nvSpPr>
          <p:cNvPr id="10" name="Text 8"/>
          <p:cNvSpPr/>
          <p:nvPr/>
        </p:nvSpPr>
        <p:spPr>
          <a:xfrm>
            <a:off x="335708" y="2106125"/>
            <a:ext cx="742399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目標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335708" y="2471884"/>
            <a:ext cx="2691197" cy="6773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疾病の発生そのものを防ぐ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35709" y="3157685"/>
            <a:ext cx="464000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335709" y="3157685"/>
            <a:ext cx="464000" cy="33866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3200"/>
          </a:p>
        </p:txBody>
      </p:sp>
      <p:sp>
        <p:nvSpPr>
          <p:cNvPr id="14" name="Text 12"/>
          <p:cNvSpPr/>
          <p:nvPr/>
        </p:nvSpPr>
        <p:spPr>
          <a:xfrm>
            <a:off x="335709" y="3157685"/>
            <a:ext cx="464000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35708" y="3569165"/>
            <a:ext cx="2691197" cy="1064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生活習慣指導・予防接種・禁煙支援</a:t>
            </a:r>
            <a:endParaRPr lang="en-US" sz="2000" b="1" dirty="0"/>
          </a:p>
        </p:txBody>
      </p:sp>
      <p:sp>
        <p:nvSpPr>
          <p:cNvPr id="16" name="Shape 14"/>
          <p:cNvSpPr/>
          <p:nvPr/>
        </p:nvSpPr>
        <p:spPr>
          <a:xfrm>
            <a:off x="3197780" y="1146005"/>
            <a:ext cx="2876797" cy="3773724"/>
          </a:xfrm>
          <a:prstGeom prst="rect">
            <a:avLst/>
          </a:prstGeom>
          <a:solidFill>
            <a:srgbClr val="FEF5E7"/>
          </a:solidFill>
          <a:ln w="254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7" name="Shape 15"/>
          <p:cNvSpPr/>
          <p:nvPr/>
        </p:nvSpPr>
        <p:spPr>
          <a:xfrm>
            <a:off x="3197780" y="1146005"/>
            <a:ext cx="2876797" cy="53219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18" name="Text 16"/>
          <p:cNvSpPr/>
          <p:nvPr/>
        </p:nvSpPr>
        <p:spPr>
          <a:xfrm>
            <a:off x="3197780" y="1191725"/>
            <a:ext cx="2876797" cy="435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二次予防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3197780" y="1694644"/>
            <a:ext cx="2876797" cy="3870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Prevention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289220" y="2106125"/>
            <a:ext cx="742399" cy="338668"/>
          </a:xfrm>
          <a:prstGeom prst="rect">
            <a:avLst/>
          </a:prstGeom>
          <a:solidFill>
            <a:srgbClr val="E67E22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目標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3289220" y="2106125"/>
            <a:ext cx="742399" cy="33866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3200"/>
          </a:p>
        </p:txBody>
      </p:sp>
      <p:sp>
        <p:nvSpPr>
          <p:cNvPr id="22" name="Text 20"/>
          <p:cNvSpPr/>
          <p:nvPr/>
        </p:nvSpPr>
        <p:spPr>
          <a:xfrm>
            <a:off x="3289220" y="2106125"/>
            <a:ext cx="742399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目標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3289220" y="2471884"/>
            <a:ext cx="2691197" cy="6773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早期発見・早期治療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3289221" y="3157685"/>
            <a:ext cx="464000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3289221" y="3157685"/>
            <a:ext cx="464000" cy="33866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ja-JP" altLang="en-US" sz="3200"/>
          </a:p>
        </p:txBody>
      </p:sp>
      <p:sp>
        <p:nvSpPr>
          <p:cNvPr id="26" name="Text 24"/>
          <p:cNvSpPr/>
          <p:nvPr/>
        </p:nvSpPr>
        <p:spPr>
          <a:xfrm>
            <a:off x="3289221" y="3157685"/>
            <a:ext cx="464000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3289220" y="3569165"/>
            <a:ext cx="2691197" cy="1064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健康診断・スクリーニング・早期受診促進</a:t>
            </a:r>
            <a:endParaRPr lang="en-US" sz="2000" b="1" dirty="0"/>
          </a:p>
        </p:txBody>
      </p:sp>
      <p:sp>
        <p:nvSpPr>
          <p:cNvPr id="28" name="Shape 26"/>
          <p:cNvSpPr/>
          <p:nvPr/>
        </p:nvSpPr>
        <p:spPr>
          <a:xfrm>
            <a:off x="6151292" y="1146005"/>
            <a:ext cx="2876797" cy="3773724"/>
          </a:xfrm>
          <a:prstGeom prst="rect">
            <a:avLst/>
          </a:prstGeom>
          <a:solidFill>
            <a:srgbClr val="FDEDEC"/>
          </a:solidFill>
          <a:ln w="254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29" name="Shape 27"/>
          <p:cNvSpPr/>
          <p:nvPr/>
        </p:nvSpPr>
        <p:spPr>
          <a:xfrm>
            <a:off x="6151292" y="1146005"/>
            <a:ext cx="2876797" cy="532192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400"/>
          </a:p>
        </p:txBody>
      </p:sp>
      <p:sp>
        <p:nvSpPr>
          <p:cNvPr id="30" name="Text 28"/>
          <p:cNvSpPr/>
          <p:nvPr/>
        </p:nvSpPr>
        <p:spPr>
          <a:xfrm>
            <a:off x="6151292" y="1191725"/>
            <a:ext cx="2876797" cy="4354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三次予防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6151292" y="1694644"/>
            <a:ext cx="2876797" cy="3870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Tertiary Prevention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242732" y="2106125"/>
            <a:ext cx="742399" cy="338668"/>
          </a:xfrm>
          <a:prstGeom prst="rect">
            <a:avLst/>
          </a:prstGeom>
          <a:solidFill>
            <a:srgbClr val="E74C3C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目標</a:t>
            </a:r>
            <a:endParaRPr lang="en-US" sz="2000" dirty="0"/>
          </a:p>
        </p:txBody>
      </p:sp>
      <p:sp>
        <p:nvSpPr>
          <p:cNvPr id="33" name="Shape 31"/>
          <p:cNvSpPr/>
          <p:nvPr/>
        </p:nvSpPr>
        <p:spPr>
          <a:xfrm>
            <a:off x="6242732" y="2106125"/>
            <a:ext cx="742399" cy="338668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3200"/>
          </a:p>
        </p:txBody>
      </p:sp>
      <p:sp>
        <p:nvSpPr>
          <p:cNvPr id="34" name="Text 32"/>
          <p:cNvSpPr/>
          <p:nvPr/>
        </p:nvSpPr>
        <p:spPr>
          <a:xfrm>
            <a:off x="6242732" y="2106125"/>
            <a:ext cx="742399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目標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6242732" y="2471884"/>
            <a:ext cx="2691197" cy="6773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機能回復・再発防止・社会復帰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6242733" y="3157685"/>
            <a:ext cx="464000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</a:t>
            </a:r>
            <a:endParaRPr lang="en-US" sz="2000" dirty="0"/>
          </a:p>
        </p:txBody>
      </p:sp>
      <p:sp>
        <p:nvSpPr>
          <p:cNvPr id="37" name="Shape 35"/>
          <p:cNvSpPr/>
          <p:nvPr/>
        </p:nvSpPr>
        <p:spPr>
          <a:xfrm>
            <a:off x="6242733" y="3157685"/>
            <a:ext cx="464000" cy="338668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3200"/>
          </a:p>
        </p:txBody>
      </p:sp>
      <p:sp>
        <p:nvSpPr>
          <p:cNvPr id="38" name="Text 36"/>
          <p:cNvSpPr/>
          <p:nvPr/>
        </p:nvSpPr>
        <p:spPr>
          <a:xfrm>
            <a:off x="6242733" y="3157685"/>
            <a:ext cx="464000" cy="3386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6242732" y="3569165"/>
            <a:ext cx="2691197" cy="1064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リハビリ指導・服薬管理・再発防止プログラム</a:t>
            </a:r>
            <a:endParaRPr lang="en-US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7. 健康段階は変化する　─ 臨床例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65760" y="99339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56657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Aさん（65歳・男性）の例 — 糖尿病患者の健康段階の変化</a:t>
            </a:r>
            <a:endParaRPr lang="en-US" sz="2400" b="1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1828800" cy="2194560"/>
          </a:xfrm>
          <a:prstGeom prst="rect">
            <a:avLst/>
          </a:prstGeom>
          <a:solidFill>
            <a:srgbClr val="EAFAF1"/>
          </a:solidFill>
          <a:ln w="254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6" name="Shape 4"/>
          <p:cNvSpPr/>
          <p:nvPr/>
        </p:nvSpPr>
        <p:spPr>
          <a:xfrm>
            <a:off x="365760" y="1508760"/>
            <a:ext cx="1828800" cy="4572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7" name="Text 5"/>
          <p:cNvSpPr/>
          <p:nvPr/>
        </p:nvSpPr>
        <p:spPr>
          <a:xfrm>
            <a:off x="365760" y="1536192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健康期</a:t>
            </a:r>
            <a:endParaRPr lang="en-US" sz="2000" b="1" dirty="0"/>
          </a:p>
        </p:txBody>
      </p:sp>
      <p:sp>
        <p:nvSpPr>
          <p:cNvPr id="8" name="Text 6"/>
          <p:cNvSpPr/>
          <p:nvPr/>
        </p:nvSpPr>
        <p:spPr>
          <a:xfrm>
            <a:off x="457200" y="2011680"/>
            <a:ext cx="1645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血糖値正常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生活習慣指導</a:t>
            </a:r>
            <a:endParaRPr lang="en-US" b="1" dirty="0"/>
          </a:p>
        </p:txBody>
      </p:sp>
      <p:sp>
        <p:nvSpPr>
          <p:cNvPr id="12" name="Shape 10"/>
          <p:cNvSpPr/>
          <p:nvPr/>
        </p:nvSpPr>
        <p:spPr>
          <a:xfrm>
            <a:off x="2514600" y="1508760"/>
            <a:ext cx="1828800" cy="2194560"/>
          </a:xfrm>
          <a:prstGeom prst="rect">
            <a:avLst/>
          </a:prstGeom>
          <a:solidFill>
            <a:srgbClr val="EBF5FB"/>
          </a:solidFill>
          <a:ln w="254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3" name="Shape 11"/>
          <p:cNvSpPr/>
          <p:nvPr/>
        </p:nvSpPr>
        <p:spPr>
          <a:xfrm>
            <a:off x="2514600" y="1508760"/>
            <a:ext cx="1828800" cy="457200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2514600" y="1536192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慢性期</a:t>
            </a:r>
            <a:endParaRPr lang="en-US" sz="2000" b="1" dirty="0"/>
          </a:p>
        </p:txBody>
      </p:sp>
      <p:sp>
        <p:nvSpPr>
          <p:cNvPr id="15" name="Text 13"/>
          <p:cNvSpPr/>
          <p:nvPr/>
        </p:nvSpPr>
        <p:spPr>
          <a:xfrm>
            <a:off x="2606040" y="2011680"/>
            <a:ext cx="1645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血糖悪化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インスリン開始</a:t>
            </a:r>
            <a:endParaRPr lang="en-US" b="1" dirty="0"/>
          </a:p>
        </p:txBody>
      </p:sp>
      <p:sp>
        <p:nvSpPr>
          <p:cNvPr id="19" name="Shape 17"/>
          <p:cNvSpPr/>
          <p:nvPr/>
        </p:nvSpPr>
        <p:spPr>
          <a:xfrm>
            <a:off x="4663440" y="1508760"/>
            <a:ext cx="1828800" cy="2194560"/>
          </a:xfrm>
          <a:prstGeom prst="rect">
            <a:avLst/>
          </a:prstGeom>
          <a:solidFill>
            <a:srgbClr val="FDEDEC"/>
          </a:solidFill>
          <a:ln w="254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0" name="Shape 18"/>
          <p:cNvSpPr/>
          <p:nvPr/>
        </p:nvSpPr>
        <p:spPr>
          <a:xfrm>
            <a:off x="4663440" y="1508760"/>
            <a:ext cx="1828800" cy="45720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1" name="Text 19"/>
          <p:cNvSpPr/>
          <p:nvPr/>
        </p:nvSpPr>
        <p:spPr>
          <a:xfrm>
            <a:off x="4663440" y="1536192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急性期</a:t>
            </a:r>
            <a:endParaRPr lang="en-US" sz="2000" b="1" dirty="0"/>
          </a:p>
        </p:txBody>
      </p:sp>
      <p:sp>
        <p:nvSpPr>
          <p:cNvPr id="22" name="Text 20"/>
          <p:cNvSpPr/>
          <p:nvPr/>
        </p:nvSpPr>
        <p:spPr>
          <a:xfrm>
            <a:off x="4754880" y="2011680"/>
            <a:ext cx="1645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低血糖発作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救急搬送</a:t>
            </a:r>
            <a:endParaRPr lang="en-US" b="1" dirty="0"/>
          </a:p>
        </p:txBody>
      </p:sp>
      <p:sp>
        <p:nvSpPr>
          <p:cNvPr id="26" name="Shape 24"/>
          <p:cNvSpPr/>
          <p:nvPr/>
        </p:nvSpPr>
        <p:spPr>
          <a:xfrm>
            <a:off x="6812280" y="1508760"/>
            <a:ext cx="1828800" cy="2194560"/>
          </a:xfrm>
          <a:prstGeom prst="rect">
            <a:avLst/>
          </a:prstGeom>
          <a:solidFill>
            <a:srgbClr val="EBF5FB"/>
          </a:solidFill>
          <a:ln w="254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7" name="Shape 25"/>
          <p:cNvSpPr/>
          <p:nvPr/>
        </p:nvSpPr>
        <p:spPr>
          <a:xfrm>
            <a:off x="6812280" y="1508760"/>
            <a:ext cx="1828800" cy="457200"/>
          </a:xfrm>
          <a:prstGeom prst="rect">
            <a:avLst/>
          </a:prstGeom>
          <a:solidFill>
            <a:srgbClr val="2471A3"/>
          </a:solidFill>
          <a:ln w="12700">
            <a:solidFill>
              <a:srgbClr val="2471A3"/>
            </a:solidFill>
            <a:prstDash val="solid"/>
          </a:ln>
        </p:spPr>
        <p:txBody>
          <a:bodyPr/>
          <a:lstStyle/>
          <a:p>
            <a:endParaRPr lang="ja-JP" altLang="en-US" sz="2400" b="1"/>
          </a:p>
        </p:txBody>
      </p:sp>
      <p:sp>
        <p:nvSpPr>
          <p:cNvPr id="28" name="Text 26"/>
          <p:cNvSpPr/>
          <p:nvPr/>
        </p:nvSpPr>
        <p:spPr>
          <a:xfrm>
            <a:off x="6812280" y="1536192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慢性期</a:t>
            </a:r>
            <a:endParaRPr lang="en-US" sz="2000" b="1" dirty="0"/>
          </a:p>
        </p:txBody>
      </p:sp>
      <p:sp>
        <p:nvSpPr>
          <p:cNvPr id="29" name="Text 27"/>
          <p:cNvSpPr/>
          <p:nvPr/>
        </p:nvSpPr>
        <p:spPr>
          <a:xfrm>
            <a:off x="6903720" y="2011680"/>
            <a:ext cx="1645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安定後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再セルフケア支援</a:t>
            </a:r>
            <a:endParaRPr lang="en-US" b="1" dirty="0"/>
          </a:p>
        </p:txBody>
      </p:sp>
      <p:sp>
        <p:nvSpPr>
          <p:cNvPr id="30" name="Shape 28"/>
          <p:cNvSpPr/>
          <p:nvPr/>
        </p:nvSpPr>
        <p:spPr>
          <a:xfrm>
            <a:off x="365759" y="3931919"/>
            <a:ext cx="8443389" cy="1039325"/>
          </a:xfrm>
          <a:prstGeom prst="rect">
            <a:avLst/>
          </a:prstGeom>
          <a:solidFill>
            <a:srgbClr val="FEF9E7"/>
          </a:solidFill>
          <a:ln w="25400">
            <a:solidFill>
              <a:srgbClr val="F39C12"/>
            </a:solidFill>
            <a:prstDash val="solid"/>
          </a:ln>
        </p:spPr>
        <p:txBody>
          <a:bodyPr/>
          <a:lstStyle/>
          <a:p>
            <a:endParaRPr lang="ja-JP" altLang="en-US" sz="2800" b="1"/>
          </a:p>
        </p:txBody>
      </p:sp>
      <p:sp>
        <p:nvSpPr>
          <p:cNvPr id="31" name="Text 29"/>
          <p:cNvSpPr/>
          <p:nvPr/>
        </p:nvSpPr>
        <p:spPr>
          <a:xfrm>
            <a:off x="548639" y="3977640"/>
            <a:ext cx="8076285" cy="9007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3A5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💡 同じ患者でも段階は変化する。看護師はその都度アセスメントし、ケアの優先順位を更新する。</a:t>
            </a:r>
            <a:endParaRPr lang="en-US" sz="2000" b="1" dirty="0"/>
          </a:p>
        </p:txBody>
      </p:sp>
      <p:sp>
        <p:nvSpPr>
          <p:cNvPr id="32" name="矢印: 右 31">
            <a:extLst>
              <a:ext uri="{FF2B5EF4-FFF2-40B4-BE49-F238E27FC236}">
                <a16:creationId xmlns:a16="http://schemas.microsoft.com/office/drawing/2014/main" id="{FDA24E85-E617-D582-65B2-AC6799C2D530}"/>
              </a:ext>
            </a:extLst>
          </p:cNvPr>
          <p:cNvSpPr/>
          <p:nvPr/>
        </p:nvSpPr>
        <p:spPr>
          <a:xfrm>
            <a:off x="2193487" y="2481330"/>
            <a:ext cx="343437" cy="457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矢印: 右 32">
            <a:extLst>
              <a:ext uri="{FF2B5EF4-FFF2-40B4-BE49-F238E27FC236}">
                <a16:creationId xmlns:a16="http://schemas.microsoft.com/office/drawing/2014/main" id="{7869B0D1-BBB8-187E-C6CC-257922CE080C}"/>
              </a:ext>
            </a:extLst>
          </p:cNvPr>
          <p:cNvSpPr/>
          <p:nvPr/>
        </p:nvSpPr>
        <p:spPr>
          <a:xfrm>
            <a:off x="4343400" y="2474718"/>
            <a:ext cx="343437" cy="457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B9D9F4BB-3C08-0677-BF66-169C8A226B8B}"/>
              </a:ext>
            </a:extLst>
          </p:cNvPr>
          <p:cNvSpPr/>
          <p:nvPr/>
        </p:nvSpPr>
        <p:spPr>
          <a:xfrm>
            <a:off x="6492240" y="2474718"/>
            <a:ext cx="343437" cy="457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画面に合わせる (16:9)</PresentationFormat>
  <Paragraphs>131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Yu Gothic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2026-05-10T04:44:30Z</dcterms:created>
  <dcterms:modified xsi:type="dcterms:W3CDTF">2026-05-10T04:56:14Z</dcterms:modified>
</cp:coreProperties>
</file>