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6" d="100"/>
          <a:sy n="116" d="100"/>
        </p:scale>
        <p:origin x="45" y="1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158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60669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4823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12575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4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66052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06484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10498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63926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72069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74265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69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84215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4/26/2026</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90859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3A5C"/>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28090"/>
          </a:solidFill>
          <a:ln w="12700">
            <a:solidFill>
              <a:srgbClr val="028090"/>
            </a:solidFill>
            <a:prstDash val="solid"/>
          </a:ln>
        </p:spPr>
        <p:txBody>
          <a:bodyPr/>
          <a:lstStyle/>
          <a:p>
            <a:endParaRPr lang="ja-JP" altLang="en-US"/>
          </a:p>
        </p:txBody>
      </p:sp>
      <p:sp>
        <p:nvSpPr>
          <p:cNvPr id="3" name="Text 1"/>
          <p:cNvSpPr/>
          <p:nvPr/>
        </p:nvSpPr>
        <p:spPr>
          <a:xfrm>
            <a:off x="358511" y="959069"/>
            <a:ext cx="8412480" cy="457200"/>
          </a:xfrm>
          <a:prstGeom prst="rect">
            <a:avLst/>
          </a:prstGeom>
          <a:noFill/>
          <a:ln/>
        </p:spPr>
        <p:txBody>
          <a:bodyPr wrap="square" rtlCol="0" anchor="ctr"/>
          <a:lstStyle/>
          <a:p>
            <a:pPr marL="0" indent="0" algn="l">
              <a:buNone/>
            </a:pPr>
            <a:r>
              <a:rPr lang="en-US" sz="3600" dirty="0">
                <a:solidFill>
                  <a:srgbClr val="AAC8E8"/>
                </a:solidFill>
                <a:latin typeface="Meiryo" pitchFamily="34" charset="0"/>
                <a:ea typeface="Meiryo" pitchFamily="34" charset="-122"/>
                <a:cs typeface="Meiryo" pitchFamily="34" charset="-120"/>
              </a:rPr>
              <a:t>生活機能からみる看護学</a:t>
            </a:r>
            <a:endParaRPr lang="en-US" sz="3600" dirty="0"/>
          </a:p>
        </p:txBody>
      </p:sp>
      <p:sp>
        <p:nvSpPr>
          <p:cNvPr id="4" name="Text 2"/>
          <p:cNvSpPr/>
          <p:nvPr/>
        </p:nvSpPr>
        <p:spPr>
          <a:xfrm>
            <a:off x="365760" y="1594577"/>
            <a:ext cx="1828800" cy="411480"/>
          </a:xfrm>
          <a:prstGeom prst="rect">
            <a:avLst/>
          </a:prstGeom>
          <a:noFill/>
          <a:ln/>
        </p:spPr>
        <p:txBody>
          <a:bodyPr wrap="square" rtlCol="0" anchor="ctr"/>
          <a:lstStyle/>
          <a:p>
            <a:pPr marL="0" indent="0" algn="l">
              <a:buNone/>
            </a:pPr>
            <a:r>
              <a:rPr lang="en-US" sz="3200" b="1" dirty="0">
                <a:solidFill>
                  <a:srgbClr val="028090"/>
                </a:solidFill>
                <a:latin typeface="Meiryo" pitchFamily="34" charset="0"/>
                <a:ea typeface="Meiryo" pitchFamily="34" charset="-122"/>
                <a:cs typeface="Meiryo" pitchFamily="34" charset="-120"/>
              </a:rPr>
              <a:t>第1回</a:t>
            </a:r>
            <a:endParaRPr lang="en-US" sz="3200" dirty="0"/>
          </a:p>
        </p:txBody>
      </p:sp>
      <p:sp>
        <p:nvSpPr>
          <p:cNvPr id="5" name="Text 3"/>
          <p:cNvSpPr/>
          <p:nvPr/>
        </p:nvSpPr>
        <p:spPr>
          <a:xfrm>
            <a:off x="340223" y="1986307"/>
            <a:ext cx="8412480" cy="1005840"/>
          </a:xfrm>
          <a:prstGeom prst="rect">
            <a:avLst/>
          </a:prstGeom>
          <a:noFill/>
          <a:ln/>
        </p:spPr>
        <p:txBody>
          <a:bodyPr wrap="square" rtlCol="0" anchor="ctr"/>
          <a:lstStyle/>
          <a:p>
            <a:pPr marL="0" indent="0" algn="l">
              <a:buNone/>
            </a:pPr>
            <a:r>
              <a:rPr lang="en-US" sz="4800" b="1" dirty="0">
                <a:solidFill>
                  <a:srgbClr val="FFFFFF"/>
                </a:solidFill>
                <a:latin typeface="Meiryo" pitchFamily="34" charset="0"/>
                <a:ea typeface="Meiryo" pitchFamily="34" charset="-122"/>
                <a:cs typeface="Meiryo" pitchFamily="34" charset="-120"/>
              </a:rPr>
              <a:t>生活機能とは何か</a:t>
            </a:r>
            <a:endParaRPr lang="en-US" sz="4800" dirty="0"/>
          </a:p>
        </p:txBody>
      </p:sp>
      <p:sp>
        <p:nvSpPr>
          <p:cNvPr id="6" name="Text 4"/>
          <p:cNvSpPr/>
          <p:nvPr/>
        </p:nvSpPr>
        <p:spPr>
          <a:xfrm>
            <a:off x="365760" y="2908203"/>
            <a:ext cx="8412480" cy="640080"/>
          </a:xfrm>
          <a:prstGeom prst="rect">
            <a:avLst/>
          </a:prstGeom>
          <a:noFill/>
          <a:ln/>
        </p:spPr>
        <p:txBody>
          <a:bodyPr wrap="square" rtlCol="0" anchor="ctr"/>
          <a:lstStyle/>
          <a:p>
            <a:pPr marL="0" indent="0" algn="l">
              <a:buNone/>
            </a:pPr>
            <a:r>
              <a:rPr lang="en-US" sz="3000" dirty="0">
                <a:solidFill>
                  <a:srgbClr val="88BBDD"/>
                </a:solidFill>
                <a:latin typeface="Meiryo" pitchFamily="34" charset="0"/>
                <a:ea typeface="Meiryo" pitchFamily="34" charset="-122"/>
                <a:cs typeface="Meiryo" pitchFamily="34" charset="-120"/>
              </a:rPr>
              <a:t>ICFと看護の視点</a:t>
            </a:r>
            <a:endParaRPr lang="en-US" sz="3000" dirty="0"/>
          </a:p>
        </p:txBody>
      </p:sp>
      <p:sp>
        <p:nvSpPr>
          <p:cNvPr id="7" name="Shape 5"/>
          <p:cNvSpPr/>
          <p:nvPr/>
        </p:nvSpPr>
        <p:spPr>
          <a:xfrm>
            <a:off x="6583680" y="3200400"/>
            <a:ext cx="2011680" cy="2011680"/>
          </a:xfrm>
          <a:prstGeom prst="ellipse">
            <a:avLst/>
          </a:prstGeom>
          <a:solidFill>
            <a:srgbClr val="028090">
              <a:alpha val="30000"/>
            </a:srgbClr>
          </a:solidFill>
          <a:ln w="12700">
            <a:solidFill>
              <a:srgbClr val="028090">
                <a:alpha val="30000"/>
              </a:srgbClr>
            </a:solidFill>
            <a:prstDash val="solid"/>
          </a:ln>
        </p:spPr>
        <p:txBody>
          <a:bodyPr/>
          <a:lstStyle/>
          <a:p>
            <a:endParaRPr lang="ja-JP" altLang="en-US"/>
          </a:p>
        </p:txBody>
      </p:sp>
      <p:sp>
        <p:nvSpPr>
          <p:cNvPr id="8" name="Shape 6"/>
          <p:cNvSpPr/>
          <p:nvPr/>
        </p:nvSpPr>
        <p:spPr>
          <a:xfrm>
            <a:off x="7589520" y="2560320"/>
            <a:ext cx="1645920" cy="1645920"/>
          </a:xfrm>
          <a:prstGeom prst="ellipse">
            <a:avLst/>
          </a:prstGeom>
          <a:solidFill>
            <a:srgbClr val="028090">
              <a:alpha val="20000"/>
            </a:srgbClr>
          </a:solidFill>
          <a:ln w="12700">
            <a:solidFill>
              <a:srgbClr val="028090">
                <a:alpha val="20000"/>
              </a:srgbClr>
            </a:solidFill>
            <a:prstDash val="solid"/>
          </a:ln>
        </p:spPr>
        <p:txBody>
          <a:bodyPr/>
          <a:lstStyle/>
          <a:p>
            <a:endParaRPr lang="ja-JP" altLang="en-US"/>
          </a:p>
        </p:txBody>
      </p:sp>
      <p:sp>
        <p:nvSpPr>
          <p:cNvPr id="9" name="Shape 7"/>
          <p:cNvSpPr/>
          <p:nvPr/>
        </p:nvSpPr>
        <p:spPr>
          <a:xfrm>
            <a:off x="6217920" y="3840480"/>
            <a:ext cx="1097280" cy="1097280"/>
          </a:xfrm>
          <a:prstGeom prst="ellipse">
            <a:avLst/>
          </a:prstGeom>
          <a:solidFill>
            <a:srgbClr val="C97B1A">
              <a:alpha val="40000"/>
            </a:srgbClr>
          </a:solidFill>
          <a:ln w="12700">
            <a:solidFill>
              <a:srgbClr val="C97B1A">
                <a:alpha val="40000"/>
              </a:srgbClr>
            </a:solidFill>
            <a:prstDash val="solid"/>
          </a:ln>
        </p:spPr>
        <p:txBody>
          <a:bodyPr/>
          <a:lstStyle/>
          <a:p>
            <a:endParaRPr lang="ja-JP" altLang="en-US"/>
          </a:p>
        </p:txBody>
      </p:sp>
      <p:pic>
        <p:nvPicPr>
          <p:cNvPr id="10" name="Image 0" descr="preencoded.png"/>
          <p:cNvPicPr>
            <a:picLocks noChangeAspect="1"/>
          </p:cNvPicPr>
          <p:nvPr/>
        </p:nvPicPr>
        <p:blipFill>
          <a:blip r:embed="rId3"/>
          <a:stretch>
            <a:fillRect/>
          </a:stretch>
        </p:blipFill>
        <p:spPr>
          <a:xfrm>
            <a:off x="6858000" y="3474720"/>
            <a:ext cx="1097280" cy="1097280"/>
          </a:xfrm>
          <a:prstGeom prst="rect">
            <a:avLst/>
          </a:prstGeom>
        </p:spPr>
      </p:pic>
      <p:pic>
        <p:nvPicPr>
          <p:cNvPr id="11" name="Image 1" descr="preencoded.png"/>
          <p:cNvPicPr>
            <a:picLocks noChangeAspect="1"/>
          </p:cNvPicPr>
          <p:nvPr/>
        </p:nvPicPr>
        <p:blipFill>
          <a:blip r:embed="rId4"/>
          <a:stretch>
            <a:fillRect/>
          </a:stretch>
        </p:blipFill>
        <p:spPr>
          <a:xfrm>
            <a:off x="8138160" y="3840480"/>
            <a:ext cx="822960" cy="822960"/>
          </a:xfrm>
          <a:prstGeom prst="rect">
            <a:avLst/>
          </a:prstGeom>
        </p:spPr>
      </p:pic>
      <p:sp>
        <p:nvSpPr>
          <p:cNvPr id="12" name="Shape 8"/>
          <p:cNvSpPr/>
          <p:nvPr/>
        </p:nvSpPr>
        <p:spPr>
          <a:xfrm>
            <a:off x="0" y="4709160"/>
            <a:ext cx="9144000" cy="434340"/>
          </a:xfrm>
          <a:prstGeom prst="rect">
            <a:avLst/>
          </a:prstGeom>
          <a:solidFill>
            <a:srgbClr val="12283D"/>
          </a:solidFill>
          <a:ln w="12700">
            <a:solidFill>
              <a:srgbClr val="12283D"/>
            </a:solidFill>
            <a:prstDash val="solid"/>
          </a:ln>
        </p:spPr>
        <p:txBody>
          <a:bodyP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9780" y="27432"/>
            <a:ext cx="9108349" cy="914400"/>
          </a:xfrm>
          <a:prstGeom prst="rect">
            <a:avLst/>
          </a:prstGeom>
          <a:solidFill>
            <a:srgbClr val="2E5F8A"/>
          </a:solidFill>
          <a:ln w="12700">
            <a:solidFill>
              <a:srgbClr val="2E5F8A"/>
            </a:solidFill>
            <a:prstDash val="solid"/>
          </a:ln>
        </p:spPr>
        <p:txBody>
          <a:bodyPr/>
          <a:lstStyle/>
          <a:p>
            <a:endParaRPr lang="ja-JP" altLang="en-US" sz="2400"/>
          </a:p>
        </p:txBody>
      </p:sp>
      <p:sp>
        <p:nvSpPr>
          <p:cNvPr id="3" name="Text 1"/>
          <p:cNvSpPr/>
          <p:nvPr/>
        </p:nvSpPr>
        <p:spPr>
          <a:xfrm>
            <a:off x="261753" y="27432"/>
            <a:ext cx="8620494" cy="914400"/>
          </a:xfrm>
          <a:prstGeom prst="rect">
            <a:avLst/>
          </a:prstGeom>
          <a:noFill/>
          <a:ln/>
        </p:spPr>
        <p:txBody>
          <a:bodyPr wrap="square" rtlCol="0" anchor="ctr"/>
          <a:lstStyle/>
          <a:p>
            <a:pPr marL="0" indent="0">
              <a:buNone/>
            </a:pPr>
            <a:r>
              <a:rPr lang="en-US" sz="3600" dirty="0">
                <a:solidFill>
                  <a:srgbClr val="FFFFFF"/>
                </a:solidFill>
                <a:latin typeface="Meiryo" pitchFamily="34" charset="0"/>
                <a:ea typeface="Meiryo" pitchFamily="34" charset="-122"/>
                <a:cs typeface="Meiryo" pitchFamily="34" charset="-120"/>
              </a:rPr>
              <a:t>国家試験問題演習</a:t>
            </a:r>
            <a:endParaRPr lang="en-US" sz="3600" dirty="0"/>
          </a:p>
        </p:txBody>
      </p:sp>
      <p:sp>
        <p:nvSpPr>
          <p:cNvPr id="4" name="Shape 2"/>
          <p:cNvSpPr/>
          <p:nvPr/>
        </p:nvSpPr>
        <p:spPr>
          <a:xfrm>
            <a:off x="86610" y="1071743"/>
            <a:ext cx="8987463" cy="914400"/>
          </a:xfrm>
          <a:prstGeom prst="rect">
            <a:avLst/>
          </a:prstGeom>
          <a:solidFill>
            <a:srgbClr val="1A3A5C"/>
          </a:solidFill>
          <a:ln w="12700">
            <a:solidFill>
              <a:srgbClr val="1A3A5C"/>
            </a:solidFill>
            <a:prstDash val="solid"/>
          </a:ln>
        </p:spPr>
        <p:txBody>
          <a:bodyPr/>
          <a:lstStyle/>
          <a:p>
            <a:endParaRPr lang="ja-JP" altLang="en-US" sz="2400"/>
          </a:p>
        </p:txBody>
      </p:sp>
      <p:sp>
        <p:nvSpPr>
          <p:cNvPr id="5" name="Text 3"/>
          <p:cNvSpPr/>
          <p:nvPr/>
        </p:nvSpPr>
        <p:spPr>
          <a:xfrm>
            <a:off x="269491" y="1071743"/>
            <a:ext cx="8605018" cy="914400"/>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問1　ICFにおいて「段差のない住環境」はどの構成要素か？</a:t>
            </a:r>
            <a:endParaRPr lang="en-US" sz="2400" dirty="0"/>
          </a:p>
        </p:txBody>
      </p:sp>
      <p:sp>
        <p:nvSpPr>
          <p:cNvPr id="6" name="Shape 4"/>
          <p:cNvSpPr/>
          <p:nvPr/>
        </p:nvSpPr>
        <p:spPr>
          <a:xfrm>
            <a:off x="86610" y="2123303"/>
            <a:ext cx="8987463" cy="512064"/>
          </a:xfrm>
          <a:prstGeom prst="rect">
            <a:avLst/>
          </a:prstGeom>
          <a:solidFill>
            <a:srgbClr val="FFFFFF"/>
          </a:solidFill>
          <a:ln w="12700">
            <a:solidFill>
              <a:srgbClr val="AABBCC"/>
            </a:solidFill>
            <a:prstDash val="solid"/>
          </a:ln>
        </p:spPr>
        <p:txBody>
          <a:bodyPr/>
          <a:lstStyle/>
          <a:p>
            <a:endParaRPr lang="ja-JP" altLang="en-US" sz="2400"/>
          </a:p>
        </p:txBody>
      </p:sp>
      <p:sp>
        <p:nvSpPr>
          <p:cNvPr id="7" name="Text 5"/>
          <p:cNvSpPr/>
          <p:nvPr/>
        </p:nvSpPr>
        <p:spPr>
          <a:xfrm>
            <a:off x="261446" y="2179485"/>
            <a:ext cx="8605018" cy="457200"/>
          </a:xfrm>
          <a:prstGeom prst="rect">
            <a:avLst/>
          </a:prstGeom>
          <a:noFill/>
          <a:ln/>
        </p:spPr>
        <p:txBody>
          <a:bodyPr wrap="square" rtlCol="0" anchor="ctr"/>
          <a:lstStyle/>
          <a:p>
            <a:pPr marL="0" indent="0">
              <a:buNone/>
            </a:pPr>
            <a:r>
              <a:rPr lang="en-US" sz="2400" dirty="0">
                <a:solidFill>
                  <a:srgbClr val="555555"/>
                </a:solidFill>
                <a:latin typeface="Meiryo" pitchFamily="34" charset="0"/>
                <a:ea typeface="Meiryo" pitchFamily="34" charset="-122"/>
                <a:cs typeface="Meiryo" pitchFamily="34" charset="-120"/>
              </a:rPr>
              <a:t>① 心身機能</a:t>
            </a:r>
            <a:endParaRPr lang="en-US" sz="2400" dirty="0"/>
          </a:p>
        </p:txBody>
      </p:sp>
      <p:sp>
        <p:nvSpPr>
          <p:cNvPr id="8" name="Shape 6"/>
          <p:cNvSpPr/>
          <p:nvPr/>
        </p:nvSpPr>
        <p:spPr>
          <a:xfrm>
            <a:off x="86610" y="2708519"/>
            <a:ext cx="8987463" cy="512064"/>
          </a:xfrm>
          <a:prstGeom prst="rect">
            <a:avLst/>
          </a:prstGeom>
          <a:solidFill>
            <a:srgbClr val="FFFFFF"/>
          </a:solidFill>
          <a:ln w="12700">
            <a:solidFill>
              <a:srgbClr val="AABBCC"/>
            </a:solidFill>
            <a:prstDash val="solid"/>
          </a:ln>
        </p:spPr>
        <p:txBody>
          <a:bodyPr/>
          <a:lstStyle/>
          <a:p>
            <a:endParaRPr lang="ja-JP" altLang="en-US" sz="2400"/>
          </a:p>
        </p:txBody>
      </p:sp>
      <p:sp>
        <p:nvSpPr>
          <p:cNvPr id="9" name="Text 7"/>
          <p:cNvSpPr/>
          <p:nvPr/>
        </p:nvSpPr>
        <p:spPr>
          <a:xfrm>
            <a:off x="261446" y="2764701"/>
            <a:ext cx="8605018" cy="457200"/>
          </a:xfrm>
          <a:prstGeom prst="rect">
            <a:avLst/>
          </a:prstGeom>
          <a:noFill/>
          <a:ln/>
        </p:spPr>
        <p:txBody>
          <a:bodyPr wrap="square" rtlCol="0" anchor="ctr"/>
          <a:lstStyle/>
          <a:p>
            <a:pPr marL="0" indent="0">
              <a:buNone/>
            </a:pPr>
            <a:r>
              <a:rPr lang="en-US" sz="2400" dirty="0">
                <a:solidFill>
                  <a:srgbClr val="555555"/>
                </a:solidFill>
                <a:latin typeface="Meiryo" pitchFamily="34" charset="0"/>
                <a:ea typeface="Meiryo" pitchFamily="34" charset="-122"/>
                <a:cs typeface="Meiryo" pitchFamily="34" charset="-120"/>
              </a:rPr>
              <a:t>② 活　動</a:t>
            </a:r>
            <a:endParaRPr lang="en-US" sz="2400" dirty="0"/>
          </a:p>
        </p:txBody>
      </p:sp>
      <p:sp>
        <p:nvSpPr>
          <p:cNvPr id="10" name="Shape 8"/>
          <p:cNvSpPr/>
          <p:nvPr/>
        </p:nvSpPr>
        <p:spPr>
          <a:xfrm>
            <a:off x="86610" y="3293735"/>
            <a:ext cx="8987463"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1" name="Text 9"/>
          <p:cNvSpPr/>
          <p:nvPr/>
        </p:nvSpPr>
        <p:spPr>
          <a:xfrm>
            <a:off x="261446" y="3349917"/>
            <a:ext cx="8605018" cy="457200"/>
          </a:xfrm>
          <a:prstGeom prst="rect">
            <a:avLst/>
          </a:prstGeom>
          <a:noFill/>
          <a:ln/>
        </p:spPr>
        <p:txBody>
          <a:bodyPr wrap="square" rtlCol="0" anchor="ctr"/>
          <a:lstStyle/>
          <a:p>
            <a:pPr marL="0" indent="0">
              <a:buNone/>
            </a:pPr>
            <a:r>
              <a:rPr lang="en-US" sz="2400" dirty="0">
                <a:solidFill>
                  <a:srgbClr val="555555"/>
                </a:solidFill>
                <a:latin typeface="Meiryo" pitchFamily="34" charset="0"/>
                <a:ea typeface="Meiryo" pitchFamily="34" charset="-122"/>
                <a:cs typeface="Meiryo" pitchFamily="34" charset="-120"/>
              </a:rPr>
              <a:t>③ 参　加</a:t>
            </a:r>
            <a:endParaRPr lang="en-US" sz="2400" dirty="0"/>
          </a:p>
        </p:txBody>
      </p:sp>
      <p:sp>
        <p:nvSpPr>
          <p:cNvPr id="12" name="Shape 10"/>
          <p:cNvSpPr/>
          <p:nvPr/>
        </p:nvSpPr>
        <p:spPr>
          <a:xfrm>
            <a:off x="86610" y="3878951"/>
            <a:ext cx="8987463"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3" name="Text 11"/>
          <p:cNvSpPr/>
          <p:nvPr/>
        </p:nvSpPr>
        <p:spPr>
          <a:xfrm>
            <a:off x="261446" y="3935133"/>
            <a:ext cx="8605018" cy="457200"/>
          </a:xfrm>
          <a:prstGeom prst="rect">
            <a:avLst/>
          </a:prstGeom>
          <a:noFill/>
          <a:ln/>
        </p:spPr>
        <p:txBody>
          <a:bodyPr wrap="square" rtlCol="0" anchor="ctr"/>
          <a:lstStyle/>
          <a:p>
            <a:pPr marL="0" indent="0">
              <a:buNone/>
            </a:pPr>
            <a:r>
              <a:rPr lang="en-US" sz="2400" dirty="0">
                <a:solidFill>
                  <a:srgbClr val="555555"/>
                </a:solidFill>
                <a:latin typeface="Meiryo" pitchFamily="34" charset="0"/>
                <a:ea typeface="Meiryo" pitchFamily="34" charset="-122"/>
                <a:cs typeface="Meiryo" pitchFamily="34" charset="-120"/>
              </a:rPr>
              <a:t>④ 環境因子</a:t>
            </a:r>
            <a:endParaRPr lang="en-US" sz="2400" dirty="0"/>
          </a:p>
        </p:txBody>
      </p:sp>
      <p:sp>
        <p:nvSpPr>
          <p:cNvPr id="14" name="Shape 12"/>
          <p:cNvSpPr/>
          <p:nvPr/>
        </p:nvSpPr>
        <p:spPr>
          <a:xfrm>
            <a:off x="86610" y="4464167"/>
            <a:ext cx="8987463"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5" name="Text 13"/>
          <p:cNvSpPr/>
          <p:nvPr/>
        </p:nvSpPr>
        <p:spPr>
          <a:xfrm>
            <a:off x="261446" y="4520349"/>
            <a:ext cx="8605018" cy="457200"/>
          </a:xfrm>
          <a:prstGeom prst="rect">
            <a:avLst/>
          </a:prstGeom>
          <a:noFill/>
          <a:ln/>
        </p:spPr>
        <p:txBody>
          <a:bodyPr wrap="square" rtlCol="0" anchor="ctr"/>
          <a:lstStyle/>
          <a:p>
            <a:pPr marL="0" indent="0">
              <a:buNone/>
            </a:pPr>
            <a:r>
              <a:rPr lang="en-US" sz="2400" dirty="0">
                <a:solidFill>
                  <a:srgbClr val="555555"/>
                </a:solidFill>
                <a:latin typeface="Meiryo" pitchFamily="34" charset="0"/>
                <a:ea typeface="Meiryo" pitchFamily="34" charset="-122"/>
                <a:cs typeface="Meiryo" pitchFamily="34" charset="-120"/>
              </a:rPr>
              <a:t>⑤ 個人因子</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E8449"/>
          </a:solidFill>
          <a:ln w="12700">
            <a:solidFill>
              <a:srgbClr val="1E8449"/>
            </a:solidFill>
            <a:prstDash val="solid"/>
          </a:ln>
        </p:spPr>
        <p:txBody>
          <a:bodyPr/>
          <a:lstStyle/>
          <a:p>
            <a:endParaRPr lang="ja-JP" altLang="en-US" sz="2400"/>
          </a:p>
        </p:txBody>
      </p:sp>
      <p:sp>
        <p:nvSpPr>
          <p:cNvPr id="3" name="Text 1"/>
          <p:cNvSpPr/>
          <p:nvPr/>
        </p:nvSpPr>
        <p:spPr>
          <a:xfrm>
            <a:off x="365759" y="52742"/>
            <a:ext cx="8412480" cy="91440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正解と解説</a:t>
            </a:r>
            <a:endParaRPr lang="en-US" sz="3600" dirty="0"/>
          </a:p>
        </p:txBody>
      </p:sp>
      <p:sp>
        <p:nvSpPr>
          <p:cNvPr id="4" name="Shape 2"/>
          <p:cNvSpPr/>
          <p:nvPr/>
        </p:nvSpPr>
        <p:spPr>
          <a:xfrm>
            <a:off x="274320" y="1005840"/>
            <a:ext cx="8595360" cy="777240"/>
          </a:xfrm>
          <a:prstGeom prst="rect">
            <a:avLst/>
          </a:prstGeom>
          <a:solidFill>
            <a:srgbClr val="D5F0E0"/>
          </a:solidFill>
          <a:ln w="12700">
            <a:solidFill>
              <a:srgbClr val="27AE60"/>
            </a:solidFill>
            <a:prstDash val="solid"/>
          </a:ln>
        </p:spPr>
        <p:txBody>
          <a:bodyPr/>
          <a:lstStyle/>
          <a:p>
            <a:endParaRPr lang="ja-JP" altLang="en-US" sz="2400"/>
          </a:p>
        </p:txBody>
      </p:sp>
      <p:sp>
        <p:nvSpPr>
          <p:cNvPr id="5" name="Text 3"/>
          <p:cNvSpPr/>
          <p:nvPr/>
        </p:nvSpPr>
        <p:spPr>
          <a:xfrm>
            <a:off x="457200" y="1062311"/>
            <a:ext cx="8229600" cy="777240"/>
          </a:xfrm>
          <a:prstGeom prst="rect">
            <a:avLst/>
          </a:prstGeom>
          <a:noFill/>
          <a:ln/>
        </p:spPr>
        <p:txBody>
          <a:bodyPr wrap="square" rtlCol="0" anchor="ctr"/>
          <a:lstStyle/>
          <a:p>
            <a:pPr marL="0" indent="0">
              <a:buNone/>
            </a:pPr>
            <a:r>
              <a:rPr lang="en-US" sz="2800" b="1" dirty="0">
                <a:solidFill>
                  <a:srgbClr val="1A6B37"/>
                </a:solidFill>
                <a:latin typeface="Meiryo" pitchFamily="34" charset="0"/>
                <a:ea typeface="Meiryo" pitchFamily="34" charset="-122"/>
                <a:cs typeface="Meiryo" pitchFamily="34" charset="-120"/>
              </a:rPr>
              <a:t>【正解】④ 環境因子</a:t>
            </a:r>
            <a:endParaRPr lang="en-US" sz="2800" dirty="0"/>
          </a:p>
        </p:txBody>
      </p:sp>
      <p:sp>
        <p:nvSpPr>
          <p:cNvPr id="6" name="Shape 4"/>
          <p:cNvSpPr/>
          <p:nvPr/>
        </p:nvSpPr>
        <p:spPr>
          <a:xfrm>
            <a:off x="274319" y="1830941"/>
            <a:ext cx="8595360" cy="1049501"/>
          </a:xfrm>
          <a:prstGeom prst="rect">
            <a:avLst/>
          </a:prstGeom>
          <a:solidFill>
            <a:srgbClr val="E8EEF4"/>
          </a:solidFill>
          <a:ln w="12700">
            <a:solidFill>
              <a:srgbClr val="CCCCCC"/>
            </a:solidFill>
            <a:prstDash val="solid"/>
          </a:ln>
        </p:spPr>
        <p:txBody>
          <a:bodyPr/>
          <a:lstStyle/>
          <a:p>
            <a:endParaRPr lang="ja-JP" altLang="en-US" sz="2400"/>
          </a:p>
        </p:txBody>
      </p:sp>
      <p:sp>
        <p:nvSpPr>
          <p:cNvPr id="7" name="Text 5"/>
          <p:cNvSpPr/>
          <p:nvPr/>
        </p:nvSpPr>
        <p:spPr>
          <a:xfrm>
            <a:off x="457199" y="1904093"/>
            <a:ext cx="8229600" cy="320040"/>
          </a:xfrm>
          <a:prstGeom prst="rect">
            <a:avLst/>
          </a:prstGeom>
          <a:noFill/>
          <a:ln/>
        </p:spPr>
        <p:txBody>
          <a:bodyPr wrap="square" rtlCol="0" anchor="ctr"/>
          <a:lstStyle/>
          <a:p>
            <a:pPr marL="0" indent="0">
              <a:buNone/>
            </a:pPr>
            <a:r>
              <a:rPr lang="en-US" b="1" dirty="0">
                <a:solidFill>
                  <a:srgbClr val="1A3A5C"/>
                </a:solidFill>
                <a:latin typeface="Meiryo" pitchFamily="34" charset="0"/>
                <a:ea typeface="Meiryo" pitchFamily="34" charset="-122"/>
                <a:cs typeface="Meiryo" pitchFamily="34" charset="-120"/>
              </a:rPr>
              <a:t>【解説】</a:t>
            </a:r>
            <a:endParaRPr lang="en-US" dirty="0"/>
          </a:p>
        </p:txBody>
      </p:sp>
      <p:sp>
        <p:nvSpPr>
          <p:cNvPr id="8" name="Text 6"/>
          <p:cNvSpPr/>
          <p:nvPr/>
        </p:nvSpPr>
        <p:spPr>
          <a:xfrm>
            <a:off x="580766" y="2211776"/>
            <a:ext cx="8229600" cy="652190"/>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段差のない住環境は物的・社会的環境に該当し、活動・参加を促進する「環境因子」である。</a:t>
            </a:r>
            <a:endParaRPr lang="en-US" dirty="0"/>
          </a:p>
        </p:txBody>
      </p:sp>
      <p:sp>
        <p:nvSpPr>
          <p:cNvPr id="9" name="Shape 7"/>
          <p:cNvSpPr/>
          <p:nvPr/>
        </p:nvSpPr>
        <p:spPr>
          <a:xfrm>
            <a:off x="274319" y="2928303"/>
            <a:ext cx="8713161" cy="417906"/>
          </a:xfrm>
          <a:prstGeom prst="rect">
            <a:avLst/>
          </a:prstGeom>
          <a:solidFill>
            <a:srgbClr val="FFFFFF"/>
          </a:solidFill>
          <a:ln w="12700">
            <a:solidFill>
              <a:srgbClr val="DDDDDD"/>
            </a:solidFill>
            <a:prstDash val="solid"/>
          </a:ln>
        </p:spPr>
        <p:txBody>
          <a:bodyPr/>
          <a:lstStyle/>
          <a:p>
            <a:endParaRPr lang="ja-JP" altLang="en-US" sz="3200"/>
          </a:p>
        </p:txBody>
      </p:sp>
      <p:sp>
        <p:nvSpPr>
          <p:cNvPr id="10" name="Text 8"/>
          <p:cNvSpPr/>
          <p:nvPr/>
        </p:nvSpPr>
        <p:spPr>
          <a:xfrm>
            <a:off x="457200" y="2988004"/>
            <a:ext cx="8342388" cy="358205"/>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① 心身機能</a:t>
            </a:r>
            <a:endParaRPr lang="en-US" sz="2000" dirty="0"/>
          </a:p>
        </p:txBody>
      </p:sp>
      <p:sp>
        <p:nvSpPr>
          <p:cNvPr id="11" name="Shape 9"/>
          <p:cNvSpPr/>
          <p:nvPr/>
        </p:nvSpPr>
        <p:spPr>
          <a:xfrm>
            <a:off x="276036" y="3367215"/>
            <a:ext cx="8713161" cy="417906"/>
          </a:xfrm>
          <a:prstGeom prst="rect">
            <a:avLst/>
          </a:prstGeom>
          <a:solidFill>
            <a:srgbClr val="FFFFFF"/>
          </a:solidFill>
          <a:ln w="12700">
            <a:solidFill>
              <a:srgbClr val="DDDDDD"/>
            </a:solidFill>
            <a:prstDash val="solid"/>
          </a:ln>
        </p:spPr>
        <p:txBody>
          <a:bodyPr/>
          <a:lstStyle/>
          <a:p>
            <a:endParaRPr lang="ja-JP" altLang="en-US" sz="3200"/>
          </a:p>
        </p:txBody>
      </p:sp>
      <p:sp>
        <p:nvSpPr>
          <p:cNvPr id="12" name="Text 10"/>
          <p:cNvSpPr/>
          <p:nvPr/>
        </p:nvSpPr>
        <p:spPr>
          <a:xfrm>
            <a:off x="457201" y="3426916"/>
            <a:ext cx="8342388" cy="358205"/>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② 活　動</a:t>
            </a:r>
            <a:endParaRPr lang="en-US" sz="2000" dirty="0"/>
          </a:p>
        </p:txBody>
      </p:sp>
      <p:sp>
        <p:nvSpPr>
          <p:cNvPr id="13" name="Shape 11"/>
          <p:cNvSpPr/>
          <p:nvPr/>
        </p:nvSpPr>
        <p:spPr>
          <a:xfrm>
            <a:off x="274319" y="3791300"/>
            <a:ext cx="8713161" cy="417906"/>
          </a:xfrm>
          <a:prstGeom prst="rect">
            <a:avLst/>
          </a:prstGeom>
          <a:solidFill>
            <a:srgbClr val="FFFFFF"/>
          </a:solidFill>
          <a:ln w="12700">
            <a:solidFill>
              <a:srgbClr val="DDDDDD"/>
            </a:solidFill>
            <a:prstDash val="solid"/>
          </a:ln>
        </p:spPr>
        <p:txBody>
          <a:bodyPr/>
          <a:lstStyle/>
          <a:p>
            <a:endParaRPr lang="ja-JP" altLang="en-US" sz="3200"/>
          </a:p>
        </p:txBody>
      </p:sp>
      <p:sp>
        <p:nvSpPr>
          <p:cNvPr id="14" name="Text 12"/>
          <p:cNvSpPr/>
          <p:nvPr/>
        </p:nvSpPr>
        <p:spPr>
          <a:xfrm>
            <a:off x="457200" y="3854480"/>
            <a:ext cx="8342388" cy="358205"/>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③ 参　加</a:t>
            </a:r>
            <a:endParaRPr lang="en-US" sz="2000" dirty="0"/>
          </a:p>
        </p:txBody>
      </p:sp>
      <p:sp>
        <p:nvSpPr>
          <p:cNvPr id="15" name="Shape 13"/>
          <p:cNvSpPr/>
          <p:nvPr/>
        </p:nvSpPr>
        <p:spPr>
          <a:xfrm>
            <a:off x="285098" y="4246480"/>
            <a:ext cx="8713161" cy="417906"/>
          </a:xfrm>
          <a:prstGeom prst="rect">
            <a:avLst/>
          </a:prstGeom>
          <a:solidFill>
            <a:srgbClr val="D5F0E0"/>
          </a:solidFill>
          <a:ln w="12700">
            <a:solidFill>
              <a:srgbClr val="27AE60"/>
            </a:solidFill>
            <a:prstDash val="solid"/>
          </a:ln>
        </p:spPr>
        <p:txBody>
          <a:bodyPr/>
          <a:lstStyle/>
          <a:p>
            <a:endParaRPr lang="ja-JP" altLang="en-US" sz="3200"/>
          </a:p>
        </p:txBody>
      </p:sp>
      <p:sp>
        <p:nvSpPr>
          <p:cNvPr id="16" name="Text 14"/>
          <p:cNvSpPr/>
          <p:nvPr/>
        </p:nvSpPr>
        <p:spPr>
          <a:xfrm>
            <a:off x="457199" y="4305005"/>
            <a:ext cx="8342388" cy="358205"/>
          </a:xfrm>
          <a:prstGeom prst="rect">
            <a:avLst/>
          </a:prstGeom>
          <a:noFill/>
          <a:ln/>
        </p:spPr>
        <p:txBody>
          <a:bodyPr wrap="square" rtlCol="0" anchor="ctr"/>
          <a:lstStyle/>
          <a:p>
            <a:pPr marL="0" indent="0">
              <a:buNone/>
            </a:pPr>
            <a:r>
              <a:rPr lang="en-US" sz="2000" b="1" dirty="0">
                <a:solidFill>
                  <a:srgbClr val="1A6B37"/>
                </a:solidFill>
                <a:latin typeface="Meiryo" pitchFamily="34" charset="0"/>
                <a:ea typeface="Meiryo" pitchFamily="34" charset="-122"/>
                <a:cs typeface="Meiryo" pitchFamily="34" charset="-120"/>
              </a:rPr>
              <a:t>④ 環境因子</a:t>
            </a:r>
            <a:endParaRPr lang="en-US" sz="2000" dirty="0"/>
          </a:p>
        </p:txBody>
      </p:sp>
      <p:sp>
        <p:nvSpPr>
          <p:cNvPr id="17" name="Shape 15"/>
          <p:cNvSpPr/>
          <p:nvPr/>
        </p:nvSpPr>
        <p:spPr>
          <a:xfrm>
            <a:off x="274320" y="4685392"/>
            <a:ext cx="8713161" cy="417906"/>
          </a:xfrm>
          <a:prstGeom prst="rect">
            <a:avLst/>
          </a:prstGeom>
          <a:solidFill>
            <a:srgbClr val="FFFFFF"/>
          </a:solidFill>
          <a:ln w="12700">
            <a:solidFill>
              <a:srgbClr val="DDDDDD"/>
            </a:solidFill>
            <a:prstDash val="solid"/>
          </a:ln>
        </p:spPr>
        <p:txBody>
          <a:bodyPr/>
          <a:lstStyle/>
          <a:p>
            <a:endParaRPr lang="ja-JP" altLang="en-US" sz="3200"/>
          </a:p>
        </p:txBody>
      </p:sp>
      <p:sp>
        <p:nvSpPr>
          <p:cNvPr id="18" name="Text 16"/>
          <p:cNvSpPr/>
          <p:nvPr/>
        </p:nvSpPr>
        <p:spPr>
          <a:xfrm>
            <a:off x="457201" y="4738134"/>
            <a:ext cx="8342388" cy="358205"/>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⑤ 個人因子</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2E5F8A"/>
          </a:solidFill>
          <a:ln w="12700">
            <a:solidFill>
              <a:srgbClr val="2E5F8A"/>
            </a:solidFill>
            <a:prstDash val="solid"/>
          </a:ln>
        </p:spPr>
        <p:txBody>
          <a:bodyPr/>
          <a:lstStyle/>
          <a:p>
            <a:endParaRPr lang="ja-JP" altLang="en-US" sz="2400"/>
          </a:p>
        </p:txBody>
      </p:sp>
      <p:sp>
        <p:nvSpPr>
          <p:cNvPr id="3" name="Text 1"/>
          <p:cNvSpPr/>
          <p:nvPr/>
        </p:nvSpPr>
        <p:spPr>
          <a:xfrm>
            <a:off x="365760" y="22860"/>
            <a:ext cx="8412480" cy="914400"/>
          </a:xfrm>
          <a:prstGeom prst="rect">
            <a:avLst/>
          </a:prstGeom>
          <a:noFill/>
          <a:ln/>
        </p:spPr>
        <p:txBody>
          <a:bodyPr wrap="square" rtlCol="0" anchor="ctr"/>
          <a:lstStyle/>
          <a:p>
            <a:pPr marL="0" indent="0">
              <a:buNone/>
            </a:pPr>
            <a:r>
              <a:rPr lang="en-US" sz="3200" dirty="0">
                <a:solidFill>
                  <a:srgbClr val="FFFFFF"/>
                </a:solidFill>
                <a:latin typeface="Meiryo" pitchFamily="34" charset="0"/>
                <a:ea typeface="Meiryo" pitchFamily="34" charset="-122"/>
                <a:cs typeface="Meiryo" pitchFamily="34" charset="-120"/>
              </a:rPr>
              <a:t>国家試験問題演習</a:t>
            </a:r>
            <a:endParaRPr lang="en-US" sz="3200" dirty="0"/>
          </a:p>
        </p:txBody>
      </p:sp>
      <p:sp>
        <p:nvSpPr>
          <p:cNvPr id="4" name="Shape 2"/>
          <p:cNvSpPr/>
          <p:nvPr/>
        </p:nvSpPr>
        <p:spPr>
          <a:xfrm>
            <a:off x="274320" y="1005840"/>
            <a:ext cx="8595360" cy="914400"/>
          </a:xfrm>
          <a:prstGeom prst="rect">
            <a:avLst/>
          </a:prstGeom>
          <a:solidFill>
            <a:srgbClr val="1A3A5C"/>
          </a:solidFill>
          <a:ln w="12700">
            <a:solidFill>
              <a:srgbClr val="1A3A5C"/>
            </a:solidFill>
            <a:prstDash val="solid"/>
          </a:ln>
        </p:spPr>
        <p:txBody>
          <a:bodyPr/>
          <a:lstStyle/>
          <a:p>
            <a:endParaRPr lang="ja-JP" altLang="en-US" sz="2400"/>
          </a:p>
        </p:txBody>
      </p:sp>
      <p:sp>
        <p:nvSpPr>
          <p:cNvPr id="5" name="Text 3"/>
          <p:cNvSpPr/>
          <p:nvPr/>
        </p:nvSpPr>
        <p:spPr>
          <a:xfrm>
            <a:off x="457200" y="1005840"/>
            <a:ext cx="8229600" cy="914400"/>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問2　ICFがICIDHから転換した最も重要な点はどれか？</a:t>
            </a:r>
            <a:endParaRPr lang="en-US" sz="2400" dirty="0"/>
          </a:p>
        </p:txBody>
      </p:sp>
      <p:sp>
        <p:nvSpPr>
          <p:cNvPr id="6" name="Shape 4"/>
          <p:cNvSpPr/>
          <p:nvPr/>
        </p:nvSpPr>
        <p:spPr>
          <a:xfrm>
            <a:off x="274320" y="2057400"/>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7" name="Text 5"/>
          <p:cNvSpPr/>
          <p:nvPr/>
        </p:nvSpPr>
        <p:spPr>
          <a:xfrm>
            <a:off x="457200" y="2112264"/>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① 疾患の詳細分類</a:t>
            </a:r>
            <a:endParaRPr lang="en-US" sz="2000" dirty="0"/>
          </a:p>
        </p:txBody>
      </p:sp>
      <p:sp>
        <p:nvSpPr>
          <p:cNvPr id="8" name="Shape 6"/>
          <p:cNvSpPr/>
          <p:nvPr/>
        </p:nvSpPr>
        <p:spPr>
          <a:xfrm>
            <a:off x="274320" y="2642616"/>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9" name="Text 7"/>
          <p:cNvSpPr/>
          <p:nvPr/>
        </p:nvSpPr>
        <p:spPr>
          <a:xfrm>
            <a:off x="457200" y="2697480"/>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② 障害を個人の問題と捉えた</a:t>
            </a:r>
            <a:endParaRPr lang="en-US" sz="2000" dirty="0"/>
          </a:p>
        </p:txBody>
      </p:sp>
      <p:sp>
        <p:nvSpPr>
          <p:cNvPr id="10" name="Shape 8"/>
          <p:cNvSpPr/>
          <p:nvPr/>
        </p:nvSpPr>
        <p:spPr>
          <a:xfrm>
            <a:off x="274320" y="3227832"/>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1" name="Text 9"/>
          <p:cNvSpPr/>
          <p:nvPr/>
        </p:nvSpPr>
        <p:spPr>
          <a:xfrm>
            <a:off x="457200" y="3282696"/>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③ 生活機能をポジティブに・環境との相互作用を重視</a:t>
            </a:r>
            <a:endParaRPr lang="en-US" sz="2000" dirty="0"/>
          </a:p>
        </p:txBody>
      </p:sp>
      <p:sp>
        <p:nvSpPr>
          <p:cNvPr id="12" name="Shape 10"/>
          <p:cNvSpPr/>
          <p:nvPr/>
        </p:nvSpPr>
        <p:spPr>
          <a:xfrm>
            <a:off x="274320" y="3813048"/>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3" name="Text 11"/>
          <p:cNvSpPr/>
          <p:nvPr/>
        </p:nvSpPr>
        <p:spPr>
          <a:xfrm>
            <a:off x="457200" y="3867912"/>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④ 医師専用の分類体系</a:t>
            </a:r>
            <a:endParaRPr lang="en-US" sz="2000" dirty="0"/>
          </a:p>
        </p:txBody>
      </p:sp>
      <p:sp>
        <p:nvSpPr>
          <p:cNvPr id="14" name="Shape 12"/>
          <p:cNvSpPr/>
          <p:nvPr/>
        </p:nvSpPr>
        <p:spPr>
          <a:xfrm>
            <a:off x="274320" y="4398264"/>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5" name="Text 13"/>
          <p:cNvSpPr/>
          <p:nvPr/>
        </p:nvSpPr>
        <p:spPr>
          <a:xfrm>
            <a:off x="457200" y="4453128"/>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⑤ 精神疾患のみを対象</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E8449"/>
          </a:solidFill>
          <a:ln w="12700">
            <a:solidFill>
              <a:srgbClr val="1E8449"/>
            </a:solidFill>
            <a:prstDash val="solid"/>
          </a:ln>
        </p:spPr>
        <p:txBody>
          <a:bodyPr/>
          <a:lstStyle/>
          <a:p>
            <a:endParaRPr lang="ja-JP" altLang="en-US" sz="2400"/>
          </a:p>
        </p:txBody>
      </p:sp>
      <p:sp>
        <p:nvSpPr>
          <p:cNvPr id="3" name="Text 1"/>
          <p:cNvSpPr/>
          <p:nvPr/>
        </p:nvSpPr>
        <p:spPr>
          <a:xfrm>
            <a:off x="331995" y="65482"/>
            <a:ext cx="8412480" cy="91440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正解と解説</a:t>
            </a:r>
            <a:endParaRPr lang="en-US" sz="3600" dirty="0"/>
          </a:p>
        </p:txBody>
      </p:sp>
      <p:sp>
        <p:nvSpPr>
          <p:cNvPr id="4" name="Shape 2"/>
          <p:cNvSpPr/>
          <p:nvPr/>
        </p:nvSpPr>
        <p:spPr>
          <a:xfrm>
            <a:off x="274320" y="1005840"/>
            <a:ext cx="8595360" cy="518160"/>
          </a:xfrm>
          <a:prstGeom prst="rect">
            <a:avLst/>
          </a:prstGeom>
          <a:solidFill>
            <a:srgbClr val="D5F0E0"/>
          </a:solidFill>
          <a:ln w="12700">
            <a:solidFill>
              <a:srgbClr val="27AE60"/>
            </a:solidFill>
            <a:prstDash val="solid"/>
          </a:ln>
        </p:spPr>
        <p:txBody>
          <a:bodyPr/>
          <a:lstStyle/>
          <a:p>
            <a:endParaRPr lang="ja-JP" altLang="en-US" sz="2400"/>
          </a:p>
        </p:txBody>
      </p:sp>
      <p:sp>
        <p:nvSpPr>
          <p:cNvPr id="5" name="Text 3"/>
          <p:cNvSpPr/>
          <p:nvPr/>
        </p:nvSpPr>
        <p:spPr>
          <a:xfrm>
            <a:off x="218303" y="1066800"/>
            <a:ext cx="8229600" cy="396240"/>
          </a:xfrm>
          <a:prstGeom prst="rect">
            <a:avLst/>
          </a:prstGeom>
          <a:noFill/>
          <a:ln/>
        </p:spPr>
        <p:txBody>
          <a:bodyPr wrap="square" rtlCol="0" anchor="ctr"/>
          <a:lstStyle/>
          <a:p>
            <a:pPr marL="0" indent="0">
              <a:buNone/>
            </a:pPr>
            <a:r>
              <a:rPr lang="en-US" sz="2000" b="1" dirty="0">
                <a:solidFill>
                  <a:srgbClr val="1A6B37"/>
                </a:solidFill>
                <a:latin typeface="Meiryo" pitchFamily="34" charset="0"/>
                <a:ea typeface="Meiryo" pitchFamily="34" charset="-122"/>
                <a:cs typeface="Meiryo" pitchFamily="34" charset="-120"/>
              </a:rPr>
              <a:t>【正解】③ 生活機能をポジティブに捉え、環境との相互作用を重視</a:t>
            </a:r>
            <a:endParaRPr lang="en-US" sz="2000" dirty="0"/>
          </a:p>
        </p:txBody>
      </p:sp>
      <p:sp>
        <p:nvSpPr>
          <p:cNvPr id="6" name="Shape 4"/>
          <p:cNvSpPr/>
          <p:nvPr/>
        </p:nvSpPr>
        <p:spPr>
          <a:xfrm>
            <a:off x="303153" y="1676400"/>
            <a:ext cx="8595360" cy="1127760"/>
          </a:xfrm>
          <a:prstGeom prst="rect">
            <a:avLst/>
          </a:prstGeom>
          <a:solidFill>
            <a:srgbClr val="E8EEF4"/>
          </a:solidFill>
          <a:ln w="12700">
            <a:solidFill>
              <a:srgbClr val="CCCCCC"/>
            </a:solidFill>
            <a:prstDash val="solid"/>
          </a:ln>
        </p:spPr>
        <p:txBody>
          <a:bodyPr/>
          <a:lstStyle/>
          <a:p>
            <a:endParaRPr lang="ja-JP" altLang="en-US" sz="2400"/>
          </a:p>
        </p:txBody>
      </p:sp>
      <p:sp>
        <p:nvSpPr>
          <p:cNvPr id="7" name="Text 5"/>
          <p:cNvSpPr/>
          <p:nvPr/>
        </p:nvSpPr>
        <p:spPr>
          <a:xfrm>
            <a:off x="486033" y="1749552"/>
            <a:ext cx="8229600" cy="320040"/>
          </a:xfrm>
          <a:prstGeom prst="rect">
            <a:avLst/>
          </a:prstGeom>
          <a:noFill/>
          <a:ln/>
        </p:spPr>
        <p:txBody>
          <a:bodyPr wrap="square" rtlCol="0" anchor="ctr"/>
          <a:lstStyle/>
          <a:p>
            <a:pPr marL="0" indent="0">
              <a:buNone/>
            </a:pPr>
            <a:r>
              <a:rPr lang="en-US" b="1" dirty="0">
                <a:solidFill>
                  <a:srgbClr val="1A3A5C"/>
                </a:solidFill>
                <a:latin typeface="Meiryo" pitchFamily="34" charset="0"/>
                <a:ea typeface="Meiryo" pitchFamily="34" charset="-122"/>
                <a:cs typeface="Meiryo" pitchFamily="34" charset="-120"/>
              </a:rPr>
              <a:t>【解説】</a:t>
            </a:r>
            <a:endParaRPr lang="en-US" dirty="0"/>
          </a:p>
        </p:txBody>
      </p:sp>
      <p:sp>
        <p:nvSpPr>
          <p:cNvPr id="8" name="Text 6"/>
          <p:cNvSpPr/>
          <p:nvPr/>
        </p:nvSpPr>
        <p:spPr>
          <a:xfrm>
            <a:off x="486033" y="1783080"/>
            <a:ext cx="8229600" cy="1188720"/>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ICFはICIDHの一方向的・否定的な捉え方を転換し、6要素の双方向的相互作用を重視するようになった。</a:t>
            </a:r>
            <a:endParaRPr lang="en-US" dirty="0"/>
          </a:p>
        </p:txBody>
      </p:sp>
      <p:sp>
        <p:nvSpPr>
          <p:cNvPr id="9" name="Shape 7"/>
          <p:cNvSpPr/>
          <p:nvPr/>
        </p:nvSpPr>
        <p:spPr>
          <a:xfrm>
            <a:off x="303153" y="2946862"/>
            <a:ext cx="8566527" cy="372803"/>
          </a:xfrm>
          <a:prstGeom prst="rect">
            <a:avLst/>
          </a:prstGeom>
          <a:solidFill>
            <a:srgbClr val="FFFFFF"/>
          </a:solidFill>
          <a:ln w="12700">
            <a:solidFill>
              <a:srgbClr val="DDDDDD"/>
            </a:solidFill>
            <a:prstDash val="solid"/>
          </a:ln>
        </p:spPr>
        <p:txBody>
          <a:bodyPr/>
          <a:lstStyle/>
          <a:p>
            <a:endParaRPr lang="ja-JP" altLang="en-US" sz="2800"/>
          </a:p>
        </p:txBody>
      </p:sp>
      <p:sp>
        <p:nvSpPr>
          <p:cNvPr id="10" name="Text 8"/>
          <p:cNvSpPr/>
          <p:nvPr/>
        </p:nvSpPr>
        <p:spPr>
          <a:xfrm>
            <a:off x="484806" y="3014642"/>
            <a:ext cx="8201994" cy="319545"/>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① 疾患の詳細分類</a:t>
            </a:r>
            <a:endParaRPr lang="en-US" dirty="0"/>
          </a:p>
        </p:txBody>
      </p:sp>
      <p:sp>
        <p:nvSpPr>
          <p:cNvPr id="11" name="Shape 9"/>
          <p:cNvSpPr/>
          <p:nvPr/>
        </p:nvSpPr>
        <p:spPr>
          <a:xfrm>
            <a:off x="303153" y="3367279"/>
            <a:ext cx="8566527" cy="331327"/>
          </a:xfrm>
          <a:prstGeom prst="rect">
            <a:avLst/>
          </a:prstGeom>
          <a:solidFill>
            <a:srgbClr val="FFFFFF"/>
          </a:solidFill>
          <a:ln w="12700">
            <a:solidFill>
              <a:srgbClr val="DDDDDD"/>
            </a:solidFill>
            <a:prstDash val="solid"/>
          </a:ln>
        </p:spPr>
        <p:txBody>
          <a:bodyPr/>
          <a:lstStyle/>
          <a:p>
            <a:endParaRPr lang="ja-JP" altLang="en-US" sz="2800"/>
          </a:p>
        </p:txBody>
      </p:sp>
      <p:sp>
        <p:nvSpPr>
          <p:cNvPr id="12" name="Text 10"/>
          <p:cNvSpPr/>
          <p:nvPr/>
        </p:nvSpPr>
        <p:spPr>
          <a:xfrm>
            <a:off x="486033" y="3385567"/>
            <a:ext cx="8114445" cy="283995"/>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② 障害を個人の問題と捉えた</a:t>
            </a:r>
            <a:endParaRPr lang="en-US" dirty="0"/>
          </a:p>
        </p:txBody>
      </p:sp>
      <p:sp>
        <p:nvSpPr>
          <p:cNvPr id="13" name="Shape 11"/>
          <p:cNvSpPr/>
          <p:nvPr/>
        </p:nvSpPr>
        <p:spPr>
          <a:xfrm>
            <a:off x="288736" y="3790724"/>
            <a:ext cx="8624193" cy="363411"/>
          </a:xfrm>
          <a:prstGeom prst="rect">
            <a:avLst/>
          </a:prstGeom>
          <a:solidFill>
            <a:srgbClr val="D5F0E0"/>
          </a:solidFill>
          <a:ln w="12700">
            <a:solidFill>
              <a:srgbClr val="27AE60"/>
            </a:solidFill>
            <a:prstDash val="solid"/>
          </a:ln>
        </p:spPr>
        <p:txBody>
          <a:bodyPr/>
          <a:lstStyle/>
          <a:p>
            <a:endParaRPr lang="ja-JP" altLang="en-US" sz="2800"/>
          </a:p>
        </p:txBody>
      </p:sp>
      <p:sp>
        <p:nvSpPr>
          <p:cNvPr id="14" name="Text 12"/>
          <p:cNvSpPr/>
          <p:nvPr/>
        </p:nvSpPr>
        <p:spPr>
          <a:xfrm>
            <a:off x="487269" y="3842640"/>
            <a:ext cx="8257206" cy="311495"/>
          </a:xfrm>
          <a:prstGeom prst="rect">
            <a:avLst/>
          </a:prstGeom>
          <a:noFill/>
          <a:ln/>
        </p:spPr>
        <p:txBody>
          <a:bodyPr wrap="square" rtlCol="0" anchor="ctr"/>
          <a:lstStyle/>
          <a:p>
            <a:pPr marL="0" indent="0">
              <a:buNone/>
            </a:pPr>
            <a:r>
              <a:rPr lang="en-US" b="1" dirty="0">
                <a:solidFill>
                  <a:srgbClr val="1A6B37"/>
                </a:solidFill>
                <a:latin typeface="Meiryo" pitchFamily="34" charset="0"/>
                <a:ea typeface="Meiryo" pitchFamily="34" charset="-122"/>
                <a:cs typeface="Meiryo" pitchFamily="34" charset="-120"/>
              </a:rPr>
              <a:t>③ 生活機能をポジティブに・環境との相互作用を重視</a:t>
            </a:r>
            <a:endParaRPr lang="en-US" dirty="0"/>
          </a:p>
        </p:txBody>
      </p:sp>
      <p:sp>
        <p:nvSpPr>
          <p:cNvPr id="15" name="Shape 13"/>
          <p:cNvSpPr/>
          <p:nvPr/>
        </p:nvSpPr>
        <p:spPr>
          <a:xfrm>
            <a:off x="274320" y="4226651"/>
            <a:ext cx="8595360" cy="413170"/>
          </a:xfrm>
          <a:prstGeom prst="rect">
            <a:avLst/>
          </a:prstGeom>
          <a:solidFill>
            <a:srgbClr val="FFFFFF"/>
          </a:solidFill>
          <a:ln w="12700">
            <a:solidFill>
              <a:srgbClr val="DDDDDD"/>
            </a:solidFill>
            <a:prstDash val="solid"/>
          </a:ln>
        </p:spPr>
        <p:txBody>
          <a:bodyPr/>
          <a:lstStyle/>
          <a:p>
            <a:endParaRPr lang="ja-JP" altLang="en-US" sz="2800"/>
          </a:p>
        </p:txBody>
      </p:sp>
      <p:sp>
        <p:nvSpPr>
          <p:cNvPr id="16" name="Text 14"/>
          <p:cNvSpPr/>
          <p:nvPr/>
        </p:nvSpPr>
        <p:spPr>
          <a:xfrm>
            <a:off x="472852" y="4271048"/>
            <a:ext cx="8082108" cy="354146"/>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④ 医師専用の分類体系</a:t>
            </a:r>
            <a:endParaRPr lang="en-US" dirty="0"/>
          </a:p>
        </p:txBody>
      </p:sp>
      <p:sp>
        <p:nvSpPr>
          <p:cNvPr id="17" name="Shape 15"/>
          <p:cNvSpPr/>
          <p:nvPr/>
        </p:nvSpPr>
        <p:spPr>
          <a:xfrm>
            <a:off x="289972" y="4674791"/>
            <a:ext cx="8595360" cy="363411"/>
          </a:xfrm>
          <a:prstGeom prst="rect">
            <a:avLst/>
          </a:prstGeom>
          <a:solidFill>
            <a:srgbClr val="FFFFFF"/>
          </a:solidFill>
          <a:ln w="12700">
            <a:solidFill>
              <a:srgbClr val="DDDDDD"/>
            </a:solidFill>
            <a:prstDash val="solid"/>
          </a:ln>
        </p:spPr>
        <p:txBody>
          <a:bodyPr/>
          <a:lstStyle/>
          <a:p>
            <a:endParaRPr lang="ja-JP" altLang="en-US" sz="2800"/>
          </a:p>
        </p:txBody>
      </p:sp>
      <p:sp>
        <p:nvSpPr>
          <p:cNvPr id="18" name="Text 16"/>
          <p:cNvSpPr/>
          <p:nvPr/>
        </p:nvSpPr>
        <p:spPr>
          <a:xfrm>
            <a:off x="457200" y="4772243"/>
            <a:ext cx="8229600" cy="219456"/>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⑤ 精神疾患のみを対象</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2E5F8A"/>
          </a:solidFill>
          <a:ln w="12700">
            <a:solidFill>
              <a:srgbClr val="2E5F8A"/>
            </a:solidFill>
            <a:prstDash val="solid"/>
          </a:ln>
        </p:spPr>
        <p:txBody>
          <a:bodyPr/>
          <a:lstStyle/>
          <a:p>
            <a:endParaRPr lang="ja-JP" altLang="en-US" sz="2400"/>
          </a:p>
        </p:txBody>
      </p:sp>
      <p:sp>
        <p:nvSpPr>
          <p:cNvPr id="3" name="Text 1"/>
          <p:cNvSpPr/>
          <p:nvPr/>
        </p:nvSpPr>
        <p:spPr>
          <a:xfrm>
            <a:off x="365760" y="36576"/>
            <a:ext cx="8412480" cy="914400"/>
          </a:xfrm>
          <a:prstGeom prst="rect">
            <a:avLst/>
          </a:prstGeom>
          <a:noFill/>
          <a:ln/>
        </p:spPr>
        <p:txBody>
          <a:bodyPr wrap="square" rtlCol="0" anchor="ctr"/>
          <a:lstStyle/>
          <a:p>
            <a:pPr marL="0" indent="0">
              <a:buNone/>
            </a:pPr>
            <a:r>
              <a:rPr lang="en-US" sz="3200" dirty="0">
                <a:solidFill>
                  <a:srgbClr val="FFFFFF"/>
                </a:solidFill>
                <a:latin typeface="Meiryo" pitchFamily="34" charset="0"/>
                <a:ea typeface="Meiryo" pitchFamily="34" charset="-122"/>
                <a:cs typeface="Meiryo" pitchFamily="34" charset="-120"/>
              </a:rPr>
              <a:t>国家試験問題演習</a:t>
            </a:r>
            <a:endParaRPr lang="en-US" sz="3200" dirty="0"/>
          </a:p>
        </p:txBody>
      </p:sp>
      <p:sp>
        <p:nvSpPr>
          <p:cNvPr id="4" name="Shape 2"/>
          <p:cNvSpPr/>
          <p:nvPr/>
        </p:nvSpPr>
        <p:spPr>
          <a:xfrm>
            <a:off x="274320" y="1005840"/>
            <a:ext cx="8595360" cy="914400"/>
          </a:xfrm>
          <a:prstGeom prst="rect">
            <a:avLst/>
          </a:prstGeom>
          <a:solidFill>
            <a:srgbClr val="1A3A5C"/>
          </a:solidFill>
          <a:ln w="12700">
            <a:solidFill>
              <a:srgbClr val="1A3A5C"/>
            </a:solidFill>
            <a:prstDash val="solid"/>
          </a:ln>
        </p:spPr>
        <p:txBody>
          <a:bodyPr/>
          <a:lstStyle/>
          <a:p>
            <a:endParaRPr lang="ja-JP" altLang="en-US" sz="2400"/>
          </a:p>
        </p:txBody>
      </p:sp>
      <p:sp>
        <p:nvSpPr>
          <p:cNvPr id="5" name="Text 3"/>
          <p:cNvSpPr/>
          <p:nvPr/>
        </p:nvSpPr>
        <p:spPr>
          <a:xfrm>
            <a:off x="457200" y="1005840"/>
            <a:ext cx="8229600" cy="914400"/>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問3　「PTとのリハビリでは歩けるが、病棟では車椅子」の差はICFの何を表すか？</a:t>
            </a:r>
            <a:endParaRPr lang="en-US" sz="2400" dirty="0"/>
          </a:p>
        </p:txBody>
      </p:sp>
      <p:sp>
        <p:nvSpPr>
          <p:cNvPr id="6" name="Shape 4"/>
          <p:cNvSpPr/>
          <p:nvPr/>
        </p:nvSpPr>
        <p:spPr>
          <a:xfrm>
            <a:off x="274320" y="2057400"/>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7" name="Text 5"/>
          <p:cNvSpPr/>
          <p:nvPr/>
        </p:nvSpPr>
        <p:spPr>
          <a:xfrm>
            <a:off x="457200" y="2084832"/>
            <a:ext cx="8229600" cy="45720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① 健康状態と参加の差</a:t>
            </a:r>
            <a:endParaRPr lang="en-US" dirty="0"/>
          </a:p>
        </p:txBody>
      </p:sp>
      <p:sp>
        <p:nvSpPr>
          <p:cNvPr id="8" name="Shape 6"/>
          <p:cNvSpPr/>
          <p:nvPr/>
        </p:nvSpPr>
        <p:spPr>
          <a:xfrm>
            <a:off x="274320" y="2642616"/>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9" name="Text 7"/>
          <p:cNvSpPr/>
          <p:nvPr/>
        </p:nvSpPr>
        <p:spPr>
          <a:xfrm>
            <a:off x="457200" y="2670048"/>
            <a:ext cx="8229600" cy="45720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② 活動の「能力」と「実行状況」の差</a:t>
            </a:r>
            <a:endParaRPr lang="en-US" dirty="0"/>
          </a:p>
        </p:txBody>
      </p:sp>
      <p:sp>
        <p:nvSpPr>
          <p:cNvPr id="10" name="Shape 8"/>
          <p:cNvSpPr/>
          <p:nvPr/>
        </p:nvSpPr>
        <p:spPr>
          <a:xfrm>
            <a:off x="274320" y="3227832"/>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1" name="Text 9"/>
          <p:cNvSpPr/>
          <p:nvPr/>
        </p:nvSpPr>
        <p:spPr>
          <a:xfrm>
            <a:off x="457200" y="3255264"/>
            <a:ext cx="8229600" cy="45720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③ 環境因子と個人因子の差</a:t>
            </a:r>
            <a:endParaRPr lang="en-US" dirty="0"/>
          </a:p>
        </p:txBody>
      </p:sp>
      <p:sp>
        <p:nvSpPr>
          <p:cNvPr id="12" name="Shape 10"/>
          <p:cNvSpPr/>
          <p:nvPr/>
        </p:nvSpPr>
        <p:spPr>
          <a:xfrm>
            <a:off x="274320" y="3813048"/>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3" name="Text 11"/>
          <p:cNvSpPr/>
          <p:nvPr/>
        </p:nvSpPr>
        <p:spPr>
          <a:xfrm>
            <a:off x="457200" y="3840480"/>
            <a:ext cx="8229600" cy="45720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④ 心身機能と活動の差</a:t>
            </a:r>
            <a:endParaRPr lang="en-US" dirty="0"/>
          </a:p>
        </p:txBody>
      </p:sp>
      <p:sp>
        <p:nvSpPr>
          <p:cNvPr id="14" name="Shape 12"/>
          <p:cNvSpPr/>
          <p:nvPr/>
        </p:nvSpPr>
        <p:spPr>
          <a:xfrm>
            <a:off x="274320" y="4398264"/>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5" name="Text 13"/>
          <p:cNvSpPr/>
          <p:nvPr/>
        </p:nvSpPr>
        <p:spPr>
          <a:xfrm>
            <a:off x="457200" y="4425696"/>
            <a:ext cx="8229600" cy="45720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⑤ 参加と環境因子の差</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E8449"/>
          </a:solidFill>
          <a:ln w="12700">
            <a:solidFill>
              <a:srgbClr val="1E8449"/>
            </a:solidFill>
            <a:prstDash val="solid"/>
          </a:ln>
        </p:spPr>
        <p:txBody>
          <a:bodyPr/>
          <a:lstStyle/>
          <a:p>
            <a:endParaRPr lang="ja-JP" altLang="en-US"/>
          </a:p>
        </p:txBody>
      </p:sp>
      <p:sp>
        <p:nvSpPr>
          <p:cNvPr id="3" name="Text 1"/>
          <p:cNvSpPr/>
          <p:nvPr/>
        </p:nvSpPr>
        <p:spPr>
          <a:xfrm>
            <a:off x="365760" y="0"/>
            <a:ext cx="8412480" cy="914400"/>
          </a:xfrm>
          <a:prstGeom prst="rect">
            <a:avLst/>
          </a:prstGeom>
          <a:noFill/>
          <a:ln/>
        </p:spPr>
        <p:txBody>
          <a:bodyPr wrap="square" rtlCol="0" anchor="ctr"/>
          <a:lstStyle/>
          <a:p>
            <a:pPr marL="0" indent="0">
              <a:buNone/>
            </a:pPr>
            <a:r>
              <a:rPr lang="en-US" sz="3200" b="1" dirty="0">
                <a:solidFill>
                  <a:srgbClr val="FFFFFF"/>
                </a:solidFill>
                <a:latin typeface="Meiryo" pitchFamily="34" charset="0"/>
                <a:ea typeface="Meiryo" pitchFamily="34" charset="-122"/>
                <a:cs typeface="Meiryo" pitchFamily="34" charset="-120"/>
              </a:rPr>
              <a:t>正解と解説</a:t>
            </a:r>
            <a:endParaRPr lang="en-US" sz="3200" dirty="0"/>
          </a:p>
        </p:txBody>
      </p:sp>
      <p:sp>
        <p:nvSpPr>
          <p:cNvPr id="4" name="Shape 2"/>
          <p:cNvSpPr/>
          <p:nvPr/>
        </p:nvSpPr>
        <p:spPr>
          <a:xfrm>
            <a:off x="274320" y="1005840"/>
            <a:ext cx="8595360" cy="575825"/>
          </a:xfrm>
          <a:prstGeom prst="rect">
            <a:avLst/>
          </a:prstGeom>
          <a:solidFill>
            <a:srgbClr val="D5F0E0"/>
          </a:solidFill>
          <a:ln w="12700">
            <a:solidFill>
              <a:srgbClr val="27AE60"/>
            </a:solidFill>
            <a:prstDash val="solid"/>
          </a:ln>
        </p:spPr>
        <p:txBody>
          <a:bodyPr/>
          <a:lstStyle/>
          <a:p>
            <a:endParaRPr lang="ja-JP" altLang="en-US"/>
          </a:p>
        </p:txBody>
      </p:sp>
      <p:sp>
        <p:nvSpPr>
          <p:cNvPr id="5" name="Text 3"/>
          <p:cNvSpPr/>
          <p:nvPr/>
        </p:nvSpPr>
        <p:spPr>
          <a:xfrm>
            <a:off x="319628" y="1088095"/>
            <a:ext cx="8229600" cy="445338"/>
          </a:xfrm>
          <a:prstGeom prst="rect">
            <a:avLst/>
          </a:prstGeom>
          <a:noFill/>
          <a:ln/>
        </p:spPr>
        <p:txBody>
          <a:bodyPr wrap="square" rtlCol="0" anchor="ctr"/>
          <a:lstStyle/>
          <a:p>
            <a:pPr marL="0" indent="0">
              <a:buNone/>
            </a:pPr>
            <a:r>
              <a:rPr lang="en-US" sz="2800" b="1" dirty="0">
                <a:solidFill>
                  <a:srgbClr val="1A6B37"/>
                </a:solidFill>
                <a:latin typeface="Meiryo" pitchFamily="34" charset="0"/>
                <a:ea typeface="Meiryo" pitchFamily="34" charset="-122"/>
                <a:cs typeface="Meiryo" pitchFamily="34" charset="-120"/>
              </a:rPr>
              <a:t>【正解】② 活動の「能力」と「実行状況」の差</a:t>
            </a:r>
            <a:endParaRPr lang="en-US" sz="2800" dirty="0"/>
          </a:p>
        </p:txBody>
      </p:sp>
      <p:sp>
        <p:nvSpPr>
          <p:cNvPr id="6" name="Shape 4"/>
          <p:cNvSpPr/>
          <p:nvPr/>
        </p:nvSpPr>
        <p:spPr>
          <a:xfrm>
            <a:off x="274320" y="1647338"/>
            <a:ext cx="8595360" cy="956045"/>
          </a:xfrm>
          <a:prstGeom prst="rect">
            <a:avLst/>
          </a:prstGeom>
          <a:solidFill>
            <a:srgbClr val="E8EEF4"/>
          </a:solidFill>
          <a:ln w="12700">
            <a:solidFill>
              <a:srgbClr val="CCCCCC"/>
            </a:solidFill>
            <a:prstDash val="solid"/>
          </a:ln>
        </p:spPr>
        <p:txBody>
          <a:bodyPr/>
          <a:lstStyle/>
          <a:p>
            <a:endParaRPr lang="ja-JP" altLang="en-US"/>
          </a:p>
        </p:txBody>
      </p:sp>
      <p:sp>
        <p:nvSpPr>
          <p:cNvPr id="7" name="Text 5"/>
          <p:cNvSpPr/>
          <p:nvPr/>
        </p:nvSpPr>
        <p:spPr>
          <a:xfrm>
            <a:off x="411892" y="1690217"/>
            <a:ext cx="8229600" cy="304271"/>
          </a:xfrm>
          <a:prstGeom prst="rect">
            <a:avLst/>
          </a:prstGeom>
          <a:noFill/>
          <a:ln/>
        </p:spPr>
        <p:txBody>
          <a:bodyPr wrap="square" rtlCol="0" anchor="ctr"/>
          <a:lstStyle/>
          <a:p>
            <a:pPr marL="0" indent="0">
              <a:buNone/>
            </a:pPr>
            <a:r>
              <a:rPr lang="en-US" b="1" dirty="0">
                <a:solidFill>
                  <a:srgbClr val="1A3A5C"/>
                </a:solidFill>
                <a:latin typeface="Meiryo" pitchFamily="34" charset="0"/>
                <a:ea typeface="Meiryo" pitchFamily="34" charset="-122"/>
                <a:cs typeface="Meiryo" pitchFamily="34" charset="-120"/>
              </a:rPr>
              <a:t>【解説】</a:t>
            </a:r>
            <a:endParaRPr lang="en-US" dirty="0"/>
          </a:p>
        </p:txBody>
      </p:sp>
      <p:sp>
        <p:nvSpPr>
          <p:cNvPr id="8" name="Text 6"/>
          <p:cNvSpPr/>
          <p:nvPr/>
        </p:nvSpPr>
        <p:spPr>
          <a:xfrm>
            <a:off x="502508" y="1956258"/>
            <a:ext cx="8229600" cy="685306"/>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「できる力（能力）」はあるが「実際にやっていること（実行状況）」が伴っていない差を表す。その差の理由を探ることが看護師の役割である。</a:t>
            </a:r>
            <a:endParaRPr lang="en-US" dirty="0"/>
          </a:p>
        </p:txBody>
      </p:sp>
      <p:sp>
        <p:nvSpPr>
          <p:cNvPr id="9" name="Shape 7"/>
          <p:cNvSpPr/>
          <p:nvPr/>
        </p:nvSpPr>
        <p:spPr>
          <a:xfrm>
            <a:off x="274320" y="2775344"/>
            <a:ext cx="8595360" cy="415965"/>
          </a:xfrm>
          <a:prstGeom prst="rect">
            <a:avLst/>
          </a:prstGeom>
          <a:solidFill>
            <a:srgbClr val="FFFFFF"/>
          </a:solidFill>
          <a:ln w="12700">
            <a:solidFill>
              <a:srgbClr val="DDDDDD"/>
            </a:solidFill>
            <a:prstDash val="solid"/>
          </a:ln>
        </p:spPr>
        <p:txBody>
          <a:bodyPr/>
          <a:lstStyle/>
          <a:p>
            <a:endParaRPr lang="ja-JP" altLang="en-US" sz="2800"/>
          </a:p>
        </p:txBody>
      </p:sp>
      <p:sp>
        <p:nvSpPr>
          <p:cNvPr id="10" name="Text 8"/>
          <p:cNvSpPr/>
          <p:nvPr/>
        </p:nvSpPr>
        <p:spPr>
          <a:xfrm>
            <a:off x="457200" y="2852096"/>
            <a:ext cx="8188586" cy="356541"/>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① 健康状態と参加の差</a:t>
            </a:r>
            <a:endParaRPr lang="en-US" dirty="0"/>
          </a:p>
        </p:txBody>
      </p:sp>
      <p:sp>
        <p:nvSpPr>
          <p:cNvPr id="11" name="Shape 9"/>
          <p:cNvSpPr/>
          <p:nvPr/>
        </p:nvSpPr>
        <p:spPr>
          <a:xfrm>
            <a:off x="274320" y="3224307"/>
            <a:ext cx="8595360" cy="415965"/>
          </a:xfrm>
          <a:prstGeom prst="rect">
            <a:avLst/>
          </a:prstGeom>
          <a:solidFill>
            <a:srgbClr val="D5F0E0"/>
          </a:solidFill>
          <a:ln w="12700">
            <a:solidFill>
              <a:srgbClr val="27AE60"/>
            </a:solidFill>
            <a:prstDash val="solid"/>
          </a:ln>
        </p:spPr>
        <p:txBody>
          <a:bodyPr/>
          <a:lstStyle/>
          <a:p>
            <a:endParaRPr lang="ja-JP" altLang="en-US" sz="2800"/>
          </a:p>
        </p:txBody>
      </p:sp>
      <p:sp>
        <p:nvSpPr>
          <p:cNvPr id="12" name="Text 10"/>
          <p:cNvSpPr/>
          <p:nvPr/>
        </p:nvSpPr>
        <p:spPr>
          <a:xfrm>
            <a:off x="457200" y="3265443"/>
            <a:ext cx="8229600" cy="356541"/>
          </a:xfrm>
          <a:prstGeom prst="rect">
            <a:avLst/>
          </a:prstGeom>
          <a:noFill/>
          <a:ln/>
        </p:spPr>
        <p:txBody>
          <a:bodyPr wrap="square" rtlCol="0" anchor="ctr"/>
          <a:lstStyle/>
          <a:p>
            <a:pPr marL="0" indent="0">
              <a:buNone/>
            </a:pPr>
            <a:r>
              <a:rPr lang="en-US" b="1" dirty="0">
                <a:solidFill>
                  <a:srgbClr val="1A6B37"/>
                </a:solidFill>
                <a:latin typeface="Meiryo" pitchFamily="34" charset="0"/>
                <a:ea typeface="Meiryo" pitchFamily="34" charset="-122"/>
                <a:cs typeface="Meiryo" pitchFamily="34" charset="-120"/>
              </a:rPr>
              <a:t>② 活動の「能力」と「実行状況」の差</a:t>
            </a:r>
            <a:endParaRPr lang="en-US" dirty="0"/>
          </a:p>
        </p:txBody>
      </p:sp>
      <p:sp>
        <p:nvSpPr>
          <p:cNvPr id="13" name="Shape 11"/>
          <p:cNvSpPr/>
          <p:nvPr/>
        </p:nvSpPr>
        <p:spPr>
          <a:xfrm>
            <a:off x="274320" y="3676847"/>
            <a:ext cx="8595360" cy="397113"/>
          </a:xfrm>
          <a:prstGeom prst="rect">
            <a:avLst/>
          </a:prstGeom>
          <a:solidFill>
            <a:srgbClr val="FFFFFF"/>
          </a:solidFill>
          <a:ln w="12700">
            <a:solidFill>
              <a:srgbClr val="DDDDDD"/>
            </a:solidFill>
            <a:prstDash val="solid"/>
          </a:ln>
        </p:spPr>
        <p:txBody>
          <a:bodyPr/>
          <a:lstStyle/>
          <a:p>
            <a:endParaRPr lang="ja-JP" altLang="en-US" sz="2800"/>
          </a:p>
        </p:txBody>
      </p:sp>
      <p:sp>
        <p:nvSpPr>
          <p:cNvPr id="14" name="Text 12"/>
          <p:cNvSpPr/>
          <p:nvPr/>
        </p:nvSpPr>
        <p:spPr>
          <a:xfrm>
            <a:off x="457200" y="3733577"/>
            <a:ext cx="8097882" cy="34038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③ 環境因子と個人因子の差</a:t>
            </a:r>
            <a:endParaRPr lang="en-US" dirty="0"/>
          </a:p>
        </p:txBody>
      </p:sp>
      <p:sp>
        <p:nvSpPr>
          <p:cNvPr id="15" name="Shape 13"/>
          <p:cNvSpPr/>
          <p:nvPr/>
        </p:nvSpPr>
        <p:spPr>
          <a:xfrm>
            <a:off x="274320" y="4137660"/>
            <a:ext cx="8595360" cy="400380"/>
          </a:xfrm>
          <a:prstGeom prst="rect">
            <a:avLst/>
          </a:prstGeom>
          <a:solidFill>
            <a:srgbClr val="FFFFFF"/>
          </a:solidFill>
          <a:ln w="12700">
            <a:solidFill>
              <a:srgbClr val="DDDDDD"/>
            </a:solidFill>
            <a:prstDash val="solid"/>
          </a:ln>
        </p:spPr>
        <p:txBody>
          <a:bodyPr/>
          <a:lstStyle/>
          <a:p>
            <a:endParaRPr lang="ja-JP" altLang="en-US" sz="2800"/>
          </a:p>
        </p:txBody>
      </p:sp>
      <p:sp>
        <p:nvSpPr>
          <p:cNvPr id="16" name="Text 14"/>
          <p:cNvSpPr/>
          <p:nvPr/>
        </p:nvSpPr>
        <p:spPr>
          <a:xfrm>
            <a:off x="457200" y="4194857"/>
            <a:ext cx="8229600" cy="34318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④ 心身機能と活動の差</a:t>
            </a:r>
            <a:endParaRPr lang="en-US" dirty="0"/>
          </a:p>
        </p:txBody>
      </p:sp>
      <p:sp>
        <p:nvSpPr>
          <p:cNvPr id="17" name="Shape 15"/>
          <p:cNvSpPr/>
          <p:nvPr/>
        </p:nvSpPr>
        <p:spPr>
          <a:xfrm>
            <a:off x="274320" y="4641004"/>
            <a:ext cx="8595360" cy="383225"/>
          </a:xfrm>
          <a:prstGeom prst="rect">
            <a:avLst/>
          </a:prstGeom>
          <a:solidFill>
            <a:srgbClr val="FFFFFF"/>
          </a:solidFill>
          <a:ln w="12700">
            <a:solidFill>
              <a:srgbClr val="DDDDDD"/>
            </a:solidFill>
            <a:prstDash val="solid"/>
          </a:ln>
        </p:spPr>
        <p:txBody>
          <a:bodyPr/>
          <a:lstStyle/>
          <a:p>
            <a:endParaRPr lang="ja-JP" altLang="en-US" sz="2800"/>
          </a:p>
        </p:txBody>
      </p:sp>
      <p:sp>
        <p:nvSpPr>
          <p:cNvPr id="18" name="Text 16"/>
          <p:cNvSpPr/>
          <p:nvPr/>
        </p:nvSpPr>
        <p:spPr>
          <a:xfrm>
            <a:off x="457200" y="4695750"/>
            <a:ext cx="8229600" cy="328479"/>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⑤ 参加と環境因子の差</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2E5F8A"/>
          </a:solidFill>
          <a:ln w="12700">
            <a:solidFill>
              <a:srgbClr val="2E5F8A"/>
            </a:solidFill>
            <a:prstDash val="solid"/>
          </a:ln>
        </p:spPr>
        <p:txBody>
          <a:bodyPr/>
          <a:lstStyle/>
          <a:p>
            <a:endParaRPr lang="ja-JP" altLang="en-US"/>
          </a:p>
        </p:txBody>
      </p:sp>
      <p:sp>
        <p:nvSpPr>
          <p:cNvPr id="3" name="Text 1"/>
          <p:cNvSpPr/>
          <p:nvPr/>
        </p:nvSpPr>
        <p:spPr>
          <a:xfrm>
            <a:off x="365760" y="0"/>
            <a:ext cx="8412480" cy="914400"/>
          </a:xfrm>
          <a:prstGeom prst="rect">
            <a:avLst/>
          </a:prstGeom>
          <a:noFill/>
          <a:ln/>
        </p:spPr>
        <p:txBody>
          <a:bodyPr wrap="square" rtlCol="0" anchor="ctr"/>
          <a:lstStyle/>
          <a:p>
            <a:pPr marL="0" indent="0">
              <a:buNone/>
            </a:pPr>
            <a:r>
              <a:rPr lang="en-US" sz="3600" dirty="0">
                <a:solidFill>
                  <a:srgbClr val="FFFFFF"/>
                </a:solidFill>
                <a:latin typeface="Meiryo" pitchFamily="34" charset="0"/>
                <a:ea typeface="Meiryo" pitchFamily="34" charset="-122"/>
                <a:cs typeface="Meiryo" pitchFamily="34" charset="-120"/>
              </a:rPr>
              <a:t>国家試験問題演習</a:t>
            </a:r>
            <a:endParaRPr lang="en-US" sz="3600" dirty="0"/>
          </a:p>
        </p:txBody>
      </p:sp>
      <p:sp>
        <p:nvSpPr>
          <p:cNvPr id="4" name="Shape 2"/>
          <p:cNvSpPr/>
          <p:nvPr/>
        </p:nvSpPr>
        <p:spPr>
          <a:xfrm>
            <a:off x="274320" y="1005840"/>
            <a:ext cx="8595360" cy="914400"/>
          </a:xfrm>
          <a:prstGeom prst="rect">
            <a:avLst/>
          </a:prstGeom>
          <a:solidFill>
            <a:srgbClr val="1A3A5C"/>
          </a:solidFill>
          <a:ln w="12700">
            <a:solidFill>
              <a:srgbClr val="1A3A5C"/>
            </a:solidFill>
            <a:prstDash val="solid"/>
          </a:ln>
        </p:spPr>
        <p:txBody>
          <a:bodyPr/>
          <a:lstStyle/>
          <a:p>
            <a:endParaRPr lang="ja-JP" altLang="en-US" sz="2800"/>
          </a:p>
        </p:txBody>
      </p:sp>
      <p:sp>
        <p:nvSpPr>
          <p:cNvPr id="5" name="Text 3"/>
          <p:cNvSpPr/>
          <p:nvPr/>
        </p:nvSpPr>
        <p:spPr>
          <a:xfrm>
            <a:off x="457200" y="1005840"/>
            <a:ext cx="8229600" cy="914400"/>
          </a:xfrm>
          <a:prstGeom prst="rect">
            <a:avLst/>
          </a:prstGeom>
          <a:noFill/>
          <a:ln/>
        </p:spPr>
        <p:txBody>
          <a:bodyPr wrap="square" rtlCol="0" anchor="ctr"/>
          <a:lstStyle/>
          <a:p>
            <a:pPr marL="0" indent="0">
              <a:buNone/>
            </a:pPr>
            <a:r>
              <a:rPr lang="en-US" sz="2800" b="1" dirty="0">
                <a:solidFill>
                  <a:srgbClr val="FFFFFF"/>
                </a:solidFill>
                <a:latin typeface="Meiryo" pitchFamily="34" charset="0"/>
                <a:ea typeface="Meiryo" pitchFamily="34" charset="-122"/>
                <a:cs typeface="Meiryo" pitchFamily="34" charset="-120"/>
              </a:rPr>
              <a:t>問4　ICFの「参加」に該当するのはどれか？</a:t>
            </a:r>
            <a:endParaRPr lang="en-US" sz="2800" dirty="0"/>
          </a:p>
        </p:txBody>
      </p:sp>
      <p:sp>
        <p:nvSpPr>
          <p:cNvPr id="6" name="Shape 4"/>
          <p:cNvSpPr/>
          <p:nvPr/>
        </p:nvSpPr>
        <p:spPr>
          <a:xfrm>
            <a:off x="274320" y="2057400"/>
            <a:ext cx="8595360" cy="512064"/>
          </a:xfrm>
          <a:prstGeom prst="rect">
            <a:avLst/>
          </a:prstGeom>
          <a:solidFill>
            <a:srgbClr val="FFFFFF"/>
          </a:solidFill>
          <a:ln w="12700">
            <a:solidFill>
              <a:srgbClr val="AABBCC"/>
            </a:solidFill>
            <a:prstDash val="solid"/>
          </a:ln>
        </p:spPr>
        <p:txBody>
          <a:bodyPr/>
          <a:lstStyle/>
          <a:p>
            <a:endParaRPr lang="ja-JP" altLang="en-US" sz="2800"/>
          </a:p>
        </p:txBody>
      </p:sp>
      <p:sp>
        <p:nvSpPr>
          <p:cNvPr id="7" name="Text 5"/>
          <p:cNvSpPr/>
          <p:nvPr/>
        </p:nvSpPr>
        <p:spPr>
          <a:xfrm>
            <a:off x="457200" y="2112264"/>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① 腎機能の低下</a:t>
            </a:r>
            <a:endParaRPr lang="en-US" sz="2000" dirty="0"/>
          </a:p>
        </p:txBody>
      </p:sp>
      <p:sp>
        <p:nvSpPr>
          <p:cNvPr id="8" name="Shape 6"/>
          <p:cNvSpPr/>
          <p:nvPr/>
        </p:nvSpPr>
        <p:spPr>
          <a:xfrm>
            <a:off x="274320" y="2642616"/>
            <a:ext cx="8595360" cy="512064"/>
          </a:xfrm>
          <a:prstGeom prst="rect">
            <a:avLst/>
          </a:prstGeom>
          <a:solidFill>
            <a:srgbClr val="FFFFFF"/>
          </a:solidFill>
          <a:ln w="12700">
            <a:solidFill>
              <a:srgbClr val="AABBCC"/>
            </a:solidFill>
            <a:prstDash val="solid"/>
          </a:ln>
        </p:spPr>
        <p:txBody>
          <a:bodyPr/>
          <a:lstStyle/>
          <a:p>
            <a:endParaRPr lang="ja-JP" altLang="en-US" sz="2800"/>
          </a:p>
        </p:txBody>
      </p:sp>
      <p:sp>
        <p:nvSpPr>
          <p:cNvPr id="9" name="Text 7"/>
          <p:cNvSpPr/>
          <p:nvPr/>
        </p:nvSpPr>
        <p:spPr>
          <a:xfrm>
            <a:off x="457200" y="2697480"/>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② 自力での食事摂取</a:t>
            </a:r>
            <a:endParaRPr lang="en-US" sz="2000" dirty="0"/>
          </a:p>
        </p:txBody>
      </p:sp>
      <p:sp>
        <p:nvSpPr>
          <p:cNvPr id="10" name="Shape 8"/>
          <p:cNvSpPr/>
          <p:nvPr/>
        </p:nvSpPr>
        <p:spPr>
          <a:xfrm>
            <a:off x="274320" y="3227832"/>
            <a:ext cx="8595360" cy="512064"/>
          </a:xfrm>
          <a:prstGeom prst="rect">
            <a:avLst/>
          </a:prstGeom>
          <a:solidFill>
            <a:srgbClr val="FFFFFF"/>
          </a:solidFill>
          <a:ln w="12700">
            <a:solidFill>
              <a:srgbClr val="AABBCC"/>
            </a:solidFill>
            <a:prstDash val="solid"/>
          </a:ln>
        </p:spPr>
        <p:txBody>
          <a:bodyPr/>
          <a:lstStyle/>
          <a:p>
            <a:endParaRPr lang="ja-JP" altLang="en-US" sz="2800"/>
          </a:p>
        </p:txBody>
      </p:sp>
      <p:sp>
        <p:nvSpPr>
          <p:cNvPr id="11" name="Text 9"/>
          <p:cNvSpPr/>
          <p:nvPr/>
        </p:nvSpPr>
        <p:spPr>
          <a:xfrm>
            <a:off x="457200" y="3282696"/>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③ 地域の老人会への出席</a:t>
            </a:r>
            <a:endParaRPr lang="en-US" sz="2000" dirty="0"/>
          </a:p>
        </p:txBody>
      </p:sp>
      <p:sp>
        <p:nvSpPr>
          <p:cNvPr id="12" name="Shape 10"/>
          <p:cNvSpPr/>
          <p:nvPr/>
        </p:nvSpPr>
        <p:spPr>
          <a:xfrm>
            <a:off x="274320" y="3813048"/>
            <a:ext cx="8595360" cy="512064"/>
          </a:xfrm>
          <a:prstGeom prst="rect">
            <a:avLst/>
          </a:prstGeom>
          <a:solidFill>
            <a:srgbClr val="FFFFFF"/>
          </a:solidFill>
          <a:ln w="12700">
            <a:solidFill>
              <a:srgbClr val="AABBCC"/>
            </a:solidFill>
            <a:prstDash val="solid"/>
          </a:ln>
        </p:spPr>
        <p:txBody>
          <a:bodyPr/>
          <a:lstStyle/>
          <a:p>
            <a:endParaRPr lang="ja-JP" altLang="en-US" sz="2800"/>
          </a:p>
        </p:txBody>
      </p:sp>
      <p:sp>
        <p:nvSpPr>
          <p:cNvPr id="13" name="Text 11"/>
          <p:cNvSpPr/>
          <p:nvPr/>
        </p:nvSpPr>
        <p:spPr>
          <a:xfrm>
            <a:off x="457200" y="3867912"/>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④ 自宅の廊下に手すりがある</a:t>
            </a:r>
            <a:endParaRPr lang="en-US" sz="2000" dirty="0"/>
          </a:p>
        </p:txBody>
      </p:sp>
      <p:sp>
        <p:nvSpPr>
          <p:cNvPr id="14" name="Shape 12"/>
          <p:cNvSpPr/>
          <p:nvPr/>
        </p:nvSpPr>
        <p:spPr>
          <a:xfrm>
            <a:off x="274320" y="4398264"/>
            <a:ext cx="8595360" cy="512064"/>
          </a:xfrm>
          <a:prstGeom prst="rect">
            <a:avLst/>
          </a:prstGeom>
          <a:solidFill>
            <a:srgbClr val="FFFFFF"/>
          </a:solidFill>
          <a:ln w="12700">
            <a:solidFill>
              <a:srgbClr val="AABBCC"/>
            </a:solidFill>
            <a:prstDash val="solid"/>
          </a:ln>
        </p:spPr>
        <p:txBody>
          <a:bodyPr/>
          <a:lstStyle/>
          <a:p>
            <a:endParaRPr lang="ja-JP" altLang="en-US" sz="2800"/>
          </a:p>
        </p:txBody>
      </p:sp>
      <p:sp>
        <p:nvSpPr>
          <p:cNvPr id="15" name="Text 13"/>
          <p:cNvSpPr/>
          <p:nvPr/>
        </p:nvSpPr>
        <p:spPr>
          <a:xfrm>
            <a:off x="457200" y="4453128"/>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⑤ 「人に頼りたくない」という価値観</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E8449"/>
          </a:solidFill>
          <a:ln w="12700">
            <a:solidFill>
              <a:srgbClr val="1E8449"/>
            </a:solidFill>
            <a:prstDash val="solid"/>
          </a:ln>
        </p:spPr>
        <p:txBody>
          <a:bodyPr/>
          <a:lstStyle/>
          <a:p>
            <a:endParaRPr lang="ja-JP" altLang="en-US" sz="2400"/>
          </a:p>
        </p:txBody>
      </p:sp>
      <p:sp>
        <p:nvSpPr>
          <p:cNvPr id="3" name="Text 1"/>
          <p:cNvSpPr/>
          <p:nvPr/>
        </p:nvSpPr>
        <p:spPr>
          <a:xfrm>
            <a:off x="365760" y="0"/>
            <a:ext cx="8412480" cy="91440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正解と解説</a:t>
            </a:r>
            <a:endParaRPr lang="en-US" sz="3600" dirty="0"/>
          </a:p>
        </p:txBody>
      </p:sp>
      <p:sp>
        <p:nvSpPr>
          <p:cNvPr id="4" name="Shape 2"/>
          <p:cNvSpPr/>
          <p:nvPr/>
        </p:nvSpPr>
        <p:spPr>
          <a:xfrm>
            <a:off x="274320" y="973301"/>
            <a:ext cx="8595360" cy="608776"/>
          </a:xfrm>
          <a:prstGeom prst="rect">
            <a:avLst/>
          </a:prstGeom>
          <a:solidFill>
            <a:srgbClr val="D5F0E0"/>
          </a:solidFill>
          <a:ln w="12700">
            <a:solidFill>
              <a:srgbClr val="27AE60"/>
            </a:solidFill>
            <a:prstDash val="solid"/>
          </a:ln>
        </p:spPr>
        <p:txBody>
          <a:bodyPr/>
          <a:lstStyle/>
          <a:p>
            <a:endParaRPr lang="ja-JP" altLang="en-US" sz="2400"/>
          </a:p>
        </p:txBody>
      </p:sp>
      <p:sp>
        <p:nvSpPr>
          <p:cNvPr id="5" name="Text 3"/>
          <p:cNvSpPr/>
          <p:nvPr/>
        </p:nvSpPr>
        <p:spPr>
          <a:xfrm>
            <a:off x="411891" y="1030966"/>
            <a:ext cx="8229600" cy="551111"/>
          </a:xfrm>
          <a:prstGeom prst="rect">
            <a:avLst/>
          </a:prstGeom>
          <a:noFill/>
          <a:ln/>
        </p:spPr>
        <p:txBody>
          <a:bodyPr wrap="square" rtlCol="0" anchor="ctr"/>
          <a:lstStyle/>
          <a:p>
            <a:pPr marL="0" indent="0">
              <a:buNone/>
            </a:pPr>
            <a:r>
              <a:rPr lang="en-US" sz="2800" b="1" dirty="0">
                <a:solidFill>
                  <a:srgbClr val="1A6B37"/>
                </a:solidFill>
                <a:latin typeface="Meiryo" pitchFamily="34" charset="0"/>
                <a:ea typeface="Meiryo" pitchFamily="34" charset="-122"/>
                <a:cs typeface="Meiryo" pitchFamily="34" charset="-120"/>
              </a:rPr>
              <a:t>【正解】③ 地域の老人会への出席</a:t>
            </a:r>
            <a:endParaRPr lang="en-US" sz="2800" dirty="0"/>
          </a:p>
        </p:txBody>
      </p:sp>
      <p:sp>
        <p:nvSpPr>
          <p:cNvPr id="6" name="Shape 4"/>
          <p:cNvSpPr/>
          <p:nvPr/>
        </p:nvSpPr>
        <p:spPr>
          <a:xfrm>
            <a:off x="274320" y="1668780"/>
            <a:ext cx="8595360" cy="1107371"/>
          </a:xfrm>
          <a:prstGeom prst="rect">
            <a:avLst/>
          </a:prstGeom>
          <a:solidFill>
            <a:srgbClr val="E8EEF4"/>
          </a:solidFill>
          <a:ln w="12700">
            <a:solidFill>
              <a:srgbClr val="CCCCCC"/>
            </a:solidFill>
            <a:prstDash val="solid"/>
          </a:ln>
        </p:spPr>
        <p:txBody>
          <a:bodyPr/>
          <a:lstStyle/>
          <a:p>
            <a:endParaRPr lang="ja-JP" altLang="en-US" sz="2400"/>
          </a:p>
        </p:txBody>
      </p:sp>
      <p:sp>
        <p:nvSpPr>
          <p:cNvPr id="7" name="Text 5"/>
          <p:cNvSpPr/>
          <p:nvPr/>
        </p:nvSpPr>
        <p:spPr>
          <a:xfrm>
            <a:off x="457200" y="1741932"/>
            <a:ext cx="8229600" cy="320040"/>
          </a:xfrm>
          <a:prstGeom prst="rect">
            <a:avLst/>
          </a:prstGeom>
          <a:noFill/>
          <a:ln/>
        </p:spPr>
        <p:txBody>
          <a:bodyPr wrap="square" rtlCol="0" anchor="ctr"/>
          <a:lstStyle/>
          <a:p>
            <a:pPr marL="0" indent="0">
              <a:buNone/>
            </a:pPr>
            <a:r>
              <a:rPr lang="en-US" sz="2400" b="1" dirty="0">
                <a:solidFill>
                  <a:srgbClr val="1A3A5C"/>
                </a:solidFill>
                <a:latin typeface="Meiryo" pitchFamily="34" charset="0"/>
                <a:ea typeface="Meiryo" pitchFamily="34" charset="-122"/>
                <a:cs typeface="Meiryo" pitchFamily="34" charset="-120"/>
              </a:rPr>
              <a:t>【解説】</a:t>
            </a:r>
            <a:endParaRPr lang="en-US" sz="2400" dirty="0"/>
          </a:p>
        </p:txBody>
      </p:sp>
      <p:sp>
        <p:nvSpPr>
          <p:cNvPr id="8" name="Text 6"/>
          <p:cNvSpPr/>
          <p:nvPr/>
        </p:nvSpPr>
        <p:spPr>
          <a:xfrm>
            <a:off x="457200" y="1805775"/>
            <a:ext cx="8229600" cy="1188720"/>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「参加」は生活・人生場面への関与（社会活動・趣味・仕事など）。①は心身機能、②は活動、④は環境因子、⑤は個人因子。</a:t>
            </a:r>
            <a:endParaRPr lang="en-US" dirty="0"/>
          </a:p>
        </p:txBody>
      </p:sp>
      <p:sp>
        <p:nvSpPr>
          <p:cNvPr id="9" name="Shape 7"/>
          <p:cNvSpPr/>
          <p:nvPr/>
        </p:nvSpPr>
        <p:spPr>
          <a:xfrm>
            <a:off x="274319" y="2884766"/>
            <a:ext cx="8630783" cy="386519"/>
          </a:xfrm>
          <a:prstGeom prst="rect">
            <a:avLst/>
          </a:prstGeom>
          <a:solidFill>
            <a:srgbClr val="FFFFFF"/>
          </a:solidFill>
          <a:ln w="12700">
            <a:solidFill>
              <a:srgbClr val="DDDDDD"/>
            </a:solidFill>
            <a:prstDash val="solid"/>
          </a:ln>
        </p:spPr>
        <p:txBody>
          <a:bodyPr/>
          <a:lstStyle/>
          <a:p>
            <a:endParaRPr lang="ja-JP" altLang="en-US" sz="3200"/>
          </a:p>
        </p:txBody>
      </p:sp>
      <p:sp>
        <p:nvSpPr>
          <p:cNvPr id="10" name="Text 8"/>
          <p:cNvSpPr/>
          <p:nvPr/>
        </p:nvSpPr>
        <p:spPr>
          <a:xfrm>
            <a:off x="457200" y="2939983"/>
            <a:ext cx="8263516" cy="331302"/>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① 腎機能の低下</a:t>
            </a:r>
            <a:endParaRPr lang="en-US" sz="2000" dirty="0"/>
          </a:p>
        </p:txBody>
      </p:sp>
      <p:sp>
        <p:nvSpPr>
          <p:cNvPr id="11" name="Shape 9"/>
          <p:cNvSpPr/>
          <p:nvPr/>
        </p:nvSpPr>
        <p:spPr>
          <a:xfrm>
            <a:off x="274319" y="3321466"/>
            <a:ext cx="8630783" cy="386519"/>
          </a:xfrm>
          <a:prstGeom prst="rect">
            <a:avLst/>
          </a:prstGeom>
          <a:solidFill>
            <a:srgbClr val="FFFFFF"/>
          </a:solidFill>
          <a:ln w="12700">
            <a:solidFill>
              <a:srgbClr val="DDDDDD"/>
            </a:solidFill>
            <a:prstDash val="solid"/>
          </a:ln>
        </p:spPr>
        <p:txBody>
          <a:bodyPr/>
          <a:lstStyle/>
          <a:p>
            <a:endParaRPr lang="ja-JP" altLang="en-US" sz="3200"/>
          </a:p>
        </p:txBody>
      </p:sp>
      <p:sp>
        <p:nvSpPr>
          <p:cNvPr id="12" name="Text 10"/>
          <p:cNvSpPr/>
          <p:nvPr/>
        </p:nvSpPr>
        <p:spPr>
          <a:xfrm>
            <a:off x="457200" y="3383537"/>
            <a:ext cx="8263516" cy="331302"/>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② 自力での食事摂取</a:t>
            </a:r>
            <a:endParaRPr lang="en-US" sz="2000" dirty="0"/>
          </a:p>
        </p:txBody>
      </p:sp>
      <p:sp>
        <p:nvSpPr>
          <p:cNvPr id="13" name="Shape 11"/>
          <p:cNvSpPr/>
          <p:nvPr/>
        </p:nvSpPr>
        <p:spPr>
          <a:xfrm>
            <a:off x="274319" y="3765021"/>
            <a:ext cx="8630783" cy="386519"/>
          </a:xfrm>
          <a:prstGeom prst="rect">
            <a:avLst/>
          </a:prstGeom>
          <a:solidFill>
            <a:srgbClr val="D5F0E0"/>
          </a:solidFill>
          <a:ln w="12700">
            <a:solidFill>
              <a:srgbClr val="27AE60"/>
            </a:solidFill>
            <a:prstDash val="solid"/>
          </a:ln>
        </p:spPr>
        <p:txBody>
          <a:bodyPr/>
          <a:lstStyle/>
          <a:p>
            <a:endParaRPr lang="ja-JP" altLang="en-US" sz="3200"/>
          </a:p>
        </p:txBody>
      </p:sp>
      <p:sp>
        <p:nvSpPr>
          <p:cNvPr id="14" name="Text 12"/>
          <p:cNvSpPr/>
          <p:nvPr/>
        </p:nvSpPr>
        <p:spPr>
          <a:xfrm>
            <a:off x="457200" y="3820238"/>
            <a:ext cx="8263516" cy="331302"/>
          </a:xfrm>
          <a:prstGeom prst="rect">
            <a:avLst/>
          </a:prstGeom>
          <a:noFill/>
          <a:ln/>
        </p:spPr>
        <p:txBody>
          <a:bodyPr wrap="square" rtlCol="0" anchor="ctr"/>
          <a:lstStyle/>
          <a:p>
            <a:pPr marL="0" indent="0">
              <a:buNone/>
            </a:pPr>
            <a:r>
              <a:rPr lang="en-US" sz="2000" b="1" dirty="0">
                <a:solidFill>
                  <a:srgbClr val="1A6B37"/>
                </a:solidFill>
                <a:latin typeface="Meiryo" pitchFamily="34" charset="0"/>
                <a:ea typeface="Meiryo" pitchFamily="34" charset="-122"/>
                <a:cs typeface="Meiryo" pitchFamily="34" charset="-120"/>
              </a:rPr>
              <a:t>③ 地域の老人会への出席</a:t>
            </a:r>
            <a:endParaRPr lang="en-US" sz="2000" dirty="0"/>
          </a:p>
        </p:txBody>
      </p:sp>
      <p:sp>
        <p:nvSpPr>
          <p:cNvPr id="15" name="Shape 13"/>
          <p:cNvSpPr/>
          <p:nvPr/>
        </p:nvSpPr>
        <p:spPr>
          <a:xfrm>
            <a:off x="274319" y="4234742"/>
            <a:ext cx="8630783" cy="386519"/>
          </a:xfrm>
          <a:prstGeom prst="rect">
            <a:avLst/>
          </a:prstGeom>
          <a:solidFill>
            <a:srgbClr val="FFFFFF"/>
          </a:solidFill>
          <a:ln w="12700">
            <a:solidFill>
              <a:srgbClr val="DDDDDD"/>
            </a:solidFill>
            <a:prstDash val="solid"/>
          </a:ln>
        </p:spPr>
        <p:txBody>
          <a:bodyPr/>
          <a:lstStyle/>
          <a:p>
            <a:endParaRPr lang="ja-JP" altLang="en-US" sz="3200"/>
          </a:p>
        </p:txBody>
      </p:sp>
      <p:sp>
        <p:nvSpPr>
          <p:cNvPr id="16" name="Text 14"/>
          <p:cNvSpPr/>
          <p:nvPr/>
        </p:nvSpPr>
        <p:spPr>
          <a:xfrm>
            <a:off x="457200" y="4289959"/>
            <a:ext cx="8263516" cy="331302"/>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④ 自宅の廊下に手すりがある</a:t>
            </a:r>
            <a:endParaRPr lang="en-US" sz="2000" dirty="0"/>
          </a:p>
        </p:txBody>
      </p:sp>
      <p:sp>
        <p:nvSpPr>
          <p:cNvPr id="17" name="Shape 15"/>
          <p:cNvSpPr/>
          <p:nvPr/>
        </p:nvSpPr>
        <p:spPr>
          <a:xfrm>
            <a:off x="274319" y="4704464"/>
            <a:ext cx="8630783" cy="386519"/>
          </a:xfrm>
          <a:prstGeom prst="rect">
            <a:avLst/>
          </a:prstGeom>
          <a:solidFill>
            <a:srgbClr val="FFFFFF"/>
          </a:solidFill>
          <a:ln w="12700">
            <a:solidFill>
              <a:srgbClr val="DDDDDD"/>
            </a:solidFill>
            <a:prstDash val="solid"/>
          </a:ln>
        </p:spPr>
        <p:txBody>
          <a:bodyPr/>
          <a:lstStyle/>
          <a:p>
            <a:endParaRPr lang="ja-JP" altLang="en-US" sz="3200"/>
          </a:p>
        </p:txBody>
      </p:sp>
      <p:sp>
        <p:nvSpPr>
          <p:cNvPr id="18" name="Text 16"/>
          <p:cNvSpPr/>
          <p:nvPr/>
        </p:nvSpPr>
        <p:spPr>
          <a:xfrm>
            <a:off x="457200" y="4759681"/>
            <a:ext cx="8263516" cy="331302"/>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⑤ 「人に頼りたくない」という価値観</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2E5F8A"/>
          </a:solidFill>
          <a:ln w="12700">
            <a:solidFill>
              <a:srgbClr val="2E5F8A"/>
            </a:solidFill>
            <a:prstDash val="solid"/>
          </a:ln>
        </p:spPr>
        <p:txBody>
          <a:bodyPr/>
          <a:lstStyle/>
          <a:p>
            <a:endParaRPr lang="ja-JP" altLang="en-US" sz="2400"/>
          </a:p>
        </p:txBody>
      </p:sp>
      <p:sp>
        <p:nvSpPr>
          <p:cNvPr id="3" name="Text 1"/>
          <p:cNvSpPr/>
          <p:nvPr/>
        </p:nvSpPr>
        <p:spPr>
          <a:xfrm>
            <a:off x="365760" y="53134"/>
            <a:ext cx="8412480" cy="914400"/>
          </a:xfrm>
          <a:prstGeom prst="rect">
            <a:avLst/>
          </a:prstGeom>
          <a:noFill/>
          <a:ln/>
        </p:spPr>
        <p:txBody>
          <a:bodyPr wrap="square" rtlCol="0" anchor="ctr"/>
          <a:lstStyle/>
          <a:p>
            <a:pPr marL="0" indent="0">
              <a:buNone/>
            </a:pPr>
            <a:r>
              <a:rPr lang="en-US" sz="3600" dirty="0">
                <a:solidFill>
                  <a:srgbClr val="FFFFFF"/>
                </a:solidFill>
                <a:latin typeface="Meiryo" pitchFamily="34" charset="0"/>
                <a:ea typeface="Meiryo" pitchFamily="34" charset="-122"/>
                <a:cs typeface="Meiryo" pitchFamily="34" charset="-120"/>
              </a:rPr>
              <a:t>国家試験問題演習</a:t>
            </a:r>
            <a:endParaRPr lang="en-US" sz="3600" dirty="0"/>
          </a:p>
        </p:txBody>
      </p:sp>
      <p:sp>
        <p:nvSpPr>
          <p:cNvPr id="4" name="Shape 2"/>
          <p:cNvSpPr/>
          <p:nvPr/>
        </p:nvSpPr>
        <p:spPr>
          <a:xfrm>
            <a:off x="274320" y="1104694"/>
            <a:ext cx="8595360" cy="914400"/>
          </a:xfrm>
          <a:prstGeom prst="rect">
            <a:avLst/>
          </a:prstGeom>
          <a:solidFill>
            <a:srgbClr val="1A3A5C"/>
          </a:solidFill>
          <a:ln w="12700">
            <a:solidFill>
              <a:srgbClr val="1A3A5C"/>
            </a:solidFill>
            <a:prstDash val="solid"/>
          </a:ln>
        </p:spPr>
        <p:txBody>
          <a:bodyPr/>
          <a:lstStyle/>
          <a:p>
            <a:endParaRPr lang="ja-JP" altLang="en-US" sz="2400"/>
          </a:p>
        </p:txBody>
      </p:sp>
      <p:sp>
        <p:nvSpPr>
          <p:cNvPr id="5" name="Text 3"/>
          <p:cNvSpPr/>
          <p:nvPr/>
        </p:nvSpPr>
        <p:spPr>
          <a:xfrm>
            <a:off x="457200" y="1104694"/>
            <a:ext cx="8229600" cy="914400"/>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問5　看護師がICFを活用する目的として最も適切なのはどれか？</a:t>
            </a:r>
            <a:endParaRPr lang="en-US" sz="2400" dirty="0"/>
          </a:p>
        </p:txBody>
      </p:sp>
      <p:sp>
        <p:nvSpPr>
          <p:cNvPr id="6" name="Shape 4"/>
          <p:cNvSpPr/>
          <p:nvPr/>
        </p:nvSpPr>
        <p:spPr>
          <a:xfrm>
            <a:off x="274320" y="2156254"/>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7" name="Text 5"/>
          <p:cNvSpPr/>
          <p:nvPr/>
        </p:nvSpPr>
        <p:spPr>
          <a:xfrm>
            <a:off x="457200" y="2211118"/>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① 疾患の診断を確定するため</a:t>
            </a:r>
            <a:endParaRPr lang="en-US" sz="2000" dirty="0"/>
          </a:p>
        </p:txBody>
      </p:sp>
      <p:sp>
        <p:nvSpPr>
          <p:cNvPr id="8" name="Shape 6"/>
          <p:cNvSpPr/>
          <p:nvPr/>
        </p:nvSpPr>
        <p:spPr>
          <a:xfrm>
            <a:off x="274320" y="2741470"/>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9" name="Text 7"/>
          <p:cNvSpPr/>
          <p:nvPr/>
        </p:nvSpPr>
        <p:spPr>
          <a:xfrm>
            <a:off x="457200" y="2796334"/>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② 投薬内容を決定するため</a:t>
            </a:r>
            <a:endParaRPr lang="en-US" sz="2000" dirty="0"/>
          </a:p>
        </p:txBody>
      </p:sp>
      <p:sp>
        <p:nvSpPr>
          <p:cNvPr id="10" name="Shape 8"/>
          <p:cNvSpPr/>
          <p:nvPr/>
        </p:nvSpPr>
        <p:spPr>
          <a:xfrm>
            <a:off x="274320" y="3326686"/>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1" name="Text 9"/>
          <p:cNvSpPr/>
          <p:nvPr/>
        </p:nvSpPr>
        <p:spPr>
          <a:xfrm>
            <a:off x="457200" y="3381550"/>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③ 対象の生活全体を統合的に把握し、看護計画立案に活かすため</a:t>
            </a:r>
            <a:endParaRPr lang="en-US" sz="2000" dirty="0"/>
          </a:p>
        </p:txBody>
      </p:sp>
      <p:sp>
        <p:nvSpPr>
          <p:cNvPr id="12" name="Shape 10"/>
          <p:cNvSpPr/>
          <p:nvPr/>
        </p:nvSpPr>
        <p:spPr>
          <a:xfrm>
            <a:off x="274320" y="3911902"/>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3" name="Text 11"/>
          <p:cNvSpPr/>
          <p:nvPr/>
        </p:nvSpPr>
        <p:spPr>
          <a:xfrm>
            <a:off x="457200" y="3966766"/>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④ リハビリの回数を算定するため</a:t>
            </a:r>
            <a:endParaRPr lang="en-US" sz="2000" dirty="0"/>
          </a:p>
        </p:txBody>
      </p:sp>
      <p:sp>
        <p:nvSpPr>
          <p:cNvPr id="14" name="Shape 12"/>
          <p:cNvSpPr/>
          <p:nvPr/>
        </p:nvSpPr>
        <p:spPr>
          <a:xfrm>
            <a:off x="274320" y="4497118"/>
            <a:ext cx="8595360" cy="512064"/>
          </a:xfrm>
          <a:prstGeom prst="rect">
            <a:avLst/>
          </a:prstGeom>
          <a:solidFill>
            <a:srgbClr val="FFFFFF"/>
          </a:solidFill>
          <a:ln w="12700">
            <a:solidFill>
              <a:srgbClr val="AABBCC"/>
            </a:solidFill>
            <a:prstDash val="solid"/>
          </a:ln>
        </p:spPr>
        <p:txBody>
          <a:bodyPr/>
          <a:lstStyle/>
          <a:p>
            <a:endParaRPr lang="ja-JP" altLang="en-US" sz="2400"/>
          </a:p>
        </p:txBody>
      </p:sp>
      <p:sp>
        <p:nvSpPr>
          <p:cNvPr id="15" name="Text 13"/>
          <p:cNvSpPr/>
          <p:nvPr/>
        </p:nvSpPr>
        <p:spPr>
          <a:xfrm>
            <a:off x="457200" y="4551982"/>
            <a:ext cx="8229600" cy="45720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⑤ 介護保険の要介護度を決定するため</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E8449"/>
          </a:solidFill>
          <a:ln w="12700">
            <a:solidFill>
              <a:srgbClr val="1E8449"/>
            </a:solidFill>
            <a:prstDash val="solid"/>
          </a:ln>
        </p:spPr>
        <p:txBody>
          <a:bodyPr/>
          <a:lstStyle/>
          <a:p>
            <a:endParaRPr lang="ja-JP" altLang="en-US"/>
          </a:p>
        </p:txBody>
      </p:sp>
      <p:sp>
        <p:nvSpPr>
          <p:cNvPr id="3" name="Text 1"/>
          <p:cNvSpPr/>
          <p:nvPr/>
        </p:nvSpPr>
        <p:spPr>
          <a:xfrm>
            <a:off x="365760" y="0"/>
            <a:ext cx="8412480" cy="914400"/>
          </a:xfrm>
          <a:prstGeom prst="rect">
            <a:avLst/>
          </a:prstGeom>
          <a:noFill/>
          <a:ln/>
        </p:spPr>
        <p:txBody>
          <a:bodyPr wrap="square" rtlCol="0" anchor="ctr"/>
          <a:lstStyle/>
          <a:p>
            <a:pPr marL="0" indent="0">
              <a:buNone/>
            </a:pPr>
            <a:r>
              <a:rPr lang="en-US" sz="3200" b="1" dirty="0">
                <a:solidFill>
                  <a:srgbClr val="FFFFFF"/>
                </a:solidFill>
                <a:latin typeface="Meiryo" pitchFamily="34" charset="0"/>
                <a:ea typeface="Meiryo" pitchFamily="34" charset="-122"/>
                <a:cs typeface="Meiryo" pitchFamily="34" charset="-120"/>
              </a:rPr>
              <a:t>正解と解説</a:t>
            </a:r>
            <a:endParaRPr lang="en-US" sz="3200" dirty="0"/>
          </a:p>
        </p:txBody>
      </p:sp>
      <p:sp>
        <p:nvSpPr>
          <p:cNvPr id="4" name="Shape 2"/>
          <p:cNvSpPr/>
          <p:nvPr/>
        </p:nvSpPr>
        <p:spPr>
          <a:xfrm>
            <a:off x="274320" y="1005840"/>
            <a:ext cx="8595360" cy="777240"/>
          </a:xfrm>
          <a:prstGeom prst="rect">
            <a:avLst/>
          </a:prstGeom>
          <a:solidFill>
            <a:srgbClr val="D5F0E0"/>
          </a:solidFill>
          <a:ln w="12700">
            <a:solidFill>
              <a:srgbClr val="27AE60"/>
            </a:solidFill>
            <a:prstDash val="solid"/>
          </a:ln>
        </p:spPr>
        <p:txBody>
          <a:bodyPr/>
          <a:lstStyle/>
          <a:p>
            <a:endParaRPr lang="ja-JP" altLang="en-US"/>
          </a:p>
        </p:txBody>
      </p:sp>
      <p:sp>
        <p:nvSpPr>
          <p:cNvPr id="5" name="Text 3"/>
          <p:cNvSpPr/>
          <p:nvPr/>
        </p:nvSpPr>
        <p:spPr>
          <a:xfrm>
            <a:off x="308919" y="1024128"/>
            <a:ext cx="8229600" cy="777240"/>
          </a:xfrm>
          <a:prstGeom prst="rect">
            <a:avLst/>
          </a:prstGeom>
          <a:noFill/>
          <a:ln/>
        </p:spPr>
        <p:txBody>
          <a:bodyPr wrap="square" rtlCol="0" anchor="ctr"/>
          <a:lstStyle/>
          <a:p>
            <a:pPr marL="0" indent="0">
              <a:buNone/>
            </a:pPr>
            <a:r>
              <a:rPr lang="en-US" sz="2400" b="1" dirty="0">
                <a:solidFill>
                  <a:srgbClr val="1A6B37"/>
                </a:solidFill>
                <a:latin typeface="Meiryo" pitchFamily="34" charset="0"/>
                <a:ea typeface="Meiryo" pitchFamily="34" charset="-122"/>
                <a:cs typeface="Meiryo" pitchFamily="34" charset="-120"/>
              </a:rPr>
              <a:t>【正解】③ 生活全体を統合的に把握し、看護計画立案に活かすため</a:t>
            </a:r>
            <a:endParaRPr lang="en-US" sz="2400" dirty="0"/>
          </a:p>
        </p:txBody>
      </p:sp>
      <p:sp>
        <p:nvSpPr>
          <p:cNvPr id="6" name="Shape 4"/>
          <p:cNvSpPr/>
          <p:nvPr/>
        </p:nvSpPr>
        <p:spPr>
          <a:xfrm>
            <a:off x="274320" y="1920240"/>
            <a:ext cx="8595360" cy="1019556"/>
          </a:xfrm>
          <a:prstGeom prst="rect">
            <a:avLst/>
          </a:prstGeom>
          <a:solidFill>
            <a:srgbClr val="E8EEF4"/>
          </a:solidFill>
          <a:ln w="12700">
            <a:solidFill>
              <a:srgbClr val="CCCCCC"/>
            </a:solidFill>
            <a:prstDash val="solid"/>
          </a:ln>
        </p:spPr>
        <p:txBody>
          <a:bodyPr/>
          <a:lstStyle/>
          <a:p>
            <a:endParaRPr lang="ja-JP" altLang="en-US"/>
          </a:p>
        </p:txBody>
      </p:sp>
      <p:sp>
        <p:nvSpPr>
          <p:cNvPr id="7" name="Text 5"/>
          <p:cNvSpPr/>
          <p:nvPr/>
        </p:nvSpPr>
        <p:spPr>
          <a:xfrm>
            <a:off x="457200" y="1993392"/>
            <a:ext cx="8229600" cy="320040"/>
          </a:xfrm>
          <a:prstGeom prst="rect">
            <a:avLst/>
          </a:prstGeom>
          <a:noFill/>
          <a:ln/>
        </p:spPr>
        <p:txBody>
          <a:bodyPr wrap="square" rtlCol="0" anchor="ctr"/>
          <a:lstStyle/>
          <a:p>
            <a:pPr marL="0" indent="0">
              <a:buNone/>
            </a:pPr>
            <a:r>
              <a:rPr lang="en-US" b="1" dirty="0">
                <a:solidFill>
                  <a:srgbClr val="1A3A5C"/>
                </a:solidFill>
                <a:latin typeface="Meiryo" pitchFamily="34" charset="0"/>
                <a:ea typeface="Meiryo" pitchFamily="34" charset="-122"/>
                <a:cs typeface="Meiryo" pitchFamily="34" charset="-120"/>
              </a:rPr>
              <a:t>【解説】</a:t>
            </a:r>
            <a:endParaRPr lang="en-US" dirty="0"/>
          </a:p>
        </p:txBody>
      </p:sp>
      <p:sp>
        <p:nvSpPr>
          <p:cNvPr id="8" name="Text 6"/>
          <p:cNvSpPr/>
          <p:nvPr/>
        </p:nvSpPr>
        <p:spPr>
          <a:xfrm>
            <a:off x="548640" y="2272840"/>
            <a:ext cx="8229600" cy="666956"/>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ICFは多職種が共通言語で対象の生活機能を把握するための枠組みであり、看護師はこれを活用して個別的な看護計画を立案する。</a:t>
            </a:r>
            <a:endParaRPr lang="en-US" dirty="0"/>
          </a:p>
        </p:txBody>
      </p:sp>
      <p:sp>
        <p:nvSpPr>
          <p:cNvPr id="9" name="Shape 7"/>
          <p:cNvSpPr/>
          <p:nvPr/>
        </p:nvSpPr>
        <p:spPr>
          <a:xfrm>
            <a:off x="274320" y="3028640"/>
            <a:ext cx="8595360" cy="368705"/>
          </a:xfrm>
          <a:prstGeom prst="rect">
            <a:avLst/>
          </a:prstGeom>
          <a:solidFill>
            <a:srgbClr val="FFFFFF"/>
          </a:solidFill>
          <a:ln w="12700">
            <a:solidFill>
              <a:srgbClr val="DDDDDD"/>
            </a:solidFill>
            <a:prstDash val="solid"/>
          </a:ln>
        </p:spPr>
        <p:txBody>
          <a:bodyPr/>
          <a:lstStyle/>
          <a:p>
            <a:endParaRPr lang="ja-JP" altLang="en-US" sz="2800"/>
          </a:p>
        </p:txBody>
      </p:sp>
      <p:sp>
        <p:nvSpPr>
          <p:cNvPr id="10" name="Text 8"/>
          <p:cNvSpPr/>
          <p:nvPr/>
        </p:nvSpPr>
        <p:spPr>
          <a:xfrm>
            <a:off x="457200" y="3081312"/>
            <a:ext cx="8229600" cy="31603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① 疾患の診断を確定するため</a:t>
            </a:r>
            <a:endParaRPr lang="en-US" dirty="0"/>
          </a:p>
        </p:txBody>
      </p:sp>
      <p:sp>
        <p:nvSpPr>
          <p:cNvPr id="11" name="Shape 9"/>
          <p:cNvSpPr/>
          <p:nvPr/>
        </p:nvSpPr>
        <p:spPr>
          <a:xfrm>
            <a:off x="274320" y="3454392"/>
            <a:ext cx="8595360" cy="332129"/>
          </a:xfrm>
          <a:prstGeom prst="rect">
            <a:avLst/>
          </a:prstGeom>
          <a:solidFill>
            <a:srgbClr val="FFFFFF"/>
          </a:solidFill>
          <a:ln w="12700">
            <a:solidFill>
              <a:srgbClr val="DDDDDD"/>
            </a:solidFill>
            <a:prstDash val="solid"/>
          </a:ln>
        </p:spPr>
        <p:txBody>
          <a:bodyPr/>
          <a:lstStyle/>
          <a:p>
            <a:endParaRPr lang="ja-JP" altLang="en-US" sz="2800"/>
          </a:p>
        </p:txBody>
      </p:sp>
      <p:sp>
        <p:nvSpPr>
          <p:cNvPr id="12" name="Text 10"/>
          <p:cNvSpPr/>
          <p:nvPr/>
        </p:nvSpPr>
        <p:spPr>
          <a:xfrm>
            <a:off x="457200" y="3479992"/>
            <a:ext cx="8229600" cy="31603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② 投薬内容を決定するため</a:t>
            </a:r>
            <a:endParaRPr lang="en-US" dirty="0"/>
          </a:p>
        </p:txBody>
      </p:sp>
      <p:sp>
        <p:nvSpPr>
          <p:cNvPr id="13" name="Shape 11"/>
          <p:cNvSpPr/>
          <p:nvPr/>
        </p:nvSpPr>
        <p:spPr>
          <a:xfrm>
            <a:off x="274320" y="3829296"/>
            <a:ext cx="8595360" cy="368705"/>
          </a:xfrm>
          <a:prstGeom prst="rect">
            <a:avLst/>
          </a:prstGeom>
          <a:solidFill>
            <a:srgbClr val="D5F0E0"/>
          </a:solidFill>
          <a:ln w="12700">
            <a:solidFill>
              <a:srgbClr val="27AE60"/>
            </a:solidFill>
            <a:prstDash val="solid"/>
          </a:ln>
        </p:spPr>
        <p:txBody>
          <a:bodyPr/>
          <a:lstStyle/>
          <a:p>
            <a:endParaRPr lang="ja-JP" altLang="en-US" sz="2800"/>
          </a:p>
        </p:txBody>
      </p:sp>
      <p:sp>
        <p:nvSpPr>
          <p:cNvPr id="14" name="Text 12"/>
          <p:cNvSpPr/>
          <p:nvPr/>
        </p:nvSpPr>
        <p:spPr>
          <a:xfrm>
            <a:off x="457200" y="3881968"/>
            <a:ext cx="8229600" cy="316033"/>
          </a:xfrm>
          <a:prstGeom prst="rect">
            <a:avLst/>
          </a:prstGeom>
          <a:noFill/>
          <a:ln/>
        </p:spPr>
        <p:txBody>
          <a:bodyPr wrap="square" rtlCol="0" anchor="ctr"/>
          <a:lstStyle/>
          <a:p>
            <a:pPr marL="0" indent="0">
              <a:buNone/>
            </a:pPr>
            <a:r>
              <a:rPr lang="en-US" b="1" dirty="0">
                <a:solidFill>
                  <a:srgbClr val="1A6B37"/>
                </a:solidFill>
                <a:latin typeface="Meiryo" pitchFamily="34" charset="0"/>
                <a:ea typeface="Meiryo" pitchFamily="34" charset="-122"/>
                <a:cs typeface="Meiryo" pitchFamily="34" charset="-120"/>
              </a:rPr>
              <a:t>③ 対象の生活全体を統合的に把握し、看護計画立案に活かすため</a:t>
            </a:r>
            <a:endParaRPr lang="en-US" dirty="0"/>
          </a:p>
        </p:txBody>
      </p:sp>
      <p:sp>
        <p:nvSpPr>
          <p:cNvPr id="15" name="Shape 13"/>
          <p:cNvSpPr/>
          <p:nvPr/>
        </p:nvSpPr>
        <p:spPr>
          <a:xfrm>
            <a:off x="274320" y="4240776"/>
            <a:ext cx="8595360" cy="368705"/>
          </a:xfrm>
          <a:prstGeom prst="rect">
            <a:avLst/>
          </a:prstGeom>
          <a:solidFill>
            <a:srgbClr val="FFFFFF"/>
          </a:solidFill>
          <a:ln w="12700">
            <a:solidFill>
              <a:srgbClr val="DDDDDD"/>
            </a:solidFill>
            <a:prstDash val="solid"/>
          </a:ln>
        </p:spPr>
        <p:txBody>
          <a:bodyPr/>
          <a:lstStyle/>
          <a:p>
            <a:endParaRPr lang="ja-JP" altLang="en-US" sz="2800"/>
          </a:p>
        </p:txBody>
      </p:sp>
      <p:sp>
        <p:nvSpPr>
          <p:cNvPr id="16" name="Text 14"/>
          <p:cNvSpPr/>
          <p:nvPr/>
        </p:nvSpPr>
        <p:spPr>
          <a:xfrm>
            <a:off x="457200" y="4293448"/>
            <a:ext cx="8229600" cy="31603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④ リハビリの回数を算定するため</a:t>
            </a:r>
            <a:endParaRPr lang="en-US" dirty="0"/>
          </a:p>
        </p:txBody>
      </p:sp>
      <p:sp>
        <p:nvSpPr>
          <p:cNvPr id="17" name="Shape 15"/>
          <p:cNvSpPr/>
          <p:nvPr/>
        </p:nvSpPr>
        <p:spPr>
          <a:xfrm>
            <a:off x="289972" y="4652256"/>
            <a:ext cx="8595360" cy="368705"/>
          </a:xfrm>
          <a:prstGeom prst="rect">
            <a:avLst/>
          </a:prstGeom>
          <a:solidFill>
            <a:srgbClr val="FFFFFF"/>
          </a:solidFill>
          <a:ln w="12700">
            <a:solidFill>
              <a:srgbClr val="DDDDDD"/>
            </a:solidFill>
            <a:prstDash val="solid"/>
          </a:ln>
        </p:spPr>
        <p:txBody>
          <a:bodyPr/>
          <a:lstStyle/>
          <a:p>
            <a:endParaRPr lang="ja-JP" altLang="en-US" sz="2800"/>
          </a:p>
        </p:txBody>
      </p:sp>
      <p:sp>
        <p:nvSpPr>
          <p:cNvPr id="18" name="Text 16"/>
          <p:cNvSpPr/>
          <p:nvPr/>
        </p:nvSpPr>
        <p:spPr>
          <a:xfrm>
            <a:off x="454921" y="4704928"/>
            <a:ext cx="8229600" cy="316033"/>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⑤ 介護保険の要介護度を決定するため</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txBody>
          <a:bodyPr/>
          <a:lstStyle/>
          <a:p>
            <a:endParaRPr lang="ja-JP" altLang="en-US"/>
          </a:p>
        </p:txBody>
      </p:sp>
      <p:sp>
        <p:nvSpPr>
          <p:cNvPr id="3" name="Text 1"/>
          <p:cNvSpPr/>
          <p:nvPr/>
        </p:nvSpPr>
        <p:spPr>
          <a:xfrm>
            <a:off x="365760" y="64008"/>
            <a:ext cx="8412480" cy="1005840"/>
          </a:xfrm>
          <a:prstGeom prst="rect">
            <a:avLst/>
          </a:prstGeom>
          <a:noFill/>
          <a:ln/>
        </p:spPr>
        <p:txBody>
          <a:bodyPr wrap="square" rtlCol="0" anchor="ctr"/>
          <a:lstStyle/>
          <a:p>
            <a:pPr marL="0" indent="0" algn="l">
              <a:buNone/>
            </a:pPr>
            <a:r>
              <a:rPr lang="en-US" sz="3600" b="1" dirty="0">
                <a:solidFill>
                  <a:srgbClr val="FFFFFF"/>
                </a:solidFill>
                <a:latin typeface="Meiryo" pitchFamily="34" charset="0"/>
                <a:ea typeface="Meiryo" pitchFamily="34" charset="-122"/>
                <a:cs typeface="Meiryo" pitchFamily="34" charset="-120"/>
              </a:rPr>
              <a:t>ICF（国際生活機能分類）とは何か</a:t>
            </a:r>
            <a:endParaRPr lang="en-US" sz="3600" dirty="0"/>
          </a:p>
        </p:txBody>
      </p:sp>
      <p:sp>
        <p:nvSpPr>
          <p:cNvPr id="4" name="Shape 2"/>
          <p:cNvSpPr/>
          <p:nvPr/>
        </p:nvSpPr>
        <p:spPr>
          <a:xfrm>
            <a:off x="274320" y="1188719"/>
            <a:ext cx="4198826" cy="3762221"/>
          </a:xfrm>
          <a:prstGeom prst="rect">
            <a:avLst/>
          </a:prstGeom>
          <a:solidFill>
            <a:srgbClr val="FFFFFF"/>
          </a:solidFill>
          <a:ln w="12700">
            <a:solidFill>
              <a:srgbClr val="CCDDEE"/>
            </a:solidFill>
            <a:prstDash val="solid"/>
          </a:ln>
          <a:effectLst>
            <a:outerShdw blurRad="101600" dist="25400" dir="8100000" algn="bl" rotWithShape="0">
              <a:srgbClr val="000000">
                <a:alpha val="10000"/>
              </a:srgbClr>
            </a:outerShdw>
          </a:effectLst>
        </p:spPr>
        <p:txBody>
          <a:bodyPr/>
          <a:lstStyle/>
          <a:p>
            <a:endParaRPr lang="ja-JP" altLang="en-US" sz="2400"/>
          </a:p>
        </p:txBody>
      </p:sp>
      <p:sp>
        <p:nvSpPr>
          <p:cNvPr id="5" name="Text 3"/>
          <p:cNvSpPr/>
          <p:nvPr/>
        </p:nvSpPr>
        <p:spPr>
          <a:xfrm>
            <a:off x="457199" y="1325879"/>
            <a:ext cx="3825597" cy="366575"/>
          </a:xfrm>
          <a:prstGeom prst="rect">
            <a:avLst/>
          </a:prstGeom>
          <a:noFill/>
          <a:ln/>
        </p:spPr>
        <p:txBody>
          <a:bodyPr wrap="square" rtlCol="0" anchor="ctr"/>
          <a:lstStyle/>
          <a:p>
            <a:pPr marL="0" indent="0">
              <a:buNone/>
            </a:pPr>
            <a:r>
              <a:rPr lang="en-US" sz="2400" b="1" dirty="0">
                <a:solidFill>
                  <a:srgbClr val="028090"/>
                </a:solidFill>
                <a:latin typeface="Meiryo" pitchFamily="34" charset="0"/>
                <a:ea typeface="Meiryo" pitchFamily="34" charset="-122"/>
                <a:cs typeface="Meiryo" pitchFamily="34" charset="-120"/>
              </a:rPr>
              <a:t>WHO採択（2001年）</a:t>
            </a:r>
            <a:endParaRPr lang="en-US" sz="2400" dirty="0"/>
          </a:p>
        </p:txBody>
      </p:sp>
      <p:sp>
        <p:nvSpPr>
          <p:cNvPr id="6" name="Text 4"/>
          <p:cNvSpPr/>
          <p:nvPr/>
        </p:nvSpPr>
        <p:spPr>
          <a:xfrm>
            <a:off x="457199" y="1645919"/>
            <a:ext cx="3825597" cy="627037"/>
          </a:xfrm>
          <a:prstGeom prst="rect">
            <a:avLst/>
          </a:prstGeom>
          <a:noFill/>
          <a:ln/>
        </p:spPr>
        <p:txBody>
          <a:bodyPr wrap="square" rtlCol="0" anchor="ctr"/>
          <a:lstStyle/>
          <a:p>
            <a:pPr marL="0" indent="0">
              <a:buNone/>
            </a:pPr>
            <a:r>
              <a:rPr lang="en-US" sz="1600" i="1" dirty="0">
                <a:solidFill>
                  <a:srgbClr val="888888"/>
                </a:solidFill>
                <a:latin typeface="Meiryo" pitchFamily="34" charset="0"/>
                <a:ea typeface="Meiryo" pitchFamily="34" charset="-122"/>
                <a:cs typeface="Meiryo" pitchFamily="34" charset="-120"/>
              </a:rPr>
              <a:t>International Classification of</a:t>
            </a:r>
            <a:endParaRPr lang="en-US" sz="1600" dirty="0"/>
          </a:p>
          <a:p>
            <a:pPr marL="0" indent="0">
              <a:buNone/>
            </a:pPr>
            <a:r>
              <a:rPr lang="en-US" sz="1600" i="1" dirty="0">
                <a:solidFill>
                  <a:srgbClr val="888888"/>
                </a:solidFill>
                <a:latin typeface="Meiryo" pitchFamily="34" charset="0"/>
                <a:ea typeface="Meiryo" pitchFamily="34" charset="-122"/>
                <a:cs typeface="Meiryo" pitchFamily="34" charset="-120"/>
              </a:rPr>
              <a:t>Functioning, Disability and Health</a:t>
            </a:r>
            <a:endParaRPr lang="en-US" sz="1600" dirty="0"/>
          </a:p>
        </p:txBody>
      </p:sp>
      <p:sp>
        <p:nvSpPr>
          <p:cNvPr id="7" name="Shape 5"/>
          <p:cNvSpPr/>
          <p:nvPr/>
        </p:nvSpPr>
        <p:spPr>
          <a:xfrm>
            <a:off x="457200" y="2267712"/>
            <a:ext cx="3732290" cy="0"/>
          </a:xfrm>
          <a:prstGeom prst="line">
            <a:avLst/>
          </a:prstGeom>
          <a:noFill/>
          <a:ln w="12700">
            <a:solidFill>
              <a:srgbClr val="E8EEF4"/>
            </a:solidFill>
            <a:prstDash val="solid"/>
          </a:ln>
        </p:spPr>
        <p:txBody>
          <a:bodyPr/>
          <a:lstStyle/>
          <a:p>
            <a:endParaRPr lang="ja-JP" altLang="en-US" sz="2400"/>
          </a:p>
        </p:txBody>
      </p:sp>
      <p:sp>
        <p:nvSpPr>
          <p:cNvPr id="8" name="Text 6"/>
          <p:cNvSpPr/>
          <p:nvPr/>
        </p:nvSpPr>
        <p:spPr>
          <a:xfrm>
            <a:off x="457199" y="2322319"/>
            <a:ext cx="3825597" cy="771738"/>
          </a:xfrm>
          <a:prstGeom prst="rect">
            <a:avLst/>
          </a:prstGeom>
          <a:noFill/>
          <a:ln/>
        </p:spPr>
        <p:txBody>
          <a:bodyPr wrap="square" rtlCol="0" anchor="ctr"/>
          <a:lstStyle/>
          <a:p>
            <a:pPr marL="0" indent="0">
              <a:buNone/>
            </a:pPr>
            <a:r>
              <a:rPr lang="en-US" sz="2000" b="1" dirty="0">
                <a:solidFill>
                  <a:srgbClr val="1A3A5C"/>
                </a:solidFill>
                <a:latin typeface="Meiryo" pitchFamily="34" charset="0"/>
                <a:ea typeface="Meiryo" pitchFamily="34" charset="-122"/>
                <a:cs typeface="Meiryo" pitchFamily="34" charset="-120"/>
              </a:rPr>
              <a:t>「人が生きること全体」を</a:t>
            </a:r>
            <a:endParaRPr lang="en-US" sz="2000" dirty="0"/>
          </a:p>
          <a:p>
            <a:pPr marL="0" indent="0">
              <a:buNone/>
            </a:pPr>
            <a:r>
              <a:rPr lang="en-US" sz="2000" b="1" dirty="0">
                <a:solidFill>
                  <a:srgbClr val="1A3A5C"/>
                </a:solidFill>
                <a:latin typeface="Meiryo" pitchFamily="34" charset="0"/>
                <a:ea typeface="Meiryo" pitchFamily="34" charset="-122"/>
                <a:cs typeface="Meiryo" pitchFamily="34" charset="-120"/>
              </a:rPr>
              <a:t>記述するための共通言語</a:t>
            </a:r>
            <a:endParaRPr lang="en-US" sz="2000" dirty="0"/>
          </a:p>
        </p:txBody>
      </p:sp>
      <p:sp>
        <p:nvSpPr>
          <p:cNvPr id="9" name="Text 7"/>
          <p:cNvSpPr/>
          <p:nvPr/>
        </p:nvSpPr>
        <p:spPr>
          <a:xfrm>
            <a:off x="457200" y="3241094"/>
            <a:ext cx="3825597" cy="385869"/>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医療・福祉・教育など多くの分野で活用</a:t>
            </a:r>
            <a:endParaRPr lang="en-US" dirty="0"/>
          </a:p>
        </p:txBody>
      </p:sp>
      <p:sp>
        <p:nvSpPr>
          <p:cNvPr id="10" name="Shape 8"/>
          <p:cNvSpPr/>
          <p:nvPr/>
        </p:nvSpPr>
        <p:spPr>
          <a:xfrm>
            <a:off x="409611" y="3809842"/>
            <a:ext cx="3985651" cy="1061138"/>
          </a:xfrm>
          <a:prstGeom prst="rect">
            <a:avLst/>
          </a:prstGeom>
          <a:solidFill>
            <a:srgbClr val="D0EFF2"/>
          </a:solidFill>
          <a:ln w="12700">
            <a:solidFill>
              <a:srgbClr val="028090"/>
            </a:solidFill>
            <a:prstDash val="solid"/>
          </a:ln>
        </p:spPr>
        <p:txBody>
          <a:bodyPr/>
          <a:lstStyle/>
          <a:p>
            <a:endParaRPr lang="ja-JP" altLang="en-US" sz="2400"/>
          </a:p>
        </p:txBody>
      </p:sp>
      <p:sp>
        <p:nvSpPr>
          <p:cNvPr id="11" name="Text 9"/>
          <p:cNvSpPr/>
          <p:nvPr/>
        </p:nvSpPr>
        <p:spPr>
          <a:xfrm>
            <a:off x="509252" y="3867723"/>
            <a:ext cx="3886010" cy="1003258"/>
          </a:xfrm>
          <a:prstGeom prst="rect">
            <a:avLst/>
          </a:prstGeom>
          <a:noFill/>
          <a:ln/>
        </p:spPr>
        <p:txBody>
          <a:bodyPr wrap="square" rtlCol="0" anchor="ctr"/>
          <a:lstStyle/>
          <a:p>
            <a:pPr marL="0" indent="0">
              <a:buNone/>
            </a:pPr>
            <a:r>
              <a:rPr lang="en-US" sz="2000" dirty="0">
                <a:solidFill>
                  <a:srgbClr val="005566"/>
                </a:solidFill>
                <a:latin typeface="Meiryo" pitchFamily="34" charset="0"/>
                <a:ea typeface="Meiryo" pitchFamily="34" charset="-122"/>
                <a:cs typeface="Meiryo" pitchFamily="34" charset="-120"/>
              </a:rPr>
              <a:t>ICIDH（1980）</a:t>
            </a:r>
            <a:endParaRPr lang="en-US" sz="2000" dirty="0"/>
          </a:p>
          <a:p>
            <a:pPr marL="0" indent="0">
              <a:buNone/>
            </a:pPr>
            <a:r>
              <a:rPr lang="en-US" sz="2000" dirty="0">
                <a:solidFill>
                  <a:srgbClr val="005566"/>
                </a:solidFill>
                <a:latin typeface="Meiryo" pitchFamily="34" charset="0"/>
                <a:ea typeface="Meiryo" pitchFamily="34" charset="-122"/>
                <a:cs typeface="Meiryo" pitchFamily="34" charset="-120"/>
              </a:rPr>
              <a:t>「できないこと」に着目</a:t>
            </a:r>
            <a:endParaRPr lang="en-US" sz="2000" dirty="0"/>
          </a:p>
          <a:p>
            <a:pPr marL="0" indent="0">
              <a:buNone/>
            </a:pPr>
            <a:r>
              <a:rPr lang="en-US" sz="2000" dirty="0">
                <a:solidFill>
                  <a:srgbClr val="005566"/>
                </a:solidFill>
                <a:latin typeface="Meiryo" pitchFamily="34" charset="0"/>
                <a:ea typeface="Meiryo" pitchFamily="34" charset="-122"/>
                <a:cs typeface="Meiryo" pitchFamily="34" charset="-120"/>
              </a:rPr>
              <a:t>2001年に転換</a:t>
            </a:r>
            <a:endParaRPr lang="en-US" sz="2000" dirty="0"/>
          </a:p>
        </p:txBody>
      </p:sp>
      <p:pic>
        <p:nvPicPr>
          <p:cNvPr id="12" name="Image 0" descr="preencoded.png"/>
          <p:cNvPicPr>
            <a:picLocks noChangeAspect="1"/>
          </p:cNvPicPr>
          <p:nvPr/>
        </p:nvPicPr>
        <p:blipFill>
          <a:blip r:embed="rId3"/>
          <a:stretch>
            <a:fillRect/>
          </a:stretch>
        </p:blipFill>
        <p:spPr>
          <a:xfrm>
            <a:off x="4900690" y="1161288"/>
            <a:ext cx="1157606" cy="1157606"/>
          </a:xfrm>
          <a:prstGeom prst="rect">
            <a:avLst/>
          </a:prstGeom>
        </p:spPr>
      </p:pic>
      <p:sp>
        <p:nvSpPr>
          <p:cNvPr id="13" name="Text 10"/>
          <p:cNvSpPr/>
          <p:nvPr/>
        </p:nvSpPr>
        <p:spPr>
          <a:xfrm>
            <a:off x="5974903" y="1750185"/>
            <a:ext cx="3732290" cy="675270"/>
          </a:xfrm>
          <a:prstGeom prst="rect">
            <a:avLst/>
          </a:prstGeom>
          <a:noFill/>
          <a:ln/>
        </p:spPr>
        <p:txBody>
          <a:bodyPr wrap="square" rtlCol="0" anchor="ctr"/>
          <a:lstStyle/>
          <a:p>
            <a:pPr marL="0" indent="0" algn="l">
              <a:buNone/>
            </a:pPr>
            <a:r>
              <a:rPr lang="en-US" sz="6000" b="1" dirty="0">
                <a:solidFill>
                  <a:srgbClr val="1A3A5C"/>
                </a:solidFill>
                <a:latin typeface="Meiryo" pitchFamily="34" charset="0"/>
                <a:ea typeface="Meiryo" pitchFamily="34" charset="-122"/>
                <a:cs typeface="Meiryo" pitchFamily="34" charset="-120"/>
              </a:rPr>
              <a:t>ICF</a:t>
            </a:r>
            <a:endParaRPr lang="en-US" sz="6000" dirty="0"/>
          </a:p>
        </p:txBody>
      </p:sp>
      <p:sp>
        <p:nvSpPr>
          <p:cNvPr id="14" name="Text 11"/>
          <p:cNvSpPr/>
          <p:nvPr/>
        </p:nvSpPr>
        <p:spPr>
          <a:xfrm>
            <a:off x="4571999" y="2549264"/>
            <a:ext cx="4057135" cy="385869"/>
          </a:xfrm>
          <a:prstGeom prst="rect">
            <a:avLst/>
          </a:prstGeom>
          <a:noFill/>
          <a:ln/>
        </p:spPr>
        <p:txBody>
          <a:bodyPr wrap="square" rtlCol="0" anchor="ctr"/>
          <a:lstStyle/>
          <a:p>
            <a:pPr marL="0" indent="0" algn="l">
              <a:buNone/>
            </a:pPr>
            <a:r>
              <a:rPr lang="en-US" sz="2400" dirty="0">
                <a:solidFill>
                  <a:srgbClr val="555555"/>
                </a:solidFill>
                <a:latin typeface="Meiryo" pitchFamily="34" charset="0"/>
                <a:ea typeface="Meiryo" pitchFamily="34" charset="-122"/>
                <a:cs typeface="Meiryo" pitchFamily="34" charset="-120"/>
              </a:rPr>
              <a:t>生活機能と障害の国際分類</a:t>
            </a:r>
            <a:endParaRPr lang="en-US" sz="2400" dirty="0"/>
          </a:p>
        </p:txBody>
      </p:sp>
      <p:sp>
        <p:nvSpPr>
          <p:cNvPr id="15" name="Shape 12"/>
          <p:cNvSpPr/>
          <p:nvPr/>
        </p:nvSpPr>
        <p:spPr>
          <a:xfrm>
            <a:off x="4572000" y="2965623"/>
            <a:ext cx="4385440" cy="1905358"/>
          </a:xfrm>
          <a:prstGeom prst="rect">
            <a:avLst/>
          </a:prstGeom>
          <a:solidFill>
            <a:srgbClr val="D6E8F5"/>
          </a:solidFill>
          <a:ln w="12700">
            <a:solidFill>
              <a:srgbClr val="2E5F8A"/>
            </a:solidFill>
            <a:prstDash val="solid"/>
          </a:ln>
        </p:spPr>
        <p:txBody>
          <a:bodyPr/>
          <a:lstStyle/>
          <a:p>
            <a:endParaRPr lang="ja-JP" altLang="en-US" sz="2400"/>
          </a:p>
        </p:txBody>
      </p:sp>
      <p:sp>
        <p:nvSpPr>
          <p:cNvPr id="16" name="Text 13"/>
          <p:cNvSpPr/>
          <p:nvPr/>
        </p:nvSpPr>
        <p:spPr>
          <a:xfrm>
            <a:off x="4614424" y="3235936"/>
            <a:ext cx="4657263" cy="385869"/>
          </a:xfrm>
          <a:prstGeom prst="rect">
            <a:avLst/>
          </a:prstGeom>
          <a:noFill/>
          <a:ln/>
        </p:spPr>
        <p:txBody>
          <a:bodyPr wrap="square" rtlCol="0" anchor="ctr"/>
          <a:lstStyle/>
          <a:p>
            <a:pPr marL="0" indent="0">
              <a:buNone/>
            </a:pPr>
            <a:r>
              <a:rPr lang="en-US" sz="2400" b="1" dirty="0">
                <a:solidFill>
                  <a:srgbClr val="1A3A5C"/>
                </a:solidFill>
                <a:latin typeface="Meiryo" pitchFamily="34" charset="0"/>
                <a:ea typeface="Meiryo" pitchFamily="34" charset="-122"/>
                <a:cs typeface="Meiryo" pitchFamily="34" charset="-120"/>
              </a:rPr>
              <a:t>ポジティブな視点への転換</a:t>
            </a:r>
            <a:endParaRPr lang="en-US" sz="2400" dirty="0"/>
          </a:p>
        </p:txBody>
      </p:sp>
      <p:sp>
        <p:nvSpPr>
          <p:cNvPr id="17" name="Text 14"/>
          <p:cNvSpPr/>
          <p:nvPr/>
        </p:nvSpPr>
        <p:spPr>
          <a:xfrm>
            <a:off x="4518866" y="3745614"/>
            <a:ext cx="4657263" cy="771738"/>
          </a:xfrm>
          <a:prstGeom prst="rect">
            <a:avLst/>
          </a:prstGeom>
          <a:noFill/>
          <a:ln/>
        </p:spPr>
        <p:txBody>
          <a:bodyPr wrap="square" rtlCol="0" anchor="ctr"/>
          <a:lstStyle/>
          <a:p>
            <a:pPr marL="0" indent="0">
              <a:buNone/>
            </a:pPr>
            <a:r>
              <a:rPr lang="en-US" sz="2400" dirty="0">
                <a:solidFill>
                  <a:srgbClr val="2E5F8A"/>
                </a:solidFill>
                <a:latin typeface="Meiryo" pitchFamily="34" charset="0"/>
                <a:ea typeface="Meiryo" pitchFamily="34" charset="-122"/>
                <a:cs typeface="Meiryo" pitchFamily="34" charset="-120"/>
              </a:rPr>
              <a:t>「障害があっても生活できる」</a:t>
            </a:r>
            <a:endParaRPr lang="en-US" sz="2400" dirty="0"/>
          </a:p>
          <a:p>
            <a:pPr marL="0" indent="0">
              <a:buNone/>
            </a:pPr>
            <a:r>
              <a:rPr lang="en-US" sz="2400" dirty="0">
                <a:solidFill>
                  <a:srgbClr val="2E5F8A"/>
                </a:solidFill>
                <a:latin typeface="Meiryo" pitchFamily="34" charset="0"/>
                <a:ea typeface="Meiryo" pitchFamily="34" charset="-122"/>
                <a:cs typeface="Meiryo" pitchFamily="34" charset="-120"/>
              </a:rPr>
              <a:t>「環境が整えば参加できる」</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bg>
      <p:bgPr>
        <a:solidFill>
          <a:srgbClr val="1A5C4A"/>
        </a:solidFill>
        <a:effectLst/>
      </p:bgPr>
    </p:bg>
    <p:spTree>
      <p:nvGrpSpPr>
        <p:cNvPr id="1" name=""/>
        <p:cNvGrpSpPr/>
        <p:nvPr/>
      </p:nvGrpSpPr>
      <p:grpSpPr>
        <a:xfrm>
          <a:off x="0" y="0"/>
          <a:ext cx="0" cy="0"/>
          <a:chOff x="0" y="0"/>
          <a:chExt cx="0" cy="0"/>
        </a:xfrm>
      </p:grpSpPr>
      <p:sp>
        <p:nvSpPr>
          <p:cNvPr id="3" name="Text 1"/>
          <p:cNvSpPr/>
          <p:nvPr/>
        </p:nvSpPr>
        <p:spPr>
          <a:xfrm>
            <a:off x="453081" y="1714294"/>
            <a:ext cx="8229600" cy="914400"/>
          </a:xfrm>
          <a:prstGeom prst="rect">
            <a:avLst/>
          </a:prstGeom>
          <a:noFill/>
          <a:ln/>
        </p:spPr>
        <p:txBody>
          <a:bodyPr wrap="square" rtlCol="0" anchor="ctr"/>
          <a:lstStyle/>
          <a:p>
            <a:pPr marL="0" indent="0" algn="ctr">
              <a:buNone/>
            </a:pPr>
            <a:r>
              <a:rPr lang="en-US" sz="7200" b="1" dirty="0">
                <a:solidFill>
                  <a:srgbClr val="FFFFFF"/>
                </a:solidFill>
                <a:latin typeface="Meiryo" pitchFamily="34" charset="0"/>
                <a:ea typeface="Meiryo" pitchFamily="34" charset="-122"/>
                <a:cs typeface="Meiryo" pitchFamily="34" charset="-120"/>
              </a:rPr>
              <a:t>事例演習</a:t>
            </a:r>
            <a:endParaRPr lang="en-US" sz="7200" dirty="0"/>
          </a:p>
        </p:txBody>
      </p:sp>
      <p:pic>
        <p:nvPicPr>
          <p:cNvPr id="4" name="Image 0" descr="preencoded.png"/>
          <p:cNvPicPr>
            <a:picLocks noChangeAspect="1"/>
          </p:cNvPicPr>
          <p:nvPr/>
        </p:nvPicPr>
        <p:blipFill>
          <a:blip r:embed="rId3"/>
          <a:stretch>
            <a:fillRect/>
          </a:stretch>
        </p:blipFill>
        <p:spPr>
          <a:xfrm>
            <a:off x="3973521" y="2717663"/>
            <a:ext cx="1188720" cy="11887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A5C4A"/>
          </a:solidFill>
          <a:ln w="12700">
            <a:solidFill>
              <a:srgbClr val="1A5C4A"/>
            </a:solidFill>
            <a:prstDash val="solid"/>
          </a:ln>
        </p:spPr>
        <p:txBody>
          <a:bodyPr/>
          <a:lstStyle/>
          <a:p>
            <a:endParaRPr lang="ja-JP" altLang="en-US" sz="2400"/>
          </a:p>
        </p:txBody>
      </p:sp>
      <p:sp>
        <p:nvSpPr>
          <p:cNvPr id="3" name="Text 1"/>
          <p:cNvSpPr/>
          <p:nvPr/>
        </p:nvSpPr>
        <p:spPr>
          <a:xfrm>
            <a:off x="209241" y="57150"/>
            <a:ext cx="8412480" cy="91440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事例：Aさん（78歳・女性）</a:t>
            </a:r>
            <a:endParaRPr lang="en-US" sz="3600" dirty="0"/>
          </a:p>
        </p:txBody>
      </p:sp>
      <p:sp>
        <p:nvSpPr>
          <p:cNvPr id="4" name="Shape 2"/>
          <p:cNvSpPr/>
          <p:nvPr/>
        </p:nvSpPr>
        <p:spPr>
          <a:xfrm>
            <a:off x="274320" y="1005840"/>
            <a:ext cx="3200400" cy="3931920"/>
          </a:xfrm>
          <a:prstGeom prst="rect">
            <a:avLst/>
          </a:prstGeom>
          <a:solidFill>
            <a:srgbClr val="FFFFFF"/>
          </a:solidFill>
          <a:ln w="12700">
            <a:solidFill>
              <a:srgbClr val="CCDDEE"/>
            </a:solidFill>
            <a:prstDash val="solid"/>
          </a:ln>
          <a:effectLst>
            <a:outerShdw blurRad="101600" dist="25400" dir="8100000" algn="bl" rotWithShape="0">
              <a:srgbClr val="000000">
                <a:alpha val="10000"/>
              </a:srgbClr>
            </a:outerShdw>
          </a:effectLst>
        </p:spPr>
        <p:txBody>
          <a:bodyPr/>
          <a:lstStyle/>
          <a:p>
            <a:endParaRPr lang="ja-JP" altLang="en-US" sz="2400"/>
          </a:p>
        </p:txBody>
      </p:sp>
      <p:pic>
        <p:nvPicPr>
          <p:cNvPr id="5" name="Image 0" descr="preencoded.png"/>
          <p:cNvPicPr>
            <a:picLocks noChangeAspect="1"/>
          </p:cNvPicPr>
          <p:nvPr/>
        </p:nvPicPr>
        <p:blipFill>
          <a:blip r:embed="rId3"/>
          <a:stretch>
            <a:fillRect/>
          </a:stretch>
        </p:blipFill>
        <p:spPr>
          <a:xfrm>
            <a:off x="1316407" y="1074420"/>
            <a:ext cx="914400" cy="914400"/>
          </a:xfrm>
          <a:prstGeom prst="rect">
            <a:avLst/>
          </a:prstGeom>
        </p:spPr>
      </p:pic>
      <p:sp>
        <p:nvSpPr>
          <p:cNvPr id="6" name="Text 3"/>
          <p:cNvSpPr/>
          <p:nvPr/>
        </p:nvSpPr>
        <p:spPr>
          <a:xfrm>
            <a:off x="365760" y="2107692"/>
            <a:ext cx="3017520" cy="685800"/>
          </a:xfrm>
          <a:prstGeom prst="rect">
            <a:avLst/>
          </a:prstGeom>
          <a:noFill/>
          <a:ln/>
        </p:spPr>
        <p:txBody>
          <a:bodyPr wrap="square" rtlCol="0" anchor="ctr"/>
          <a:lstStyle/>
          <a:p>
            <a:pPr marL="0" indent="0" algn="ctr">
              <a:buNone/>
            </a:pPr>
            <a:r>
              <a:rPr lang="en-US" sz="2400" b="1" dirty="0">
                <a:solidFill>
                  <a:srgbClr val="1A3A5C"/>
                </a:solidFill>
                <a:latin typeface="Meiryo" pitchFamily="34" charset="0"/>
                <a:ea typeface="Meiryo" pitchFamily="34" charset="-122"/>
                <a:cs typeface="Meiryo" pitchFamily="34" charset="-120"/>
              </a:rPr>
              <a:t>Aさん</a:t>
            </a:r>
            <a:endParaRPr lang="en-US" sz="2400" dirty="0"/>
          </a:p>
          <a:p>
            <a:pPr marL="0" indent="0" algn="ctr">
              <a:buNone/>
            </a:pPr>
            <a:r>
              <a:rPr lang="en-US" sz="2400" b="1" dirty="0">
                <a:solidFill>
                  <a:srgbClr val="1A3A5C"/>
                </a:solidFill>
                <a:latin typeface="Meiryo" pitchFamily="34" charset="0"/>
                <a:ea typeface="Meiryo" pitchFamily="34" charset="-122"/>
                <a:cs typeface="Meiryo" pitchFamily="34" charset="-120"/>
              </a:rPr>
              <a:t>78歳・女性</a:t>
            </a:r>
            <a:endParaRPr lang="en-US" sz="2400" dirty="0"/>
          </a:p>
        </p:txBody>
      </p:sp>
      <p:sp>
        <p:nvSpPr>
          <p:cNvPr id="7" name="Shape 4"/>
          <p:cNvSpPr/>
          <p:nvPr/>
        </p:nvSpPr>
        <p:spPr>
          <a:xfrm>
            <a:off x="457200" y="2880360"/>
            <a:ext cx="2834640" cy="0"/>
          </a:xfrm>
          <a:prstGeom prst="line">
            <a:avLst/>
          </a:prstGeom>
          <a:noFill/>
          <a:ln w="12700">
            <a:solidFill>
              <a:srgbClr val="E8EEF4"/>
            </a:solidFill>
            <a:prstDash val="solid"/>
          </a:ln>
        </p:spPr>
        <p:txBody>
          <a:bodyPr/>
          <a:lstStyle/>
          <a:p>
            <a:endParaRPr lang="ja-JP" altLang="en-US" sz="2400"/>
          </a:p>
        </p:txBody>
      </p:sp>
      <p:sp>
        <p:nvSpPr>
          <p:cNvPr id="8" name="Text 5"/>
          <p:cNvSpPr/>
          <p:nvPr/>
        </p:nvSpPr>
        <p:spPr>
          <a:xfrm>
            <a:off x="365760" y="3063240"/>
            <a:ext cx="3108960" cy="384048"/>
          </a:xfrm>
          <a:prstGeom prst="rect">
            <a:avLst/>
          </a:prstGeom>
          <a:noFill/>
          <a:ln/>
        </p:spPr>
        <p:txBody>
          <a:bodyPr wrap="square" rtlCol="0" anchor="ctr"/>
          <a:lstStyle/>
          <a:p>
            <a:pPr marL="0" indent="0">
              <a:buNone/>
            </a:pPr>
            <a:r>
              <a:rPr lang="en-US" sz="1600" dirty="0">
                <a:solidFill>
                  <a:srgbClr val="555555"/>
                </a:solidFill>
                <a:latin typeface="Meiryo" pitchFamily="34" charset="0"/>
                <a:ea typeface="Meiryo" pitchFamily="34" charset="-122"/>
                <a:cs typeface="Meiryo" pitchFamily="34" charset="-120"/>
              </a:rPr>
              <a:t>・脳梗塞　左片麻痺・構音障害</a:t>
            </a:r>
            <a:endParaRPr lang="en-US" sz="1600" dirty="0"/>
          </a:p>
        </p:txBody>
      </p:sp>
      <p:sp>
        <p:nvSpPr>
          <p:cNvPr id="9" name="Text 6"/>
          <p:cNvSpPr/>
          <p:nvPr/>
        </p:nvSpPr>
        <p:spPr>
          <a:xfrm>
            <a:off x="365760" y="3502152"/>
            <a:ext cx="3108960" cy="384048"/>
          </a:xfrm>
          <a:prstGeom prst="rect">
            <a:avLst/>
          </a:prstGeom>
          <a:noFill/>
          <a:ln/>
        </p:spPr>
        <p:txBody>
          <a:bodyPr wrap="square" rtlCol="0" anchor="ctr"/>
          <a:lstStyle/>
          <a:p>
            <a:pPr marL="0" indent="0">
              <a:buNone/>
            </a:pPr>
            <a:r>
              <a:rPr lang="en-US" sz="1600" dirty="0">
                <a:solidFill>
                  <a:srgbClr val="555555"/>
                </a:solidFill>
                <a:latin typeface="Meiryo" pitchFamily="34" charset="0"/>
                <a:ea typeface="Meiryo" pitchFamily="34" charset="-122"/>
                <a:cs typeface="Meiryo" pitchFamily="34" charset="-120"/>
              </a:rPr>
              <a:t>・回復期リハビリ病棟入院中</a:t>
            </a:r>
            <a:endParaRPr lang="en-US" sz="1600" dirty="0"/>
          </a:p>
        </p:txBody>
      </p:sp>
      <p:sp>
        <p:nvSpPr>
          <p:cNvPr id="10" name="Text 7"/>
          <p:cNvSpPr/>
          <p:nvPr/>
        </p:nvSpPr>
        <p:spPr>
          <a:xfrm>
            <a:off x="365760" y="3941064"/>
            <a:ext cx="3108960" cy="384048"/>
          </a:xfrm>
          <a:prstGeom prst="rect">
            <a:avLst/>
          </a:prstGeom>
          <a:noFill/>
          <a:ln/>
        </p:spPr>
        <p:txBody>
          <a:bodyPr wrap="square" rtlCol="0" anchor="ctr"/>
          <a:lstStyle/>
          <a:p>
            <a:pPr marL="0" indent="0">
              <a:buNone/>
            </a:pPr>
            <a:r>
              <a:rPr lang="en-US" sz="1600" dirty="0">
                <a:solidFill>
                  <a:srgbClr val="555555"/>
                </a:solidFill>
                <a:latin typeface="Meiryo" pitchFamily="34" charset="0"/>
                <a:ea typeface="Meiryo" pitchFamily="34" charset="-122"/>
                <a:cs typeface="Meiryo" pitchFamily="34" charset="-120"/>
              </a:rPr>
              <a:t>・夫（80歳）と二人暮らし</a:t>
            </a:r>
            <a:endParaRPr lang="en-US" sz="1600" dirty="0"/>
          </a:p>
        </p:txBody>
      </p:sp>
      <p:sp>
        <p:nvSpPr>
          <p:cNvPr id="11" name="Text 8"/>
          <p:cNvSpPr/>
          <p:nvPr/>
        </p:nvSpPr>
        <p:spPr>
          <a:xfrm>
            <a:off x="365760" y="4379976"/>
            <a:ext cx="3108960" cy="384048"/>
          </a:xfrm>
          <a:prstGeom prst="rect">
            <a:avLst/>
          </a:prstGeom>
          <a:noFill/>
          <a:ln/>
        </p:spPr>
        <p:txBody>
          <a:bodyPr wrap="square" rtlCol="0" anchor="ctr"/>
          <a:lstStyle/>
          <a:p>
            <a:pPr marL="0" indent="0">
              <a:buNone/>
            </a:pPr>
            <a:r>
              <a:rPr lang="en-US" sz="1600" dirty="0">
                <a:solidFill>
                  <a:srgbClr val="555555"/>
                </a:solidFill>
                <a:latin typeface="Meiryo" pitchFamily="34" charset="0"/>
                <a:ea typeface="Meiryo" pitchFamily="34" charset="-122"/>
                <a:cs typeface="Meiryo" pitchFamily="34" charset="-120"/>
              </a:rPr>
              <a:t>・コーラスサークルが生きがい</a:t>
            </a:r>
            <a:endParaRPr lang="en-US" sz="1600" dirty="0"/>
          </a:p>
        </p:txBody>
      </p:sp>
      <p:sp>
        <p:nvSpPr>
          <p:cNvPr id="12" name="Shape 9"/>
          <p:cNvSpPr/>
          <p:nvPr/>
        </p:nvSpPr>
        <p:spPr>
          <a:xfrm>
            <a:off x="3657600" y="1005840"/>
            <a:ext cx="5358714" cy="3931920"/>
          </a:xfrm>
          <a:prstGeom prst="rect">
            <a:avLst/>
          </a:prstGeom>
          <a:solidFill>
            <a:srgbClr val="E8EEF4"/>
          </a:solidFill>
          <a:ln w="12700">
            <a:solidFill>
              <a:srgbClr val="AABBCC"/>
            </a:solidFill>
            <a:prstDash val="solid"/>
          </a:ln>
        </p:spPr>
        <p:txBody>
          <a:bodyPr/>
          <a:lstStyle/>
          <a:p>
            <a:endParaRPr lang="ja-JP" altLang="en-US" sz="2400"/>
          </a:p>
        </p:txBody>
      </p:sp>
      <p:sp>
        <p:nvSpPr>
          <p:cNvPr id="13" name="Text 10"/>
          <p:cNvSpPr/>
          <p:nvPr/>
        </p:nvSpPr>
        <p:spPr>
          <a:xfrm>
            <a:off x="3749040" y="1193292"/>
            <a:ext cx="5029200" cy="384048"/>
          </a:xfrm>
          <a:prstGeom prst="rect">
            <a:avLst/>
          </a:prstGeom>
          <a:noFill/>
          <a:ln/>
        </p:spPr>
        <p:txBody>
          <a:bodyPr wrap="square" rtlCol="0" anchor="ctr"/>
          <a:lstStyle/>
          <a:p>
            <a:pPr marL="0" indent="0">
              <a:buNone/>
            </a:pPr>
            <a:r>
              <a:rPr lang="en-US" sz="2800" b="1" dirty="0">
                <a:solidFill>
                  <a:srgbClr val="1A3A5C"/>
                </a:solidFill>
                <a:latin typeface="Meiryo" pitchFamily="34" charset="0"/>
                <a:ea typeface="Meiryo" pitchFamily="34" charset="-122"/>
                <a:cs typeface="Meiryo" pitchFamily="34" charset="-120"/>
              </a:rPr>
              <a:t>現在の状況</a:t>
            </a:r>
            <a:endParaRPr lang="en-US" sz="2800" dirty="0"/>
          </a:p>
        </p:txBody>
      </p:sp>
      <p:sp>
        <p:nvSpPr>
          <p:cNvPr id="14" name="Shape 11"/>
          <p:cNvSpPr/>
          <p:nvPr/>
        </p:nvSpPr>
        <p:spPr>
          <a:xfrm>
            <a:off x="3749040" y="1696212"/>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15" name="Text 12"/>
          <p:cNvSpPr/>
          <p:nvPr/>
        </p:nvSpPr>
        <p:spPr>
          <a:xfrm>
            <a:off x="3749040" y="1696212"/>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歩行</a:t>
            </a:r>
            <a:endParaRPr lang="en-US" dirty="0"/>
          </a:p>
        </p:txBody>
      </p:sp>
      <p:sp>
        <p:nvSpPr>
          <p:cNvPr id="16" name="Text 13"/>
          <p:cNvSpPr/>
          <p:nvPr/>
        </p:nvSpPr>
        <p:spPr>
          <a:xfrm>
            <a:off x="4937760" y="1723644"/>
            <a:ext cx="384048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監視レベル（短距離可）</a:t>
            </a:r>
            <a:endParaRPr lang="en-US" dirty="0"/>
          </a:p>
        </p:txBody>
      </p:sp>
      <p:sp>
        <p:nvSpPr>
          <p:cNvPr id="17" name="Shape 14"/>
          <p:cNvSpPr/>
          <p:nvPr/>
        </p:nvSpPr>
        <p:spPr>
          <a:xfrm>
            <a:off x="3749040" y="2226564"/>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18" name="Text 15"/>
          <p:cNvSpPr/>
          <p:nvPr/>
        </p:nvSpPr>
        <p:spPr>
          <a:xfrm>
            <a:off x="3749040" y="2226564"/>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食事</a:t>
            </a:r>
            <a:endParaRPr lang="en-US" dirty="0"/>
          </a:p>
        </p:txBody>
      </p:sp>
      <p:sp>
        <p:nvSpPr>
          <p:cNvPr id="19" name="Text 16"/>
          <p:cNvSpPr/>
          <p:nvPr/>
        </p:nvSpPr>
        <p:spPr>
          <a:xfrm>
            <a:off x="4937760" y="2253996"/>
            <a:ext cx="384048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自力摂取可（左手）</a:t>
            </a:r>
            <a:endParaRPr lang="en-US" dirty="0"/>
          </a:p>
        </p:txBody>
      </p:sp>
      <p:sp>
        <p:nvSpPr>
          <p:cNvPr id="20" name="Shape 17"/>
          <p:cNvSpPr/>
          <p:nvPr/>
        </p:nvSpPr>
        <p:spPr>
          <a:xfrm>
            <a:off x="3749040" y="2756916"/>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21" name="Text 18"/>
          <p:cNvSpPr/>
          <p:nvPr/>
        </p:nvSpPr>
        <p:spPr>
          <a:xfrm>
            <a:off x="3749040" y="2756916"/>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排泄</a:t>
            </a:r>
            <a:endParaRPr lang="en-US" dirty="0"/>
          </a:p>
        </p:txBody>
      </p:sp>
      <p:sp>
        <p:nvSpPr>
          <p:cNvPr id="22" name="Text 19"/>
          <p:cNvSpPr/>
          <p:nvPr/>
        </p:nvSpPr>
        <p:spPr>
          <a:xfrm>
            <a:off x="4937760" y="2784348"/>
            <a:ext cx="384048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日中はトイレ誘導可、夜間は尿器</a:t>
            </a:r>
            <a:endParaRPr lang="en-US" dirty="0"/>
          </a:p>
        </p:txBody>
      </p:sp>
      <p:sp>
        <p:nvSpPr>
          <p:cNvPr id="23" name="Shape 20"/>
          <p:cNvSpPr/>
          <p:nvPr/>
        </p:nvSpPr>
        <p:spPr>
          <a:xfrm>
            <a:off x="3749040" y="3287268"/>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24" name="Text 21"/>
          <p:cNvSpPr/>
          <p:nvPr/>
        </p:nvSpPr>
        <p:spPr>
          <a:xfrm>
            <a:off x="3749040" y="3287268"/>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言語</a:t>
            </a:r>
            <a:endParaRPr lang="en-US" dirty="0"/>
          </a:p>
        </p:txBody>
      </p:sp>
      <p:sp>
        <p:nvSpPr>
          <p:cNvPr id="25" name="Text 22"/>
          <p:cNvSpPr/>
          <p:nvPr/>
        </p:nvSpPr>
        <p:spPr>
          <a:xfrm>
            <a:off x="4937760" y="3314700"/>
            <a:ext cx="411480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構音障害→「サークルには戻れない」</a:t>
            </a:r>
            <a:endParaRPr lang="en-US" dirty="0"/>
          </a:p>
        </p:txBody>
      </p:sp>
      <p:sp>
        <p:nvSpPr>
          <p:cNvPr id="26" name="Shape 23"/>
          <p:cNvSpPr/>
          <p:nvPr/>
        </p:nvSpPr>
        <p:spPr>
          <a:xfrm>
            <a:off x="3749040" y="3817620"/>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27" name="Text 24"/>
          <p:cNvSpPr/>
          <p:nvPr/>
        </p:nvSpPr>
        <p:spPr>
          <a:xfrm>
            <a:off x="3749040" y="3817620"/>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環境</a:t>
            </a:r>
            <a:endParaRPr lang="en-US" dirty="0"/>
          </a:p>
        </p:txBody>
      </p:sp>
      <p:sp>
        <p:nvSpPr>
          <p:cNvPr id="28" name="Text 25"/>
          <p:cNvSpPr/>
          <p:nvPr/>
        </p:nvSpPr>
        <p:spPr>
          <a:xfrm>
            <a:off x="4937760" y="3845052"/>
            <a:ext cx="384048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自宅2階建て（寝室は2F）</a:t>
            </a:r>
            <a:endParaRPr lang="en-US" dirty="0"/>
          </a:p>
        </p:txBody>
      </p:sp>
      <p:sp>
        <p:nvSpPr>
          <p:cNvPr id="29" name="Shape 26"/>
          <p:cNvSpPr/>
          <p:nvPr/>
        </p:nvSpPr>
        <p:spPr>
          <a:xfrm>
            <a:off x="3749040" y="4347972"/>
            <a:ext cx="109728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30" name="Text 27"/>
          <p:cNvSpPr/>
          <p:nvPr/>
        </p:nvSpPr>
        <p:spPr>
          <a:xfrm>
            <a:off x="3749040" y="4347972"/>
            <a:ext cx="1097280" cy="411480"/>
          </a:xfrm>
          <a:prstGeom prst="rect">
            <a:avLst/>
          </a:prstGeom>
          <a:noFill/>
          <a:ln/>
        </p:spPr>
        <p:txBody>
          <a:bodyPr wrap="square" rtlCol="0" anchor="ctr"/>
          <a:lstStyle/>
          <a:p>
            <a:pPr marL="0" indent="0" algn="ctr">
              <a:buNone/>
            </a:pPr>
            <a:r>
              <a:rPr lang="en-US" b="1" dirty="0">
                <a:solidFill>
                  <a:srgbClr val="FFFFFF"/>
                </a:solidFill>
                <a:latin typeface="Meiryo" pitchFamily="34" charset="0"/>
                <a:ea typeface="Meiryo" pitchFamily="34" charset="-122"/>
                <a:cs typeface="Meiryo" pitchFamily="34" charset="-120"/>
              </a:rPr>
              <a:t>介護者</a:t>
            </a:r>
            <a:endParaRPr lang="en-US" dirty="0"/>
          </a:p>
        </p:txBody>
      </p:sp>
      <p:sp>
        <p:nvSpPr>
          <p:cNvPr id="31" name="Text 28"/>
          <p:cNvSpPr/>
          <p:nvPr/>
        </p:nvSpPr>
        <p:spPr>
          <a:xfrm>
            <a:off x="4937760" y="4375404"/>
            <a:ext cx="3840480" cy="384048"/>
          </a:xfrm>
          <a:prstGeom prst="rect">
            <a:avLst/>
          </a:prstGeom>
          <a:noFill/>
          <a:ln/>
        </p:spPr>
        <p:txBody>
          <a:bodyPr wrap="square" rtlCol="0" anchor="ctr"/>
          <a:lstStyle/>
          <a:p>
            <a:pPr marL="0" indent="0">
              <a:buNone/>
            </a:pPr>
            <a:r>
              <a:rPr lang="en-US" dirty="0">
                <a:solidFill>
                  <a:srgbClr val="333333"/>
                </a:solidFill>
                <a:latin typeface="Meiryo" pitchFamily="34" charset="0"/>
                <a:ea typeface="Meiryo" pitchFamily="34" charset="-122"/>
                <a:cs typeface="Meiryo" pitchFamily="34" charset="-120"/>
              </a:rPr>
              <a:t>夫が高血圧・介護負担に不安</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1A5C4A"/>
          </a:solidFill>
          <a:ln w="12700">
            <a:solidFill>
              <a:srgbClr val="1A5C4A"/>
            </a:solidFill>
            <a:prstDash val="solid"/>
          </a:ln>
        </p:spPr>
        <p:txBody>
          <a:bodyPr/>
          <a:lstStyle/>
          <a:p>
            <a:endParaRPr lang="ja-JP" altLang="en-US" sz="2400"/>
          </a:p>
        </p:txBody>
      </p:sp>
      <p:sp>
        <p:nvSpPr>
          <p:cNvPr id="3" name="Text 1"/>
          <p:cNvSpPr/>
          <p:nvPr/>
        </p:nvSpPr>
        <p:spPr>
          <a:xfrm>
            <a:off x="365760" y="32004"/>
            <a:ext cx="8412480" cy="914400"/>
          </a:xfrm>
          <a:prstGeom prst="rect">
            <a:avLst/>
          </a:prstGeom>
          <a:noFill/>
          <a:ln/>
        </p:spPr>
        <p:txBody>
          <a:bodyPr wrap="square" rtlCol="0" anchor="ctr"/>
          <a:lstStyle/>
          <a:p>
            <a:pPr marL="0" indent="0">
              <a:buNone/>
            </a:pPr>
            <a:r>
              <a:rPr lang="en-US" sz="3200" b="1" dirty="0">
                <a:solidFill>
                  <a:srgbClr val="FFFFFF"/>
                </a:solidFill>
                <a:latin typeface="Meiryo" pitchFamily="34" charset="0"/>
                <a:ea typeface="Meiryo" pitchFamily="34" charset="-122"/>
                <a:cs typeface="Meiryo" pitchFamily="34" charset="-120"/>
              </a:rPr>
              <a:t>演習課題（グループワーク）</a:t>
            </a:r>
            <a:endParaRPr lang="en-US" sz="3200" dirty="0"/>
          </a:p>
        </p:txBody>
      </p:sp>
      <p:sp>
        <p:nvSpPr>
          <p:cNvPr id="4" name="Shape 2"/>
          <p:cNvSpPr/>
          <p:nvPr/>
        </p:nvSpPr>
        <p:spPr>
          <a:xfrm>
            <a:off x="274320" y="1125700"/>
            <a:ext cx="4114800" cy="1828800"/>
          </a:xfrm>
          <a:prstGeom prst="rect">
            <a:avLst/>
          </a:prstGeom>
          <a:solidFill>
            <a:srgbClr val="FFFFFF"/>
          </a:solidFill>
          <a:ln w="12700">
            <a:solidFill>
              <a:srgbClr val="1A3A5C"/>
            </a:solidFill>
            <a:prstDash val="solid"/>
          </a:ln>
          <a:effectLst>
            <a:outerShdw blurRad="76200" dist="25400" dir="8100000" algn="bl" rotWithShape="0">
              <a:srgbClr val="000000">
                <a:alpha val="10000"/>
              </a:srgbClr>
            </a:outerShdw>
          </a:effectLst>
        </p:spPr>
        <p:txBody>
          <a:bodyPr/>
          <a:lstStyle/>
          <a:p>
            <a:endParaRPr lang="ja-JP" altLang="en-US" sz="2400"/>
          </a:p>
        </p:txBody>
      </p:sp>
      <p:sp>
        <p:nvSpPr>
          <p:cNvPr id="5" name="Shape 3"/>
          <p:cNvSpPr/>
          <p:nvPr/>
        </p:nvSpPr>
        <p:spPr>
          <a:xfrm>
            <a:off x="274320" y="1125700"/>
            <a:ext cx="594360" cy="1828800"/>
          </a:xfrm>
          <a:prstGeom prst="rect">
            <a:avLst/>
          </a:prstGeom>
          <a:solidFill>
            <a:srgbClr val="1A3A5C"/>
          </a:solidFill>
          <a:ln w="12700">
            <a:solidFill>
              <a:srgbClr val="1A3A5C"/>
            </a:solidFill>
            <a:prstDash val="solid"/>
          </a:ln>
        </p:spPr>
        <p:txBody>
          <a:bodyPr/>
          <a:lstStyle/>
          <a:p>
            <a:endParaRPr lang="ja-JP" altLang="en-US" sz="2400"/>
          </a:p>
        </p:txBody>
      </p:sp>
      <p:sp>
        <p:nvSpPr>
          <p:cNvPr id="6" name="Text 4"/>
          <p:cNvSpPr/>
          <p:nvPr/>
        </p:nvSpPr>
        <p:spPr>
          <a:xfrm>
            <a:off x="274320" y="1125700"/>
            <a:ext cx="594360" cy="1828800"/>
          </a:xfrm>
          <a:prstGeom prst="rect">
            <a:avLst/>
          </a:prstGeom>
          <a:noFill/>
          <a:ln/>
        </p:spPr>
        <p:txBody>
          <a:bodyPr wrap="square" rtlCol="0" anchor="ctr"/>
          <a:lstStyle/>
          <a:p>
            <a:pPr marL="0" indent="0" algn="ctr">
              <a:buNone/>
            </a:pPr>
            <a:r>
              <a:rPr lang="en-US" sz="2800" b="1" dirty="0">
                <a:solidFill>
                  <a:srgbClr val="FFFFFF"/>
                </a:solidFill>
                <a:latin typeface="Meiryo" pitchFamily="34" charset="0"/>
                <a:ea typeface="Meiryo" pitchFamily="34" charset="-122"/>
                <a:cs typeface="Meiryo" pitchFamily="34" charset="-120"/>
              </a:rPr>
              <a:t>①</a:t>
            </a:r>
            <a:endParaRPr lang="en-US" sz="2800" dirty="0"/>
          </a:p>
        </p:txBody>
      </p:sp>
      <p:sp>
        <p:nvSpPr>
          <p:cNvPr id="7" name="Text 5"/>
          <p:cNvSpPr/>
          <p:nvPr/>
        </p:nvSpPr>
        <p:spPr>
          <a:xfrm>
            <a:off x="960120" y="1308580"/>
            <a:ext cx="3291840" cy="502920"/>
          </a:xfrm>
          <a:prstGeom prst="rect">
            <a:avLst/>
          </a:prstGeom>
          <a:noFill/>
          <a:ln/>
        </p:spPr>
        <p:txBody>
          <a:bodyPr wrap="square" rtlCol="0" anchor="ctr"/>
          <a:lstStyle/>
          <a:p>
            <a:pPr marL="0" indent="0">
              <a:buNone/>
            </a:pPr>
            <a:r>
              <a:rPr lang="en-US" sz="2000" b="1" dirty="0">
                <a:solidFill>
                  <a:srgbClr val="1A3A5C"/>
                </a:solidFill>
                <a:latin typeface="Meiryo" pitchFamily="34" charset="0"/>
                <a:ea typeface="Meiryo" pitchFamily="34" charset="-122"/>
                <a:cs typeface="Meiryo" pitchFamily="34" charset="-120"/>
              </a:rPr>
              <a:t>ICFの6要素で整理する</a:t>
            </a:r>
            <a:endParaRPr lang="en-US" sz="2000" dirty="0"/>
          </a:p>
        </p:txBody>
      </p:sp>
      <p:sp>
        <p:nvSpPr>
          <p:cNvPr id="8" name="Shape 6"/>
          <p:cNvSpPr/>
          <p:nvPr/>
        </p:nvSpPr>
        <p:spPr>
          <a:xfrm>
            <a:off x="960120" y="1884652"/>
            <a:ext cx="3200400" cy="0"/>
          </a:xfrm>
          <a:prstGeom prst="line">
            <a:avLst/>
          </a:prstGeom>
          <a:noFill/>
          <a:ln w="12700">
            <a:solidFill>
              <a:srgbClr val="E8EEF4"/>
            </a:solidFill>
            <a:prstDash val="solid"/>
          </a:ln>
        </p:spPr>
        <p:txBody>
          <a:bodyPr/>
          <a:lstStyle/>
          <a:p>
            <a:endParaRPr lang="ja-JP" altLang="en-US" sz="2400"/>
          </a:p>
        </p:txBody>
      </p:sp>
      <p:sp>
        <p:nvSpPr>
          <p:cNvPr id="9" name="Text 7"/>
          <p:cNvSpPr/>
          <p:nvPr/>
        </p:nvSpPr>
        <p:spPr>
          <a:xfrm>
            <a:off x="960120" y="1948660"/>
            <a:ext cx="3246120" cy="86868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Aさんの情報を心身機能・活動・参加・環境因子・個人因子にあてはめる</a:t>
            </a:r>
            <a:endParaRPr lang="en-US" dirty="0"/>
          </a:p>
        </p:txBody>
      </p:sp>
      <p:sp>
        <p:nvSpPr>
          <p:cNvPr id="10" name="Shape 8"/>
          <p:cNvSpPr/>
          <p:nvPr/>
        </p:nvSpPr>
        <p:spPr>
          <a:xfrm>
            <a:off x="4709160" y="1125700"/>
            <a:ext cx="4114800" cy="1828800"/>
          </a:xfrm>
          <a:prstGeom prst="rect">
            <a:avLst/>
          </a:prstGeom>
          <a:solidFill>
            <a:srgbClr val="FFFFFF"/>
          </a:solidFill>
          <a:ln w="12700">
            <a:solidFill>
              <a:srgbClr val="2E5F8A"/>
            </a:solidFill>
            <a:prstDash val="solid"/>
          </a:ln>
          <a:effectLst>
            <a:outerShdw blurRad="76200" dist="25400" dir="8100000" algn="bl" rotWithShape="0">
              <a:srgbClr val="000000">
                <a:alpha val="10000"/>
              </a:srgbClr>
            </a:outerShdw>
          </a:effectLst>
        </p:spPr>
        <p:txBody>
          <a:bodyPr/>
          <a:lstStyle/>
          <a:p>
            <a:endParaRPr lang="ja-JP" altLang="en-US" sz="2400"/>
          </a:p>
        </p:txBody>
      </p:sp>
      <p:sp>
        <p:nvSpPr>
          <p:cNvPr id="11" name="Shape 9"/>
          <p:cNvSpPr/>
          <p:nvPr/>
        </p:nvSpPr>
        <p:spPr>
          <a:xfrm>
            <a:off x="4709160" y="1125700"/>
            <a:ext cx="594360" cy="1828800"/>
          </a:xfrm>
          <a:prstGeom prst="rect">
            <a:avLst/>
          </a:prstGeom>
          <a:solidFill>
            <a:srgbClr val="2E5F8A"/>
          </a:solidFill>
          <a:ln w="12700">
            <a:solidFill>
              <a:srgbClr val="2E5F8A"/>
            </a:solidFill>
            <a:prstDash val="solid"/>
          </a:ln>
        </p:spPr>
        <p:txBody>
          <a:bodyPr/>
          <a:lstStyle/>
          <a:p>
            <a:endParaRPr lang="ja-JP" altLang="en-US" sz="2400"/>
          </a:p>
        </p:txBody>
      </p:sp>
      <p:sp>
        <p:nvSpPr>
          <p:cNvPr id="12" name="Text 10"/>
          <p:cNvSpPr/>
          <p:nvPr/>
        </p:nvSpPr>
        <p:spPr>
          <a:xfrm>
            <a:off x="4709160" y="1125700"/>
            <a:ext cx="594360" cy="1828800"/>
          </a:xfrm>
          <a:prstGeom prst="rect">
            <a:avLst/>
          </a:prstGeom>
          <a:noFill/>
          <a:ln/>
        </p:spPr>
        <p:txBody>
          <a:bodyPr wrap="square" rtlCol="0" anchor="ctr"/>
          <a:lstStyle/>
          <a:p>
            <a:pPr marL="0" indent="0" algn="ctr">
              <a:buNone/>
            </a:pPr>
            <a:r>
              <a:rPr lang="en-US" sz="2800" b="1" dirty="0">
                <a:solidFill>
                  <a:srgbClr val="FFFFFF"/>
                </a:solidFill>
                <a:latin typeface="Meiryo" pitchFamily="34" charset="0"/>
                <a:ea typeface="Meiryo" pitchFamily="34" charset="-122"/>
                <a:cs typeface="Meiryo" pitchFamily="34" charset="-120"/>
              </a:rPr>
              <a:t>②</a:t>
            </a:r>
            <a:endParaRPr lang="en-US" sz="2800" dirty="0"/>
          </a:p>
        </p:txBody>
      </p:sp>
      <p:sp>
        <p:nvSpPr>
          <p:cNvPr id="13" name="Text 11"/>
          <p:cNvSpPr/>
          <p:nvPr/>
        </p:nvSpPr>
        <p:spPr>
          <a:xfrm>
            <a:off x="5394960" y="1308580"/>
            <a:ext cx="3291840" cy="502920"/>
          </a:xfrm>
          <a:prstGeom prst="rect">
            <a:avLst/>
          </a:prstGeom>
          <a:noFill/>
          <a:ln/>
        </p:spPr>
        <p:txBody>
          <a:bodyPr wrap="square" rtlCol="0" anchor="ctr"/>
          <a:lstStyle/>
          <a:p>
            <a:pPr marL="0" indent="0">
              <a:buNone/>
            </a:pPr>
            <a:r>
              <a:rPr lang="en-US" sz="2000" b="1" dirty="0">
                <a:solidFill>
                  <a:srgbClr val="2E5F8A"/>
                </a:solidFill>
                <a:latin typeface="Meiryo" pitchFamily="34" charset="0"/>
                <a:ea typeface="Meiryo" pitchFamily="34" charset="-122"/>
                <a:cs typeface="Meiryo" pitchFamily="34" charset="-120"/>
              </a:rPr>
              <a:t>「能力」と「実行状況」の差を探る</a:t>
            </a:r>
            <a:endParaRPr lang="en-US" sz="2000" dirty="0"/>
          </a:p>
        </p:txBody>
      </p:sp>
      <p:sp>
        <p:nvSpPr>
          <p:cNvPr id="14" name="Shape 12"/>
          <p:cNvSpPr/>
          <p:nvPr/>
        </p:nvSpPr>
        <p:spPr>
          <a:xfrm>
            <a:off x="5394960" y="1884652"/>
            <a:ext cx="3200400" cy="0"/>
          </a:xfrm>
          <a:prstGeom prst="line">
            <a:avLst/>
          </a:prstGeom>
          <a:noFill/>
          <a:ln w="12700">
            <a:solidFill>
              <a:srgbClr val="E8EEF4"/>
            </a:solidFill>
            <a:prstDash val="solid"/>
          </a:ln>
        </p:spPr>
        <p:txBody>
          <a:bodyPr/>
          <a:lstStyle/>
          <a:p>
            <a:endParaRPr lang="ja-JP" altLang="en-US" sz="2400"/>
          </a:p>
        </p:txBody>
      </p:sp>
      <p:sp>
        <p:nvSpPr>
          <p:cNvPr id="15" name="Text 13"/>
          <p:cNvSpPr/>
          <p:nvPr/>
        </p:nvSpPr>
        <p:spPr>
          <a:xfrm>
            <a:off x="5394960" y="1948660"/>
            <a:ext cx="3246120" cy="86868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「できること」と「実際にしていること」の差と、その理由を考察する</a:t>
            </a:r>
            <a:endParaRPr lang="en-US" dirty="0"/>
          </a:p>
        </p:txBody>
      </p:sp>
      <p:sp>
        <p:nvSpPr>
          <p:cNvPr id="16" name="Shape 14"/>
          <p:cNvSpPr/>
          <p:nvPr/>
        </p:nvSpPr>
        <p:spPr>
          <a:xfrm>
            <a:off x="274320" y="3137380"/>
            <a:ext cx="4114800" cy="1828800"/>
          </a:xfrm>
          <a:prstGeom prst="rect">
            <a:avLst/>
          </a:prstGeom>
          <a:solidFill>
            <a:srgbClr val="FFFFFF"/>
          </a:solidFill>
          <a:ln w="12700">
            <a:solidFill>
              <a:srgbClr val="028090"/>
            </a:solidFill>
            <a:prstDash val="solid"/>
          </a:ln>
          <a:effectLst>
            <a:outerShdw blurRad="76200" dist="25400" dir="8100000" algn="bl" rotWithShape="0">
              <a:srgbClr val="000000">
                <a:alpha val="10000"/>
              </a:srgbClr>
            </a:outerShdw>
          </a:effectLst>
        </p:spPr>
        <p:txBody>
          <a:bodyPr/>
          <a:lstStyle/>
          <a:p>
            <a:endParaRPr lang="ja-JP" altLang="en-US" sz="2400"/>
          </a:p>
        </p:txBody>
      </p:sp>
      <p:sp>
        <p:nvSpPr>
          <p:cNvPr id="17" name="Shape 15"/>
          <p:cNvSpPr/>
          <p:nvPr/>
        </p:nvSpPr>
        <p:spPr>
          <a:xfrm>
            <a:off x="274320" y="3137380"/>
            <a:ext cx="594360" cy="1828800"/>
          </a:xfrm>
          <a:prstGeom prst="rect">
            <a:avLst/>
          </a:prstGeom>
          <a:solidFill>
            <a:srgbClr val="028090"/>
          </a:solidFill>
          <a:ln w="12700">
            <a:solidFill>
              <a:srgbClr val="028090"/>
            </a:solidFill>
            <a:prstDash val="solid"/>
          </a:ln>
        </p:spPr>
        <p:txBody>
          <a:bodyPr/>
          <a:lstStyle/>
          <a:p>
            <a:endParaRPr lang="ja-JP" altLang="en-US" sz="2400"/>
          </a:p>
        </p:txBody>
      </p:sp>
      <p:sp>
        <p:nvSpPr>
          <p:cNvPr id="18" name="Text 16"/>
          <p:cNvSpPr/>
          <p:nvPr/>
        </p:nvSpPr>
        <p:spPr>
          <a:xfrm>
            <a:off x="274320" y="3137380"/>
            <a:ext cx="594360" cy="1828800"/>
          </a:xfrm>
          <a:prstGeom prst="rect">
            <a:avLst/>
          </a:prstGeom>
          <a:noFill/>
          <a:ln/>
        </p:spPr>
        <p:txBody>
          <a:bodyPr wrap="square" rtlCol="0" anchor="ctr"/>
          <a:lstStyle/>
          <a:p>
            <a:pPr marL="0" indent="0" algn="ctr">
              <a:buNone/>
            </a:pPr>
            <a:r>
              <a:rPr lang="en-US" sz="2800" b="1" dirty="0">
                <a:solidFill>
                  <a:srgbClr val="FFFFFF"/>
                </a:solidFill>
                <a:latin typeface="Meiryo" pitchFamily="34" charset="0"/>
                <a:ea typeface="Meiryo" pitchFamily="34" charset="-122"/>
                <a:cs typeface="Meiryo" pitchFamily="34" charset="-120"/>
              </a:rPr>
              <a:t>③</a:t>
            </a:r>
            <a:endParaRPr lang="en-US" sz="2800" dirty="0"/>
          </a:p>
        </p:txBody>
      </p:sp>
      <p:sp>
        <p:nvSpPr>
          <p:cNvPr id="19" name="Text 17"/>
          <p:cNvSpPr/>
          <p:nvPr/>
        </p:nvSpPr>
        <p:spPr>
          <a:xfrm>
            <a:off x="960120" y="3320260"/>
            <a:ext cx="3291840" cy="502920"/>
          </a:xfrm>
          <a:prstGeom prst="rect">
            <a:avLst/>
          </a:prstGeom>
          <a:noFill/>
          <a:ln/>
        </p:spPr>
        <p:txBody>
          <a:bodyPr wrap="square" rtlCol="0" anchor="ctr"/>
          <a:lstStyle/>
          <a:p>
            <a:pPr marL="0" indent="0">
              <a:buNone/>
            </a:pPr>
            <a:r>
              <a:rPr lang="en-US" sz="2000" b="1" dirty="0">
                <a:solidFill>
                  <a:srgbClr val="028090"/>
                </a:solidFill>
                <a:latin typeface="Meiryo" pitchFamily="34" charset="0"/>
                <a:ea typeface="Meiryo" pitchFamily="34" charset="-122"/>
                <a:cs typeface="Meiryo" pitchFamily="34" charset="-120"/>
              </a:rPr>
              <a:t>促進因子・阻害因子を整理する</a:t>
            </a:r>
            <a:endParaRPr lang="en-US" sz="2000" dirty="0"/>
          </a:p>
        </p:txBody>
      </p:sp>
      <p:sp>
        <p:nvSpPr>
          <p:cNvPr id="20" name="Shape 18"/>
          <p:cNvSpPr/>
          <p:nvPr/>
        </p:nvSpPr>
        <p:spPr>
          <a:xfrm>
            <a:off x="960120" y="3896332"/>
            <a:ext cx="3200400" cy="0"/>
          </a:xfrm>
          <a:prstGeom prst="line">
            <a:avLst/>
          </a:prstGeom>
          <a:noFill/>
          <a:ln w="12700">
            <a:solidFill>
              <a:srgbClr val="E8EEF4"/>
            </a:solidFill>
            <a:prstDash val="solid"/>
          </a:ln>
        </p:spPr>
        <p:txBody>
          <a:bodyPr/>
          <a:lstStyle/>
          <a:p>
            <a:endParaRPr lang="ja-JP" altLang="en-US" sz="2400"/>
          </a:p>
        </p:txBody>
      </p:sp>
      <p:sp>
        <p:nvSpPr>
          <p:cNvPr id="21" name="Text 19"/>
          <p:cNvSpPr/>
          <p:nvPr/>
        </p:nvSpPr>
        <p:spPr>
          <a:xfrm>
            <a:off x="960120" y="3960340"/>
            <a:ext cx="3246120" cy="86868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退院後の生活機能に影響する環境・個人因子を正負で整理する</a:t>
            </a:r>
            <a:endParaRPr lang="en-US" dirty="0"/>
          </a:p>
        </p:txBody>
      </p:sp>
      <p:sp>
        <p:nvSpPr>
          <p:cNvPr id="22" name="Shape 20"/>
          <p:cNvSpPr/>
          <p:nvPr/>
        </p:nvSpPr>
        <p:spPr>
          <a:xfrm>
            <a:off x="4709160" y="3137380"/>
            <a:ext cx="4114800" cy="1828800"/>
          </a:xfrm>
          <a:prstGeom prst="rect">
            <a:avLst/>
          </a:prstGeom>
          <a:solidFill>
            <a:srgbClr val="FFFFFF"/>
          </a:solidFill>
          <a:ln w="12700">
            <a:solidFill>
              <a:srgbClr val="1A5C4A"/>
            </a:solidFill>
            <a:prstDash val="solid"/>
          </a:ln>
          <a:effectLst>
            <a:outerShdw blurRad="76200" dist="25400" dir="8100000" algn="bl" rotWithShape="0">
              <a:srgbClr val="000000">
                <a:alpha val="10000"/>
              </a:srgbClr>
            </a:outerShdw>
          </a:effectLst>
        </p:spPr>
        <p:txBody>
          <a:bodyPr/>
          <a:lstStyle/>
          <a:p>
            <a:endParaRPr lang="ja-JP" altLang="en-US" sz="2400"/>
          </a:p>
        </p:txBody>
      </p:sp>
      <p:sp>
        <p:nvSpPr>
          <p:cNvPr id="23" name="Shape 21"/>
          <p:cNvSpPr/>
          <p:nvPr/>
        </p:nvSpPr>
        <p:spPr>
          <a:xfrm>
            <a:off x="4709160" y="3137380"/>
            <a:ext cx="594360" cy="1828800"/>
          </a:xfrm>
          <a:prstGeom prst="rect">
            <a:avLst/>
          </a:prstGeom>
          <a:solidFill>
            <a:srgbClr val="1A5C4A"/>
          </a:solidFill>
          <a:ln w="12700">
            <a:solidFill>
              <a:srgbClr val="1A5C4A"/>
            </a:solidFill>
            <a:prstDash val="solid"/>
          </a:ln>
        </p:spPr>
        <p:txBody>
          <a:bodyPr/>
          <a:lstStyle/>
          <a:p>
            <a:endParaRPr lang="ja-JP" altLang="en-US" sz="2400"/>
          </a:p>
        </p:txBody>
      </p:sp>
      <p:sp>
        <p:nvSpPr>
          <p:cNvPr id="24" name="Text 22"/>
          <p:cNvSpPr/>
          <p:nvPr/>
        </p:nvSpPr>
        <p:spPr>
          <a:xfrm>
            <a:off x="4709160" y="3137380"/>
            <a:ext cx="594360" cy="1828800"/>
          </a:xfrm>
          <a:prstGeom prst="rect">
            <a:avLst/>
          </a:prstGeom>
          <a:noFill/>
          <a:ln/>
        </p:spPr>
        <p:txBody>
          <a:bodyPr wrap="square" rtlCol="0" anchor="ctr"/>
          <a:lstStyle/>
          <a:p>
            <a:pPr marL="0" indent="0" algn="ctr">
              <a:buNone/>
            </a:pPr>
            <a:r>
              <a:rPr lang="en-US" sz="2800" b="1" dirty="0">
                <a:solidFill>
                  <a:srgbClr val="FFFFFF"/>
                </a:solidFill>
                <a:latin typeface="Meiryo" pitchFamily="34" charset="0"/>
                <a:ea typeface="Meiryo" pitchFamily="34" charset="-122"/>
                <a:cs typeface="Meiryo" pitchFamily="34" charset="-120"/>
              </a:rPr>
              <a:t>④</a:t>
            </a:r>
            <a:endParaRPr lang="en-US" sz="2800" dirty="0"/>
          </a:p>
        </p:txBody>
      </p:sp>
      <p:sp>
        <p:nvSpPr>
          <p:cNvPr id="25" name="Text 23"/>
          <p:cNvSpPr/>
          <p:nvPr/>
        </p:nvSpPr>
        <p:spPr>
          <a:xfrm>
            <a:off x="5394960" y="3320260"/>
            <a:ext cx="3291840" cy="502920"/>
          </a:xfrm>
          <a:prstGeom prst="rect">
            <a:avLst/>
          </a:prstGeom>
          <a:noFill/>
          <a:ln/>
        </p:spPr>
        <p:txBody>
          <a:bodyPr wrap="square" rtlCol="0" anchor="ctr"/>
          <a:lstStyle/>
          <a:p>
            <a:pPr marL="0" indent="0">
              <a:buNone/>
            </a:pPr>
            <a:r>
              <a:rPr lang="en-US" sz="2000" b="1" dirty="0">
                <a:solidFill>
                  <a:srgbClr val="1A5C4A"/>
                </a:solidFill>
                <a:latin typeface="Meiryo" pitchFamily="34" charset="0"/>
                <a:ea typeface="Meiryo" pitchFamily="34" charset="-122"/>
                <a:cs typeface="Meiryo" pitchFamily="34" charset="-120"/>
              </a:rPr>
              <a:t>看護上の優先課題を挙げる</a:t>
            </a:r>
            <a:endParaRPr lang="en-US" sz="2000" dirty="0"/>
          </a:p>
        </p:txBody>
      </p:sp>
      <p:sp>
        <p:nvSpPr>
          <p:cNvPr id="26" name="Shape 24"/>
          <p:cNvSpPr/>
          <p:nvPr/>
        </p:nvSpPr>
        <p:spPr>
          <a:xfrm>
            <a:off x="5394960" y="3896332"/>
            <a:ext cx="3200400" cy="0"/>
          </a:xfrm>
          <a:prstGeom prst="line">
            <a:avLst/>
          </a:prstGeom>
          <a:noFill/>
          <a:ln w="12700">
            <a:solidFill>
              <a:srgbClr val="E8EEF4"/>
            </a:solidFill>
            <a:prstDash val="solid"/>
          </a:ln>
        </p:spPr>
        <p:txBody>
          <a:bodyPr/>
          <a:lstStyle/>
          <a:p>
            <a:endParaRPr lang="ja-JP" altLang="en-US" sz="2400"/>
          </a:p>
        </p:txBody>
      </p:sp>
      <p:sp>
        <p:nvSpPr>
          <p:cNvPr id="27" name="Text 25"/>
          <p:cNvSpPr/>
          <p:nvPr/>
        </p:nvSpPr>
        <p:spPr>
          <a:xfrm>
            <a:off x="5394960" y="3960340"/>
            <a:ext cx="3246120" cy="868680"/>
          </a:xfrm>
          <a:prstGeom prst="rect">
            <a:avLst/>
          </a:prstGeom>
          <a:noFill/>
          <a:ln/>
        </p:spPr>
        <p:txBody>
          <a:bodyPr wrap="square" rtlCol="0" anchor="ctr"/>
          <a:lstStyle/>
          <a:p>
            <a:pPr marL="0" indent="0">
              <a:buNone/>
            </a:pPr>
            <a:r>
              <a:rPr lang="en-US" dirty="0">
                <a:solidFill>
                  <a:srgbClr val="555555"/>
                </a:solidFill>
                <a:latin typeface="Meiryo" pitchFamily="34" charset="0"/>
                <a:ea typeface="Meiryo" pitchFamily="34" charset="-122"/>
                <a:cs typeface="Meiryo" pitchFamily="34" charset="-120"/>
              </a:rPr>
              <a:t>ICFのアセスメントをもとに退院に向けた優先課題と根拠を述べる</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bg>
      <p:bgPr>
        <a:solidFill>
          <a:srgbClr val="1A3A5C"/>
        </a:solidFill>
        <a:effectLst/>
      </p:bgPr>
    </p:bg>
    <p:spTree>
      <p:nvGrpSpPr>
        <p:cNvPr id="1" name=""/>
        <p:cNvGrpSpPr/>
        <p:nvPr/>
      </p:nvGrpSpPr>
      <p:grpSpPr>
        <a:xfrm>
          <a:off x="0" y="0"/>
          <a:ext cx="0" cy="0"/>
          <a:chOff x="0" y="0"/>
          <a:chExt cx="0" cy="0"/>
        </a:xfrm>
      </p:grpSpPr>
      <p:sp>
        <p:nvSpPr>
          <p:cNvPr id="2" name="Text 0"/>
          <p:cNvSpPr/>
          <p:nvPr/>
        </p:nvSpPr>
        <p:spPr>
          <a:xfrm>
            <a:off x="259492" y="308219"/>
            <a:ext cx="8229600" cy="594360"/>
          </a:xfrm>
          <a:prstGeom prst="rect">
            <a:avLst/>
          </a:prstGeom>
          <a:noFill/>
          <a:ln/>
        </p:spPr>
        <p:txBody>
          <a:bodyPr wrap="square" rtlCol="0" anchor="ctr"/>
          <a:lstStyle/>
          <a:p>
            <a:pPr marL="0" indent="0" algn="ctr">
              <a:buNone/>
            </a:pPr>
            <a:r>
              <a:rPr lang="en-US" sz="5400" dirty="0" err="1">
                <a:solidFill>
                  <a:srgbClr val="88BBDD"/>
                </a:solidFill>
                <a:latin typeface="Meiryo" pitchFamily="34" charset="0"/>
                <a:ea typeface="Meiryo" pitchFamily="34" charset="-122"/>
                <a:cs typeface="Meiryo" pitchFamily="34" charset="-120"/>
              </a:rPr>
              <a:t>本日の</a:t>
            </a:r>
            <a:r>
              <a:rPr lang="ja-JP" altLang="en-US" sz="5400" dirty="0">
                <a:solidFill>
                  <a:srgbClr val="88BBDD"/>
                </a:solidFill>
                <a:latin typeface="Meiryo" pitchFamily="34" charset="0"/>
                <a:ea typeface="Meiryo" pitchFamily="34" charset="-122"/>
                <a:cs typeface="Meiryo" pitchFamily="34" charset="-120"/>
              </a:rPr>
              <a:t>まとめ</a:t>
            </a:r>
            <a:endParaRPr lang="en-US" sz="5400" dirty="0"/>
          </a:p>
        </p:txBody>
      </p:sp>
      <p:sp>
        <p:nvSpPr>
          <p:cNvPr id="3" name="Shape 1"/>
          <p:cNvSpPr/>
          <p:nvPr/>
        </p:nvSpPr>
        <p:spPr>
          <a:xfrm>
            <a:off x="110359" y="1058027"/>
            <a:ext cx="8947143" cy="804672"/>
          </a:xfrm>
          <a:prstGeom prst="rect">
            <a:avLst/>
          </a:prstGeom>
          <a:solidFill>
            <a:srgbClr val="028090">
              <a:alpha val="70000"/>
            </a:srgbClr>
          </a:solidFill>
          <a:ln w="12700">
            <a:solidFill>
              <a:srgbClr val="028090"/>
            </a:solidFill>
            <a:prstDash val="solid"/>
          </a:ln>
        </p:spPr>
        <p:txBody>
          <a:bodyPr/>
          <a:lstStyle/>
          <a:p>
            <a:endParaRPr lang="ja-JP" altLang="en-US" sz="2400"/>
          </a:p>
        </p:txBody>
      </p:sp>
      <p:pic>
        <p:nvPicPr>
          <p:cNvPr id="4" name="Image 0" descr="preencoded.png"/>
          <p:cNvPicPr>
            <a:picLocks noChangeAspect="1"/>
          </p:cNvPicPr>
          <p:nvPr/>
        </p:nvPicPr>
        <p:blipFill>
          <a:blip r:embed="rId3"/>
          <a:stretch>
            <a:fillRect/>
          </a:stretch>
        </p:blipFill>
        <p:spPr>
          <a:xfrm>
            <a:off x="201799" y="1103747"/>
            <a:ext cx="666277" cy="640080"/>
          </a:xfrm>
          <a:prstGeom prst="rect">
            <a:avLst/>
          </a:prstGeom>
        </p:spPr>
      </p:pic>
      <p:sp>
        <p:nvSpPr>
          <p:cNvPr id="5" name="Text 2"/>
          <p:cNvSpPr/>
          <p:nvPr/>
        </p:nvSpPr>
        <p:spPr>
          <a:xfrm>
            <a:off x="979039" y="1103747"/>
            <a:ext cx="7900137" cy="804672"/>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ICFは「人が生きること全体」を捉える枠組みである</a:t>
            </a:r>
            <a:endParaRPr lang="en-US" sz="2400" dirty="0"/>
          </a:p>
        </p:txBody>
      </p:sp>
      <p:sp>
        <p:nvSpPr>
          <p:cNvPr id="6" name="Shape 3"/>
          <p:cNvSpPr/>
          <p:nvPr/>
        </p:nvSpPr>
        <p:spPr>
          <a:xfrm>
            <a:off x="110359" y="2018147"/>
            <a:ext cx="8947143" cy="804672"/>
          </a:xfrm>
          <a:prstGeom prst="rect">
            <a:avLst/>
          </a:prstGeom>
          <a:solidFill>
            <a:srgbClr val="2E5F8A">
              <a:alpha val="70000"/>
            </a:srgbClr>
          </a:solidFill>
          <a:ln w="12700">
            <a:solidFill>
              <a:srgbClr val="2E5F8A"/>
            </a:solidFill>
            <a:prstDash val="solid"/>
          </a:ln>
        </p:spPr>
        <p:txBody>
          <a:bodyPr/>
          <a:lstStyle/>
          <a:p>
            <a:endParaRPr lang="ja-JP" altLang="en-US" sz="2400"/>
          </a:p>
        </p:txBody>
      </p:sp>
      <p:pic>
        <p:nvPicPr>
          <p:cNvPr id="7" name="Image 1" descr="preencoded.png"/>
          <p:cNvPicPr>
            <a:picLocks noChangeAspect="1"/>
          </p:cNvPicPr>
          <p:nvPr/>
        </p:nvPicPr>
        <p:blipFill>
          <a:blip r:embed="rId4"/>
          <a:stretch>
            <a:fillRect/>
          </a:stretch>
        </p:blipFill>
        <p:spPr>
          <a:xfrm>
            <a:off x="201799" y="2063867"/>
            <a:ext cx="666277" cy="640080"/>
          </a:xfrm>
          <a:prstGeom prst="rect">
            <a:avLst/>
          </a:prstGeom>
        </p:spPr>
      </p:pic>
      <p:sp>
        <p:nvSpPr>
          <p:cNvPr id="8" name="Text 4"/>
          <p:cNvSpPr/>
          <p:nvPr/>
        </p:nvSpPr>
        <p:spPr>
          <a:xfrm>
            <a:off x="979039" y="2063867"/>
            <a:ext cx="7900137" cy="804672"/>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6要素は一方向ではなく「双方向」に影響し合う</a:t>
            </a:r>
            <a:endParaRPr lang="en-US" sz="2400" dirty="0"/>
          </a:p>
        </p:txBody>
      </p:sp>
      <p:sp>
        <p:nvSpPr>
          <p:cNvPr id="9" name="Shape 5"/>
          <p:cNvSpPr/>
          <p:nvPr/>
        </p:nvSpPr>
        <p:spPr>
          <a:xfrm>
            <a:off x="110359" y="2978267"/>
            <a:ext cx="8947143" cy="804672"/>
          </a:xfrm>
          <a:prstGeom prst="rect">
            <a:avLst/>
          </a:prstGeom>
          <a:solidFill>
            <a:srgbClr val="028090">
              <a:alpha val="70000"/>
            </a:srgbClr>
          </a:solidFill>
          <a:ln w="12700">
            <a:solidFill>
              <a:srgbClr val="028090"/>
            </a:solidFill>
            <a:prstDash val="solid"/>
          </a:ln>
        </p:spPr>
        <p:txBody>
          <a:bodyPr/>
          <a:lstStyle/>
          <a:p>
            <a:endParaRPr lang="ja-JP" altLang="en-US" sz="2400"/>
          </a:p>
        </p:txBody>
      </p:sp>
      <p:pic>
        <p:nvPicPr>
          <p:cNvPr id="10" name="Image 2" descr="preencoded.png"/>
          <p:cNvPicPr>
            <a:picLocks noChangeAspect="1"/>
          </p:cNvPicPr>
          <p:nvPr/>
        </p:nvPicPr>
        <p:blipFill>
          <a:blip r:embed="rId5"/>
          <a:stretch>
            <a:fillRect/>
          </a:stretch>
        </p:blipFill>
        <p:spPr>
          <a:xfrm>
            <a:off x="201799" y="3023987"/>
            <a:ext cx="666277" cy="640080"/>
          </a:xfrm>
          <a:prstGeom prst="rect">
            <a:avLst/>
          </a:prstGeom>
        </p:spPr>
      </p:pic>
      <p:sp>
        <p:nvSpPr>
          <p:cNvPr id="11" name="Text 6"/>
          <p:cNvSpPr/>
          <p:nvPr/>
        </p:nvSpPr>
        <p:spPr>
          <a:xfrm>
            <a:off x="979039" y="3023987"/>
            <a:ext cx="8378787" cy="804672"/>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活動の「能力」と「実行状況」の差に看護のヒントがある</a:t>
            </a:r>
            <a:endParaRPr lang="en-US" sz="2400" dirty="0"/>
          </a:p>
        </p:txBody>
      </p:sp>
      <p:sp>
        <p:nvSpPr>
          <p:cNvPr id="12" name="Shape 7"/>
          <p:cNvSpPr/>
          <p:nvPr/>
        </p:nvSpPr>
        <p:spPr>
          <a:xfrm>
            <a:off x="110359" y="3938387"/>
            <a:ext cx="8947143" cy="804672"/>
          </a:xfrm>
          <a:prstGeom prst="rect">
            <a:avLst/>
          </a:prstGeom>
          <a:solidFill>
            <a:srgbClr val="C97B1A">
              <a:alpha val="70000"/>
            </a:srgbClr>
          </a:solidFill>
          <a:ln w="12700">
            <a:solidFill>
              <a:srgbClr val="C97B1A"/>
            </a:solidFill>
            <a:prstDash val="solid"/>
          </a:ln>
        </p:spPr>
        <p:txBody>
          <a:bodyPr/>
          <a:lstStyle/>
          <a:p>
            <a:endParaRPr lang="ja-JP" altLang="en-US" sz="2400"/>
          </a:p>
        </p:txBody>
      </p:sp>
      <p:pic>
        <p:nvPicPr>
          <p:cNvPr id="13" name="Image 3" descr="preencoded.png"/>
          <p:cNvPicPr>
            <a:picLocks noChangeAspect="1"/>
          </p:cNvPicPr>
          <p:nvPr/>
        </p:nvPicPr>
        <p:blipFill>
          <a:blip r:embed="rId6"/>
          <a:stretch>
            <a:fillRect/>
          </a:stretch>
        </p:blipFill>
        <p:spPr>
          <a:xfrm>
            <a:off x="201799" y="3984107"/>
            <a:ext cx="666277" cy="640080"/>
          </a:xfrm>
          <a:prstGeom prst="rect">
            <a:avLst/>
          </a:prstGeom>
        </p:spPr>
      </p:pic>
      <p:sp>
        <p:nvSpPr>
          <p:cNvPr id="14" name="Text 8"/>
          <p:cNvSpPr/>
          <p:nvPr/>
        </p:nvSpPr>
        <p:spPr>
          <a:xfrm>
            <a:off x="979039" y="3984107"/>
            <a:ext cx="7900137" cy="804672"/>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看護師は「疾患」ではなく「その人の生活」を支える</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A3A5C"/>
          </a:solidFill>
          <a:ln w="12700">
            <a:solidFill>
              <a:srgbClr val="1A3A5C"/>
            </a:solidFill>
            <a:prstDash val="solid"/>
          </a:ln>
        </p:spPr>
        <p:txBody>
          <a:bodyPr/>
          <a:lstStyle/>
          <a:p>
            <a:endParaRPr lang="ja-JP" altLang="en-US"/>
          </a:p>
        </p:txBody>
      </p:sp>
      <p:sp>
        <p:nvSpPr>
          <p:cNvPr id="3" name="Text 1"/>
          <p:cNvSpPr/>
          <p:nvPr/>
        </p:nvSpPr>
        <p:spPr>
          <a:xfrm>
            <a:off x="228600" y="45720"/>
            <a:ext cx="8412480" cy="100584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ICFの6つの構成要素</a:t>
            </a:r>
            <a:endParaRPr lang="en-US" sz="3600" dirty="0"/>
          </a:p>
        </p:txBody>
      </p:sp>
      <p:sp>
        <p:nvSpPr>
          <p:cNvPr id="4" name="Shape 2"/>
          <p:cNvSpPr/>
          <p:nvPr/>
        </p:nvSpPr>
        <p:spPr>
          <a:xfrm>
            <a:off x="228600" y="1196752"/>
            <a:ext cx="2873770" cy="1833949"/>
          </a:xfrm>
          <a:prstGeom prst="rect">
            <a:avLst/>
          </a:prstGeom>
          <a:solidFill>
            <a:srgbClr val="1A3A5C"/>
          </a:solidFill>
          <a:ln w="12700">
            <a:solidFill>
              <a:srgbClr val="1A3A5C"/>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5" name="Image 0" descr="preencoded.png"/>
          <p:cNvPicPr>
            <a:picLocks noChangeAspect="1"/>
          </p:cNvPicPr>
          <p:nvPr/>
        </p:nvPicPr>
        <p:blipFill>
          <a:blip r:embed="rId3"/>
          <a:stretch>
            <a:fillRect/>
          </a:stretch>
        </p:blipFill>
        <p:spPr>
          <a:xfrm>
            <a:off x="338766" y="1301373"/>
            <a:ext cx="475487" cy="475487"/>
          </a:xfrm>
          <a:prstGeom prst="rect">
            <a:avLst/>
          </a:prstGeom>
        </p:spPr>
      </p:pic>
      <p:sp>
        <p:nvSpPr>
          <p:cNvPr id="6" name="Text 3"/>
          <p:cNvSpPr/>
          <p:nvPr/>
        </p:nvSpPr>
        <p:spPr>
          <a:xfrm>
            <a:off x="914399" y="1288192"/>
            <a:ext cx="2059535" cy="545228"/>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健康状態</a:t>
            </a:r>
            <a:endParaRPr lang="en-US" sz="2400" b="1" dirty="0"/>
          </a:p>
        </p:txBody>
      </p:sp>
      <p:sp>
        <p:nvSpPr>
          <p:cNvPr id="7" name="Shape 4"/>
          <p:cNvSpPr/>
          <p:nvPr/>
        </p:nvSpPr>
        <p:spPr>
          <a:xfrm>
            <a:off x="320039" y="183683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8" name="Text 5"/>
          <p:cNvSpPr/>
          <p:nvPr/>
        </p:nvSpPr>
        <p:spPr>
          <a:xfrm>
            <a:off x="320039" y="1909984"/>
            <a:ext cx="2682185" cy="376703"/>
          </a:xfrm>
          <a:prstGeom prst="rect">
            <a:avLst/>
          </a:prstGeom>
          <a:noFill/>
          <a:ln/>
        </p:spPr>
        <p:txBody>
          <a:bodyPr wrap="square" rtlCol="0" anchor="ctr"/>
          <a:lstStyle/>
          <a:p>
            <a:pPr marL="0" indent="0">
              <a:buNone/>
            </a:pPr>
            <a:r>
              <a:rPr lang="en-US" b="1" dirty="0">
                <a:solidFill>
                  <a:srgbClr val="CCDDEE"/>
                </a:solidFill>
                <a:latin typeface="Meiryo" pitchFamily="34" charset="0"/>
                <a:ea typeface="Meiryo" pitchFamily="34" charset="-122"/>
                <a:cs typeface="Meiryo" pitchFamily="34" charset="-120"/>
              </a:rPr>
              <a:t>疾患・傷害・加齢</a:t>
            </a:r>
            <a:endParaRPr lang="en-US" b="1" dirty="0"/>
          </a:p>
        </p:txBody>
      </p:sp>
      <p:sp>
        <p:nvSpPr>
          <p:cNvPr id="9" name="Text 6"/>
          <p:cNvSpPr/>
          <p:nvPr/>
        </p:nvSpPr>
        <p:spPr>
          <a:xfrm>
            <a:off x="320037" y="2357839"/>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例：脳梗塞、COPD</a:t>
            </a:r>
            <a:endParaRPr lang="en-US" sz="1600" b="1" dirty="0"/>
          </a:p>
        </p:txBody>
      </p:sp>
      <p:sp>
        <p:nvSpPr>
          <p:cNvPr id="10" name="Shape 7"/>
          <p:cNvSpPr/>
          <p:nvPr/>
        </p:nvSpPr>
        <p:spPr>
          <a:xfrm>
            <a:off x="3154680" y="1196752"/>
            <a:ext cx="2873770" cy="1833949"/>
          </a:xfrm>
          <a:prstGeom prst="rect">
            <a:avLst/>
          </a:prstGeom>
          <a:solidFill>
            <a:srgbClr val="2E5F8A"/>
          </a:solidFill>
          <a:ln w="12700">
            <a:solidFill>
              <a:srgbClr val="2E5F8A"/>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11" name="Image 1" descr="preencoded.png"/>
          <p:cNvPicPr>
            <a:picLocks noChangeAspect="1"/>
          </p:cNvPicPr>
          <p:nvPr/>
        </p:nvPicPr>
        <p:blipFill>
          <a:blip r:embed="rId4"/>
          <a:stretch>
            <a:fillRect/>
          </a:stretch>
        </p:blipFill>
        <p:spPr>
          <a:xfrm>
            <a:off x="3264846" y="1301373"/>
            <a:ext cx="475487" cy="475487"/>
          </a:xfrm>
          <a:prstGeom prst="rect">
            <a:avLst/>
          </a:prstGeom>
        </p:spPr>
      </p:pic>
      <p:sp>
        <p:nvSpPr>
          <p:cNvPr id="12" name="Text 8"/>
          <p:cNvSpPr/>
          <p:nvPr/>
        </p:nvSpPr>
        <p:spPr>
          <a:xfrm>
            <a:off x="3840479" y="1288192"/>
            <a:ext cx="2059535" cy="545228"/>
          </a:xfrm>
          <a:prstGeom prst="rect">
            <a:avLst/>
          </a:prstGeom>
          <a:noFill/>
          <a:ln/>
        </p:spPr>
        <p:txBody>
          <a:bodyPr wrap="square" rtlCol="0" anchor="ctr"/>
          <a:lstStyle/>
          <a:p>
            <a:pPr marL="0" indent="0">
              <a:buNone/>
            </a:pPr>
            <a:r>
              <a:rPr lang="en-US" sz="2000" b="1" dirty="0">
                <a:solidFill>
                  <a:srgbClr val="FFFFFF"/>
                </a:solidFill>
                <a:latin typeface="Meiryo" pitchFamily="34" charset="0"/>
                <a:ea typeface="Meiryo" pitchFamily="34" charset="-122"/>
                <a:cs typeface="Meiryo" pitchFamily="34" charset="-120"/>
              </a:rPr>
              <a:t>心身機能・構造</a:t>
            </a:r>
            <a:endParaRPr lang="en-US" sz="2000" b="1" dirty="0"/>
          </a:p>
        </p:txBody>
      </p:sp>
      <p:sp>
        <p:nvSpPr>
          <p:cNvPr id="13" name="Shape 9"/>
          <p:cNvSpPr/>
          <p:nvPr/>
        </p:nvSpPr>
        <p:spPr>
          <a:xfrm>
            <a:off x="3246119" y="183683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14" name="Text 10"/>
          <p:cNvSpPr/>
          <p:nvPr/>
        </p:nvSpPr>
        <p:spPr>
          <a:xfrm>
            <a:off x="3246119" y="1909984"/>
            <a:ext cx="2682185" cy="376703"/>
          </a:xfrm>
          <a:prstGeom prst="rect">
            <a:avLst/>
          </a:prstGeom>
          <a:noFill/>
          <a:ln/>
        </p:spPr>
        <p:txBody>
          <a:bodyPr wrap="square" rtlCol="0" anchor="ctr"/>
          <a:lstStyle/>
          <a:p>
            <a:pPr marL="0" indent="0">
              <a:buNone/>
            </a:pPr>
            <a:r>
              <a:rPr lang="en-US" b="1" dirty="0">
                <a:solidFill>
                  <a:srgbClr val="CCDDEE"/>
                </a:solidFill>
                <a:latin typeface="Meiryo" pitchFamily="34" charset="0"/>
                <a:ea typeface="Meiryo" pitchFamily="34" charset="-122"/>
                <a:cs typeface="Meiryo" pitchFamily="34" charset="-120"/>
              </a:rPr>
              <a:t>身体・精神の機能</a:t>
            </a:r>
            <a:endParaRPr lang="en-US" b="1" dirty="0"/>
          </a:p>
        </p:txBody>
      </p:sp>
      <p:sp>
        <p:nvSpPr>
          <p:cNvPr id="15" name="Text 11"/>
          <p:cNvSpPr/>
          <p:nvPr/>
        </p:nvSpPr>
        <p:spPr>
          <a:xfrm>
            <a:off x="3246117" y="2357839"/>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例：呼吸機能、筋力、認知</a:t>
            </a:r>
            <a:endParaRPr lang="en-US" sz="1600" b="1" dirty="0"/>
          </a:p>
        </p:txBody>
      </p:sp>
      <p:sp>
        <p:nvSpPr>
          <p:cNvPr id="16" name="Shape 12"/>
          <p:cNvSpPr/>
          <p:nvPr/>
        </p:nvSpPr>
        <p:spPr>
          <a:xfrm>
            <a:off x="6080760" y="1196752"/>
            <a:ext cx="2873770" cy="1833949"/>
          </a:xfrm>
          <a:prstGeom prst="rect">
            <a:avLst/>
          </a:prstGeom>
          <a:solidFill>
            <a:srgbClr val="028090"/>
          </a:solidFill>
          <a:ln w="12700">
            <a:solidFill>
              <a:srgbClr val="028090"/>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17" name="Image 2" descr="preencoded.png"/>
          <p:cNvPicPr>
            <a:picLocks noChangeAspect="1"/>
          </p:cNvPicPr>
          <p:nvPr/>
        </p:nvPicPr>
        <p:blipFill>
          <a:blip r:embed="rId5"/>
          <a:stretch>
            <a:fillRect/>
          </a:stretch>
        </p:blipFill>
        <p:spPr>
          <a:xfrm>
            <a:off x="6190926" y="1301373"/>
            <a:ext cx="475487" cy="475487"/>
          </a:xfrm>
          <a:prstGeom prst="rect">
            <a:avLst/>
          </a:prstGeom>
        </p:spPr>
      </p:pic>
      <p:sp>
        <p:nvSpPr>
          <p:cNvPr id="18" name="Text 13"/>
          <p:cNvSpPr/>
          <p:nvPr/>
        </p:nvSpPr>
        <p:spPr>
          <a:xfrm>
            <a:off x="6766559" y="1288192"/>
            <a:ext cx="2059535" cy="545228"/>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活　動</a:t>
            </a:r>
            <a:endParaRPr lang="en-US" sz="2400" b="1" dirty="0"/>
          </a:p>
        </p:txBody>
      </p:sp>
      <p:sp>
        <p:nvSpPr>
          <p:cNvPr id="19" name="Shape 14"/>
          <p:cNvSpPr/>
          <p:nvPr/>
        </p:nvSpPr>
        <p:spPr>
          <a:xfrm>
            <a:off x="6172199" y="183683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20" name="Text 15"/>
          <p:cNvSpPr/>
          <p:nvPr/>
        </p:nvSpPr>
        <p:spPr>
          <a:xfrm>
            <a:off x="6172199" y="1909984"/>
            <a:ext cx="2682185" cy="376703"/>
          </a:xfrm>
          <a:prstGeom prst="rect">
            <a:avLst/>
          </a:prstGeom>
          <a:noFill/>
          <a:ln/>
        </p:spPr>
        <p:txBody>
          <a:bodyPr wrap="square" rtlCol="0" anchor="ctr"/>
          <a:lstStyle/>
          <a:p>
            <a:pPr marL="0" indent="0">
              <a:buNone/>
            </a:pPr>
            <a:r>
              <a:rPr lang="en-US" b="1" dirty="0">
                <a:solidFill>
                  <a:srgbClr val="CCDDEE"/>
                </a:solidFill>
                <a:latin typeface="Meiryo" pitchFamily="34" charset="0"/>
                <a:ea typeface="Meiryo" pitchFamily="34" charset="-122"/>
                <a:cs typeface="Meiryo" pitchFamily="34" charset="-120"/>
              </a:rPr>
              <a:t>個人レベルの行為</a:t>
            </a:r>
            <a:endParaRPr lang="en-US" b="1" dirty="0"/>
          </a:p>
        </p:txBody>
      </p:sp>
      <p:sp>
        <p:nvSpPr>
          <p:cNvPr id="21" name="Text 16"/>
          <p:cNvSpPr/>
          <p:nvPr/>
        </p:nvSpPr>
        <p:spPr>
          <a:xfrm>
            <a:off x="6172197" y="2357839"/>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例：歩く・食べる・排泄</a:t>
            </a:r>
            <a:endParaRPr lang="en-US" sz="1600" b="1" dirty="0"/>
          </a:p>
        </p:txBody>
      </p:sp>
      <p:sp>
        <p:nvSpPr>
          <p:cNvPr id="22" name="Shape 17"/>
          <p:cNvSpPr/>
          <p:nvPr/>
        </p:nvSpPr>
        <p:spPr>
          <a:xfrm>
            <a:off x="228600" y="3116992"/>
            <a:ext cx="2873770" cy="1833949"/>
          </a:xfrm>
          <a:prstGeom prst="rect">
            <a:avLst/>
          </a:prstGeom>
          <a:solidFill>
            <a:srgbClr val="028090"/>
          </a:solidFill>
          <a:ln w="12700">
            <a:solidFill>
              <a:srgbClr val="028090"/>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23" name="Image 3" descr="preencoded.png"/>
          <p:cNvPicPr>
            <a:picLocks noChangeAspect="1"/>
          </p:cNvPicPr>
          <p:nvPr/>
        </p:nvPicPr>
        <p:blipFill>
          <a:blip r:embed="rId6"/>
          <a:stretch>
            <a:fillRect/>
          </a:stretch>
        </p:blipFill>
        <p:spPr>
          <a:xfrm>
            <a:off x="338766" y="3221613"/>
            <a:ext cx="475487" cy="475487"/>
          </a:xfrm>
          <a:prstGeom prst="rect">
            <a:avLst/>
          </a:prstGeom>
        </p:spPr>
      </p:pic>
      <p:sp>
        <p:nvSpPr>
          <p:cNvPr id="24" name="Text 18"/>
          <p:cNvSpPr/>
          <p:nvPr/>
        </p:nvSpPr>
        <p:spPr>
          <a:xfrm>
            <a:off x="914399" y="3208432"/>
            <a:ext cx="2059535" cy="545228"/>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参　加</a:t>
            </a:r>
            <a:endParaRPr lang="en-US" sz="2400" b="1" dirty="0"/>
          </a:p>
        </p:txBody>
      </p:sp>
      <p:sp>
        <p:nvSpPr>
          <p:cNvPr id="25" name="Shape 19"/>
          <p:cNvSpPr/>
          <p:nvPr/>
        </p:nvSpPr>
        <p:spPr>
          <a:xfrm>
            <a:off x="320039" y="375707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26" name="Text 20"/>
          <p:cNvSpPr/>
          <p:nvPr/>
        </p:nvSpPr>
        <p:spPr>
          <a:xfrm>
            <a:off x="320039" y="3830224"/>
            <a:ext cx="2682185" cy="376703"/>
          </a:xfrm>
          <a:prstGeom prst="rect">
            <a:avLst/>
          </a:prstGeom>
          <a:noFill/>
          <a:ln/>
        </p:spPr>
        <p:txBody>
          <a:bodyPr wrap="square" rtlCol="0" anchor="ctr"/>
          <a:lstStyle/>
          <a:p>
            <a:pPr marL="0" indent="0">
              <a:buNone/>
            </a:pPr>
            <a:r>
              <a:rPr lang="en-US" b="1" dirty="0">
                <a:solidFill>
                  <a:srgbClr val="CCDDEE"/>
                </a:solidFill>
                <a:latin typeface="Meiryo" pitchFamily="34" charset="0"/>
                <a:ea typeface="Meiryo" pitchFamily="34" charset="-122"/>
                <a:cs typeface="Meiryo" pitchFamily="34" charset="-120"/>
              </a:rPr>
              <a:t>社会・生活への関与</a:t>
            </a:r>
            <a:endParaRPr lang="en-US" b="1" dirty="0"/>
          </a:p>
        </p:txBody>
      </p:sp>
      <p:sp>
        <p:nvSpPr>
          <p:cNvPr id="27" name="Text 21"/>
          <p:cNvSpPr/>
          <p:nvPr/>
        </p:nvSpPr>
        <p:spPr>
          <a:xfrm>
            <a:off x="289617" y="4302690"/>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例：仕事・趣味・地域活動</a:t>
            </a:r>
            <a:endParaRPr lang="en-US" sz="1600" b="1" dirty="0"/>
          </a:p>
        </p:txBody>
      </p:sp>
      <p:sp>
        <p:nvSpPr>
          <p:cNvPr id="28" name="Shape 22"/>
          <p:cNvSpPr/>
          <p:nvPr/>
        </p:nvSpPr>
        <p:spPr>
          <a:xfrm>
            <a:off x="3154680" y="3116992"/>
            <a:ext cx="2873770" cy="1833949"/>
          </a:xfrm>
          <a:prstGeom prst="rect">
            <a:avLst/>
          </a:prstGeom>
          <a:solidFill>
            <a:srgbClr val="C97B1A"/>
          </a:solidFill>
          <a:ln w="12700">
            <a:solidFill>
              <a:srgbClr val="C97B1A"/>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29" name="Image 4" descr="preencoded.png"/>
          <p:cNvPicPr>
            <a:picLocks noChangeAspect="1"/>
          </p:cNvPicPr>
          <p:nvPr/>
        </p:nvPicPr>
        <p:blipFill>
          <a:blip r:embed="rId7"/>
          <a:stretch>
            <a:fillRect/>
          </a:stretch>
        </p:blipFill>
        <p:spPr>
          <a:xfrm>
            <a:off x="3264846" y="3221613"/>
            <a:ext cx="475487" cy="475487"/>
          </a:xfrm>
          <a:prstGeom prst="rect">
            <a:avLst/>
          </a:prstGeom>
        </p:spPr>
      </p:pic>
      <p:sp>
        <p:nvSpPr>
          <p:cNvPr id="30" name="Text 23"/>
          <p:cNvSpPr/>
          <p:nvPr/>
        </p:nvSpPr>
        <p:spPr>
          <a:xfrm>
            <a:off x="3840479" y="3208432"/>
            <a:ext cx="2059535" cy="545228"/>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環境因子</a:t>
            </a:r>
            <a:endParaRPr lang="en-US" sz="2400" b="1" dirty="0"/>
          </a:p>
        </p:txBody>
      </p:sp>
      <p:sp>
        <p:nvSpPr>
          <p:cNvPr id="31" name="Shape 24"/>
          <p:cNvSpPr/>
          <p:nvPr/>
        </p:nvSpPr>
        <p:spPr>
          <a:xfrm>
            <a:off x="3246119" y="375707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32" name="Text 25"/>
          <p:cNvSpPr/>
          <p:nvPr/>
        </p:nvSpPr>
        <p:spPr>
          <a:xfrm>
            <a:off x="3246119" y="3830224"/>
            <a:ext cx="2682185" cy="376703"/>
          </a:xfrm>
          <a:prstGeom prst="rect">
            <a:avLst/>
          </a:prstGeom>
          <a:noFill/>
          <a:ln/>
        </p:spPr>
        <p:txBody>
          <a:bodyPr wrap="square" rtlCol="0" anchor="ctr"/>
          <a:lstStyle/>
          <a:p>
            <a:pPr marL="0" indent="0">
              <a:buNone/>
            </a:pPr>
            <a:r>
              <a:rPr lang="en-US" sz="1600" b="1" dirty="0">
                <a:solidFill>
                  <a:srgbClr val="CCDDEE"/>
                </a:solidFill>
                <a:latin typeface="Meiryo" pitchFamily="34" charset="0"/>
                <a:ea typeface="Meiryo" pitchFamily="34" charset="-122"/>
                <a:cs typeface="Meiryo" pitchFamily="34" charset="-120"/>
              </a:rPr>
              <a:t>物的・人的・制度的環境</a:t>
            </a:r>
            <a:endParaRPr lang="en-US" sz="1600" b="1" dirty="0"/>
          </a:p>
        </p:txBody>
      </p:sp>
      <p:sp>
        <p:nvSpPr>
          <p:cNvPr id="33" name="Text 26"/>
          <p:cNvSpPr/>
          <p:nvPr/>
        </p:nvSpPr>
        <p:spPr>
          <a:xfrm>
            <a:off x="3215697" y="4302690"/>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例：段差・家族・介護保険</a:t>
            </a:r>
            <a:endParaRPr lang="en-US" sz="1600" b="1" dirty="0"/>
          </a:p>
        </p:txBody>
      </p:sp>
      <p:sp>
        <p:nvSpPr>
          <p:cNvPr id="34" name="Shape 27"/>
          <p:cNvSpPr/>
          <p:nvPr/>
        </p:nvSpPr>
        <p:spPr>
          <a:xfrm>
            <a:off x="6080760" y="3116992"/>
            <a:ext cx="2873770" cy="1833949"/>
          </a:xfrm>
          <a:prstGeom prst="rect">
            <a:avLst/>
          </a:prstGeom>
          <a:solidFill>
            <a:srgbClr val="8E6020"/>
          </a:solidFill>
          <a:ln w="12700">
            <a:solidFill>
              <a:srgbClr val="8E6020"/>
            </a:solidFill>
            <a:prstDash val="solid"/>
          </a:ln>
          <a:effectLst>
            <a:outerShdw blurRad="76200" dist="25400" dir="8100000" algn="bl" rotWithShape="0">
              <a:srgbClr val="000000">
                <a:alpha val="12000"/>
              </a:srgbClr>
            </a:outerShdw>
          </a:effectLst>
        </p:spPr>
        <p:txBody>
          <a:bodyPr/>
          <a:lstStyle/>
          <a:p>
            <a:endParaRPr lang="ja-JP" altLang="en-US" sz="2800" b="1"/>
          </a:p>
        </p:txBody>
      </p:sp>
      <p:pic>
        <p:nvPicPr>
          <p:cNvPr id="35" name="Image 5" descr="preencoded.png"/>
          <p:cNvPicPr>
            <a:picLocks noChangeAspect="1"/>
          </p:cNvPicPr>
          <p:nvPr/>
        </p:nvPicPr>
        <p:blipFill>
          <a:blip r:embed="rId8"/>
          <a:stretch>
            <a:fillRect/>
          </a:stretch>
        </p:blipFill>
        <p:spPr>
          <a:xfrm>
            <a:off x="6190926" y="3221613"/>
            <a:ext cx="475487" cy="475487"/>
          </a:xfrm>
          <a:prstGeom prst="rect">
            <a:avLst/>
          </a:prstGeom>
        </p:spPr>
      </p:pic>
      <p:sp>
        <p:nvSpPr>
          <p:cNvPr id="36" name="Text 28"/>
          <p:cNvSpPr/>
          <p:nvPr/>
        </p:nvSpPr>
        <p:spPr>
          <a:xfrm>
            <a:off x="6766559" y="3208432"/>
            <a:ext cx="2059535" cy="545228"/>
          </a:xfrm>
          <a:prstGeom prst="rect">
            <a:avLst/>
          </a:prstGeom>
          <a:noFill/>
          <a:ln/>
        </p:spPr>
        <p:txBody>
          <a:bodyPr wrap="square" rtlCol="0" anchor="ctr"/>
          <a:lstStyle/>
          <a:p>
            <a:pPr marL="0" indent="0">
              <a:buNone/>
            </a:pPr>
            <a:r>
              <a:rPr lang="en-US" sz="2400" b="1" dirty="0">
                <a:solidFill>
                  <a:srgbClr val="FFFFFF"/>
                </a:solidFill>
                <a:latin typeface="Meiryo" pitchFamily="34" charset="0"/>
                <a:ea typeface="Meiryo" pitchFamily="34" charset="-122"/>
                <a:cs typeface="Meiryo" pitchFamily="34" charset="-120"/>
              </a:rPr>
              <a:t>個人因子</a:t>
            </a:r>
            <a:endParaRPr lang="en-US" sz="2400" b="1" dirty="0"/>
          </a:p>
        </p:txBody>
      </p:sp>
      <p:sp>
        <p:nvSpPr>
          <p:cNvPr id="37" name="Shape 29"/>
          <p:cNvSpPr/>
          <p:nvPr/>
        </p:nvSpPr>
        <p:spPr>
          <a:xfrm>
            <a:off x="6172199" y="3757072"/>
            <a:ext cx="2682185" cy="0"/>
          </a:xfrm>
          <a:prstGeom prst="line">
            <a:avLst/>
          </a:prstGeom>
          <a:noFill/>
          <a:ln w="12700">
            <a:solidFill>
              <a:srgbClr val="FFFFFF">
                <a:alpha val="40000"/>
              </a:srgbClr>
            </a:solidFill>
            <a:prstDash val="solid"/>
          </a:ln>
        </p:spPr>
        <p:txBody>
          <a:bodyPr/>
          <a:lstStyle/>
          <a:p>
            <a:endParaRPr lang="ja-JP" altLang="en-US" sz="2800" b="1"/>
          </a:p>
        </p:txBody>
      </p:sp>
      <p:sp>
        <p:nvSpPr>
          <p:cNvPr id="38" name="Text 30"/>
          <p:cNvSpPr/>
          <p:nvPr/>
        </p:nvSpPr>
        <p:spPr>
          <a:xfrm>
            <a:off x="6172199" y="3830224"/>
            <a:ext cx="2682185" cy="376703"/>
          </a:xfrm>
          <a:prstGeom prst="rect">
            <a:avLst/>
          </a:prstGeom>
          <a:noFill/>
          <a:ln/>
        </p:spPr>
        <p:txBody>
          <a:bodyPr wrap="square" rtlCol="0" anchor="ctr"/>
          <a:lstStyle/>
          <a:p>
            <a:pPr marL="0" indent="0">
              <a:buNone/>
            </a:pPr>
            <a:r>
              <a:rPr lang="en-US" b="1" dirty="0">
                <a:solidFill>
                  <a:srgbClr val="CCDDEE"/>
                </a:solidFill>
                <a:latin typeface="Meiryo" pitchFamily="34" charset="0"/>
                <a:ea typeface="Meiryo" pitchFamily="34" charset="-122"/>
                <a:cs typeface="Meiryo" pitchFamily="34" charset="-120"/>
              </a:rPr>
              <a:t>年齢・価値観・習慣</a:t>
            </a:r>
            <a:endParaRPr lang="en-US" b="1" dirty="0"/>
          </a:p>
        </p:txBody>
      </p:sp>
      <p:sp>
        <p:nvSpPr>
          <p:cNvPr id="39" name="Text 31"/>
          <p:cNvSpPr/>
          <p:nvPr/>
        </p:nvSpPr>
        <p:spPr>
          <a:xfrm>
            <a:off x="6172198" y="4321189"/>
            <a:ext cx="2682185" cy="515489"/>
          </a:xfrm>
          <a:prstGeom prst="rect">
            <a:avLst/>
          </a:prstGeom>
          <a:noFill/>
          <a:ln/>
        </p:spPr>
        <p:txBody>
          <a:bodyPr wrap="square" rtlCol="0" anchor="ctr"/>
          <a:lstStyle/>
          <a:p>
            <a:pPr marL="0" indent="0">
              <a:buNone/>
            </a:pPr>
            <a:r>
              <a:rPr lang="en-US" sz="1600" b="1" dirty="0">
                <a:solidFill>
                  <a:srgbClr val="FFFFFF"/>
                </a:solidFill>
                <a:latin typeface="Meiryo" pitchFamily="34" charset="0"/>
                <a:ea typeface="Meiryo" pitchFamily="34" charset="-122"/>
                <a:cs typeface="Meiryo" pitchFamily="34" charset="-120"/>
              </a:rPr>
              <a:t>例：「自分でやりたい」意欲</a:t>
            </a:r>
            <a:endParaRPr lang="en-US"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687859"/>
          </a:xfrm>
          <a:prstGeom prst="rect">
            <a:avLst/>
          </a:prstGeom>
          <a:solidFill>
            <a:srgbClr val="1A3A5C"/>
          </a:solidFill>
          <a:ln w="12700">
            <a:solidFill>
              <a:srgbClr val="1A3A5C"/>
            </a:solidFill>
            <a:prstDash val="solid"/>
          </a:ln>
        </p:spPr>
        <p:txBody>
          <a:bodyPr/>
          <a:lstStyle/>
          <a:p>
            <a:endParaRPr lang="ja-JP" altLang="en-US"/>
          </a:p>
        </p:txBody>
      </p:sp>
      <p:sp>
        <p:nvSpPr>
          <p:cNvPr id="3" name="Text 1"/>
          <p:cNvSpPr/>
          <p:nvPr/>
        </p:nvSpPr>
        <p:spPr>
          <a:xfrm>
            <a:off x="142514" y="-123568"/>
            <a:ext cx="8412480" cy="1005840"/>
          </a:xfrm>
          <a:prstGeom prst="rect">
            <a:avLst/>
          </a:prstGeom>
          <a:noFill/>
          <a:ln/>
        </p:spPr>
        <p:txBody>
          <a:bodyPr wrap="square" rtlCol="0" anchor="ctr"/>
          <a:lstStyle/>
          <a:p>
            <a:pPr marL="0" indent="0">
              <a:buNone/>
            </a:pPr>
            <a:r>
              <a:rPr lang="en-US" sz="3200" b="1" dirty="0">
                <a:solidFill>
                  <a:srgbClr val="FFFFFF"/>
                </a:solidFill>
                <a:latin typeface="Meiryo" pitchFamily="34" charset="0"/>
                <a:ea typeface="Meiryo" pitchFamily="34" charset="-122"/>
                <a:cs typeface="Meiryo" pitchFamily="34" charset="-120"/>
              </a:rPr>
              <a:t>6要素は「双方向」に影響し合う</a:t>
            </a:r>
            <a:endParaRPr lang="en-US" sz="3200" dirty="0"/>
          </a:p>
        </p:txBody>
      </p:sp>
      <p:sp>
        <p:nvSpPr>
          <p:cNvPr id="13" name="Text 11"/>
          <p:cNvSpPr/>
          <p:nvPr/>
        </p:nvSpPr>
        <p:spPr>
          <a:xfrm>
            <a:off x="1188720" y="3200400"/>
            <a:ext cx="2926080" cy="685800"/>
          </a:xfrm>
          <a:prstGeom prst="rect">
            <a:avLst/>
          </a:prstGeom>
          <a:noFill/>
          <a:ln/>
        </p:spPr>
        <p:txBody>
          <a:bodyPr wrap="square" rtlCol="0" anchor="ctr"/>
          <a:lstStyle/>
          <a:p>
            <a:pPr marL="0" indent="0" algn="ctr">
              <a:buNone/>
            </a:pPr>
            <a:r>
              <a:rPr lang="en-US" sz="1700" b="1" dirty="0">
                <a:solidFill>
                  <a:srgbClr val="FFFFFF"/>
                </a:solidFill>
                <a:latin typeface="Meiryo" pitchFamily="34" charset="0"/>
                <a:ea typeface="Meiryo" pitchFamily="34" charset="-122"/>
                <a:cs typeface="Meiryo" pitchFamily="34" charset="-120"/>
              </a:rPr>
              <a:t>環境因子</a:t>
            </a:r>
            <a:endParaRPr lang="en-US" sz="1700" dirty="0"/>
          </a:p>
        </p:txBody>
      </p:sp>
      <p:sp>
        <p:nvSpPr>
          <p:cNvPr id="15" name="Text 13"/>
          <p:cNvSpPr/>
          <p:nvPr/>
        </p:nvSpPr>
        <p:spPr>
          <a:xfrm>
            <a:off x="5029200" y="3200400"/>
            <a:ext cx="2926080" cy="685800"/>
          </a:xfrm>
          <a:prstGeom prst="rect">
            <a:avLst/>
          </a:prstGeom>
          <a:noFill/>
          <a:ln/>
        </p:spPr>
        <p:txBody>
          <a:bodyPr wrap="square" rtlCol="0" anchor="ctr"/>
          <a:lstStyle/>
          <a:p>
            <a:pPr marL="0" indent="0" algn="ctr">
              <a:buNone/>
            </a:pPr>
            <a:r>
              <a:rPr lang="en-US" sz="1700" b="1" dirty="0">
                <a:solidFill>
                  <a:srgbClr val="FFFFFF"/>
                </a:solidFill>
                <a:latin typeface="Meiryo" pitchFamily="34" charset="0"/>
                <a:ea typeface="Meiryo" pitchFamily="34" charset="-122"/>
                <a:cs typeface="Meiryo" pitchFamily="34" charset="-120"/>
              </a:rPr>
              <a:t>個人因子</a:t>
            </a:r>
            <a:endParaRPr lang="en-US" sz="1700" dirty="0"/>
          </a:p>
        </p:txBody>
      </p:sp>
      <p:sp>
        <p:nvSpPr>
          <p:cNvPr id="21" name="Shape 19"/>
          <p:cNvSpPr/>
          <p:nvPr/>
        </p:nvSpPr>
        <p:spPr>
          <a:xfrm>
            <a:off x="295738" y="4228275"/>
            <a:ext cx="8595360" cy="833051"/>
          </a:xfrm>
          <a:prstGeom prst="rect">
            <a:avLst/>
          </a:prstGeom>
          <a:solidFill>
            <a:srgbClr val="D0EFF2"/>
          </a:solidFill>
          <a:ln w="12700">
            <a:solidFill>
              <a:srgbClr val="028090"/>
            </a:solidFill>
            <a:prstDash val="solid"/>
          </a:ln>
        </p:spPr>
        <p:txBody>
          <a:bodyPr/>
          <a:lstStyle/>
          <a:p>
            <a:endParaRPr lang="ja-JP" altLang="en-US"/>
          </a:p>
        </p:txBody>
      </p:sp>
      <p:sp>
        <p:nvSpPr>
          <p:cNvPr id="22" name="Text 20"/>
          <p:cNvSpPr/>
          <p:nvPr/>
        </p:nvSpPr>
        <p:spPr>
          <a:xfrm>
            <a:off x="478618" y="4228276"/>
            <a:ext cx="8229600" cy="914400"/>
          </a:xfrm>
          <a:prstGeom prst="rect">
            <a:avLst/>
          </a:prstGeom>
          <a:noFill/>
          <a:ln/>
        </p:spPr>
        <p:txBody>
          <a:bodyPr wrap="square" rtlCol="0" anchor="ctr"/>
          <a:lstStyle/>
          <a:p>
            <a:pPr marL="0" indent="0" algn="ctr">
              <a:buNone/>
            </a:pPr>
            <a:r>
              <a:rPr lang="en-US" sz="2000" b="1" dirty="0">
                <a:solidFill>
                  <a:srgbClr val="005566"/>
                </a:solidFill>
                <a:latin typeface="Meiryo" pitchFamily="34" charset="0"/>
                <a:ea typeface="Meiryo" pitchFamily="34" charset="-122"/>
                <a:cs typeface="Meiryo" pitchFamily="34" charset="-120"/>
              </a:rPr>
              <a:t>「環境が変われば活動・参加も変わる」　</a:t>
            </a:r>
            <a:r>
              <a:rPr lang="en-US" sz="2000" b="1" dirty="0" err="1">
                <a:solidFill>
                  <a:srgbClr val="005566"/>
                </a:solidFill>
                <a:latin typeface="Meiryo" pitchFamily="34" charset="0"/>
                <a:ea typeface="Meiryo" pitchFamily="34" charset="-122"/>
                <a:cs typeface="Meiryo" pitchFamily="34" charset="-120"/>
              </a:rPr>
              <a:t>疾患があっても</a:t>
            </a:r>
            <a:r>
              <a:rPr lang="en-US" sz="2000" b="1" dirty="0">
                <a:solidFill>
                  <a:srgbClr val="005566"/>
                </a:solidFill>
                <a:latin typeface="Meiryo" pitchFamily="34" charset="0"/>
                <a:ea typeface="Meiryo" pitchFamily="34" charset="-122"/>
                <a:cs typeface="Meiryo" pitchFamily="34" charset="-120"/>
              </a:rPr>
              <a:t>、</a:t>
            </a:r>
          </a:p>
          <a:p>
            <a:pPr marL="0" indent="0" algn="ctr">
              <a:buNone/>
            </a:pPr>
            <a:r>
              <a:rPr lang="en-US" sz="2000" b="1" dirty="0" err="1">
                <a:solidFill>
                  <a:srgbClr val="005566"/>
                </a:solidFill>
                <a:latin typeface="Meiryo" pitchFamily="34" charset="0"/>
                <a:ea typeface="Meiryo" pitchFamily="34" charset="-122"/>
                <a:cs typeface="Meiryo" pitchFamily="34" charset="-120"/>
              </a:rPr>
              <a:t>支援次第で生活は変えられる</a:t>
            </a:r>
            <a:endParaRPr lang="en-US" sz="2000" dirty="0"/>
          </a:p>
        </p:txBody>
      </p:sp>
      <p:pic>
        <p:nvPicPr>
          <p:cNvPr id="24" name="図 23">
            <a:extLst>
              <a:ext uri="{FF2B5EF4-FFF2-40B4-BE49-F238E27FC236}">
                <a16:creationId xmlns:a16="http://schemas.microsoft.com/office/drawing/2014/main" id="{D95B6AC7-C963-D50A-8DEC-47B4983463C6}"/>
              </a:ext>
            </a:extLst>
          </p:cNvPr>
          <p:cNvPicPr>
            <a:picLocks noChangeAspect="1"/>
          </p:cNvPicPr>
          <p:nvPr/>
        </p:nvPicPr>
        <p:blipFill>
          <a:blip r:embed="rId3"/>
          <a:stretch>
            <a:fillRect/>
          </a:stretch>
        </p:blipFill>
        <p:spPr>
          <a:xfrm>
            <a:off x="1377375" y="766119"/>
            <a:ext cx="6115081" cy="333549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028090"/>
          </a:solidFill>
          <a:ln w="12700">
            <a:solidFill>
              <a:srgbClr val="028090"/>
            </a:solidFill>
            <a:prstDash val="solid"/>
          </a:ln>
        </p:spPr>
        <p:txBody>
          <a:bodyPr/>
          <a:lstStyle/>
          <a:p>
            <a:endParaRPr lang="ja-JP" altLang="en-US"/>
          </a:p>
        </p:txBody>
      </p:sp>
      <p:sp>
        <p:nvSpPr>
          <p:cNvPr id="3" name="Text 1"/>
          <p:cNvSpPr/>
          <p:nvPr/>
        </p:nvSpPr>
        <p:spPr>
          <a:xfrm>
            <a:off x="228600" y="68580"/>
            <a:ext cx="8412480" cy="100584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看護師はなぜ生活機能で考えるのか</a:t>
            </a:r>
            <a:endParaRPr lang="en-US" sz="3600" dirty="0"/>
          </a:p>
        </p:txBody>
      </p:sp>
      <p:sp>
        <p:nvSpPr>
          <p:cNvPr id="4" name="Shape 2"/>
          <p:cNvSpPr/>
          <p:nvPr/>
        </p:nvSpPr>
        <p:spPr>
          <a:xfrm>
            <a:off x="251460" y="1233204"/>
            <a:ext cx="3931920" cy="3657600"/>
          </a:xfrm>
          <a:prstGeom prst="rect">
            <a:avLst/>
          </a:prstGeom>
          <a:solidFill>
            <a:srgbClr val="EEF2F7"/>
          </a:solidFill>
          <a:ln w="12700">
            <a:solidFill>
              <a:srgbClr val="AABBCC"/>
            </a:solidFill>
            <a:prstDash val="solid"/>
          </a:ln>
        </p:spPr>
        <p:txBody>
          <a:bodyPr/>
          <a:lstStyle/>
          <a:p>
            <a:endParaRPr lang="ja-JP" altLang="en-US" sz="2800"/>
          </a:p>
        </p:txBody>
      </p:sp>
      <p:sp>
        <p:nvSpPr>
          <p:cNvPr id="5" name="Text 3"/>
          <p:cNvSpPr/>
          <p:nvPr/>
        </p:nvSpPr>
        <p:spPr>
          <a:xfrm>
            <a:off x="274320" y="1488577"/>
            <a:ext cx="3931920" cy="457200"/>
          </a:xfrm>
          <a:prstGeom prst="rect">
            <a:avLst/>
          </a:prstGeom>
          <a:noFill/>
          <a:ln/>
        </p:spPr>
        <p:txBody>
          <a:bodyPr wrap="square" rtlCol="0" anchor="ctr"/>
          <a:lstStyle/>
          <a:p>
            <a:pPr marL="0" indent="0" algn="ctr">
              <a:buNone/>
            </a:pPr>
            <a:r>
              <a:rPr lang="en-US" sz="2400" b="1" dirty="0">
                <a:solidFill>
                  <a:srgbClr val="1A3A5C"/>
                </a:solidFill>
                <a:latin typeface="Meiryo" pitchFamily="34" charset="0"/>
                <a:ea typeface="Meiryo" pitchFamily="34" charset="-122"/>
                <a:cs typeface="Meiryo" pitchFamily="34" charset="-120"/>
              </a:rPr>
              <a:t>医学的視点</a:t>
            </a:r>
            <a:endParaRPr lang="en-US" sz="2400" dirty="0"/>
          </a:p>
        </p:txBody>
      </p:sp>
      <p:pic>
        <p:nvPicPr>
          <p:cNvPr id="6" name="Image 0" descr="preencoded.png"/>
          <p:cNvPicPr>
            <a:picLocks noChangeAspect="1"/>
          </p:cNvPicPr>
          <p:nvPr/>
        </p:nvPicPr>
        <p:blipFill>
          <a:blip r:embed="rId3"/>
          <a:stretch>
            <a:fillRect/>
          </a:stretch>
        </p:blipFill>
        <p:spPr>
          <a:xfrm>
            <a:off x="1874520" y="1991497"/>
            <a:ext cx="640080" cy="640080"/>
          </a:xfrm>
          <a:prstGeom prst="rect">
            <a:avLst/>
          </a:prstGeom>
        </p:spPr>
      </p:pic>
      <p:sp>
        <p:nvSpPr>
          <p:cNvPr id="7" name="Text 4"/>
          <p:cNvSpPr/>
          <p:nvPr/>
        </p:nvSpPr>
        <p:spPr>
          <a:xfrm>
            <a:off x="457200" y="2723017"/>
            <a:ext cx="3566160" cy="548640"/>
          </a:xfrm>
          <a:prstGeom prst="rect">
            <a:avLst/>
          </a:prstGeom>
          <a:noFill/>
          <a:ln/>
        </p:spPr>
        <p:txBody>
          <a:bodyPr wrap="square" rtlCol="0" anchor="ctr"/>
          <a:lstStyle/>
          <a:p>
            <a:pPr marL="0" indent="0" algn="ctr">
              <a:buNone/>
            </a:pPr>
            <a:r>
              <a:rPr lang="en-US" sz="2400" b="1" dirty="0">
                <a:solidFill>
                  <a:srgbClr val="1A3A5C"/>
                </a:solidFill>
                <a:latin typeface="Meiryo" pitchFamily="34" charset="0"/>
                <a:ea typeface="Meiryo" pitchFamily="34" charset="-122"/>
                <a:cs typeface="Meiryo" pitchFamily="34" charset="-120"/>
              </a:rPr>
              <a:t>COPD</a:t>
            </a:r>
            <a:endParaRPr lang="en-US" sz="2400" dirty="0"/>
          </a:p>
          <a:p>
            <a:pPr marL="0" indent="0" algn="ctr">
              <a:buNone/>
            </a:pPr>
            <a:r>
              <a:rPr lang="en-US" sz="2400" b="1" dirty="0">
                <a:solidFill>
                  <a:srgbClr val="1A3A5C"/>
                </a:solidFill>
                <a:latin typeface="Meiryo" pitchFamily="34" charset="0"/>
                <a:ea typeface="Meiryo" pitchFamily="34" charset="-122"/>
                <a:cs typeface="Meiryo" pitchFamily="34" charset="-120"/>
              </a:rPr>
              <a:t>（慢性閉塞性肺疾患）</a:t>
            </a:r>
            <a:endParaRPr lang="en-US" sz="2400" dirty="0"/>
          </a:p>
        </p:txBody>
      </p:sp>
      <p:sp>
        <p:nvSpPr>
          <p:cNvPr id="8" name="Text 5"/>
          <p:cNvSpPr/>
          <p:nvPr/>
        </p:nvSpPr>
        <p:spPr>
          <a:xfrm>
            <a:off x="457200" y="3363097"/>
            <a:ext cx="3566160" cy="1097280"/>
          </a:xfrm>
          <a:prstGeom prst="rect">
            <a:avLst/>
          </a:prstGeom>
          <a:noFill/>
          <a:ln/>
        </p:spPr>
        <p:txBody>
          <a:bodyPr wrap="square" rtlCol="0" anchor="ctr"/>
          <a:lstStyle/>
          <a:p>
            <a:pPr marL="0" indent="0">
              <a:buNone/>
            </a:pPr>
            <a:r>
              <a:rPr lang="en-US" sz="2000" dirty="0">
                <a:solidFill>
                  <a:srgbClr val="555555"/>
                </a:solidFill>
                <a:latin typeface="Meiryo" pitchFamily="34" charset="0"/>
                <a:ea typeface="Meiryo" pitchFamily="34" charset="-122"/>
                <a:cs typeface="Meiryo" pitchFamily="34" charset="-120"/>
              </a:rPr>
              <a:t>→ 呼吸機能の低下</a:t>
            </a:r>
            <a:endParaRPr lang="en-US" sz="2000" dirty="0"/>
          </a:p>
          <a:p>
            <a:pPr marL="0" indent="0">
              <a:buNone/>
            </a:pPr>
            <a:r>
              <a:rPr lang="en-US" sz="2000" dirty="0">
                <a:solidFill>
                  <a:srgbClr val="555555"/>
                </a:solidFill>
                <a:latin typeface="Meiryo" pitchFamily="34" charset="0"/>
                <a:ea typeface="Meiryo" pitchFamily="34" charset="-122"/>
                <a:cs typeface="Meiryo" pitchFamily="34" charset="-120"/>
              </a:rPr>
              <a:t>→ FEV₁ XX%</a:t>
            </a:r>
            <a:endParaRPr lang="en-US" sz="2000" dirty="0"/>
          </a:p>
          <a:p>
            <a:pPr marL="0" indent="0">
              <a:buNone/>
            </a:pPr>
            <a:r>
              <a:rPr lang="en-US" sz="2000" dirty="0">
                <a:solidFill>
                  <a:srgbClr val="555555"/>
                </a:solidFill>
                <a:latin typeface="Meiryo" pitchFamily="34" charset="0"/>
                <a:ea typeface="Meiryo" pitchFamily="34" charset="-122"/>
                <a:cs typeface="Meiryo" pitchFamily="34" charset="-120"/>
              </a:rPr>
              <a:t>→ SpO₂ XX%</a:t>
            </a:r>
            <a:endParaRPr lang="en-US" sz="2000" dirty="0"/>
          </a:p>
        </p:txBody>
      </p:sp>
      <p:pic>
        <p:nvPicPr>
          <p:cNvPr id="9" name="Image 1" descr="preencoded.png"/>
          <p:cNvPicPr>
            <a:picLocks noChangeAspect="1"/>
          </p:cNvPicPr>
          <p:nvPr/>
        </p:nvPicPr>
        <p:blipFill>
          <a:blip r:embed="rId4"/>
          <a:stretch>
            <a:fillRect/>
          </a:stretch>
        </p:blipFill>
        <p:spPr>
          <a:xfrm>
            <a:off x="4229100" y="2513364"/>
            <a:ext cx="640080" cy="640080"/>
          </a:xfrm>
          <a:prstGeom prst="rect">
            <a:avLst/>
          </a:prstGeom>
        </p:spPr>
      </p:pic>
      <p:sp>
        <p:nvSpPr>
          <p:cNvPr id="10" name="Shape 6"/>
          <p:cNvSpPr/>
          <p:nvPr/>
        </p:nvSpPr>
        <p:spPr>
          <a:xfrm>
            <a:off x="4914900" y="1233204"/>
            <a:ext cx="3931920" cy="3657600"/>
          </a:xfrm>
          <a:prstGeom prst="rect">
            <a:avLst/>
          </a:prstGeom>
          <a:solidFill>
            <a:srgbClr val="D0EFF2"/>
          </a:solidFill>
          <a:ln w="12700">
            <a:solidFill>
              <a:srgbClr val="028090"/>
            </a:solidFill>
            <a:prstDash val="solid"/>
          </a:ln>
        </p:spPr>
        <p:txBody>
          <a:bodyPr/>
          <a:lstStyle/>
          <a:p>
            <a:endParaRPr lang="ja-JP" altLang="en-US" sz="2800"/>
          </a:p>
        </p:txBody>
      </p:sp>
      <p:sp>
        <p:nvSpPr>
          <p:cNvPr id="11" name="Text 7"/>
          <p:cNvSpPr/>
          <p:nvPr/>
        </p:nvSpPr>
        <p:spPr>
          <a:xfrm>
            <a:off x="4960620" y="1426793"/>
            <a:ext cx="3931920" cy="457200"/>
          </a:xfrm>
          <a:prstGeom prst="rect">
            <a:avLst/>
          </a:prstGeom>
          <a:noFill/>
          <a:ln/>
        </p:spPr>
        <p:txBody>
          <a:bodyPr wrap="square" rtlCol="0" anchor="ctr"/>
          <a:lstStyle/>
          <a:p>
            <a:pPr marL="0" indent="0" algn="ctr">
              <a:buNone/>
            </a:pPr>
            <a:r>
              <a:rPr lang="en-US" sz="2400" b="1" dirty="0">
                <a:solidFill>
                  <a:srgbClr val="005566"/>
                </a:solidFill>
                <a:latin typeface="Meiryo" pitchFamily="34" charset="0"/>
                <a:ea typeface="Meiryo" pitchFamily="34" charset="-122"/>
                <a:cs typeface="Meiryo" pitchFamily="34" charset="-120"/>
              </a:rPr>
              <a:t>看護的視点（ICF）</a:t>
            </a:r>
            <a:endParaRPr lang="en-US" sz="2400" dirty="0"/>
          </a:p>
        </p:txBody>
      </p:sp>
      <p:pic>
        <p:nvPicPr>
          <p:cNvPr id="12" name="Image 2" descr="preencoded.png"/>
          <p:cNvPicPr>
            <a:picLocks noChangeAspect="1"/>
          </p:cNvPicPr>
          <p:nvPr/>
        </p:nvPicPr>
        <p:blipFill>
          <a:blip r:embed="rId5"/>
          <a:stretch>
            <a:fillRect/>
          </a:stretch>
        </p:blipFill>
        <p:spPr>
          <a:xfrm>
            <a:off x="6515100" y="2005089"/>
            <a:ext cx="640080" cy="640080"/>
          </a:xfrm>
          <a:prstGeom prst="rect">
            <a:avLst/>
          </a:prstGeom>
        </p:spPr>
      </p:pic>
      <p:sp>
        <p:nvSpPr>
          <p:cNvPr id="13" name="Text 8"/>
          <p:cNvSpPr/>
          <p:nvPr/>
        </p:nvSpPr>
        <p:spPr>
          <a:xfrm>
            <a:off x="5097780" y="2661233"/>
            <a:ext cx="3657600" cy="1828800"/>
          </a:xfrm>
          <a:prstGeom prst="rect">
            <a:avLst/>
          </a:prstGeom>
          <a:noFill/>
          <a:ln/>
        </p:spPr>
        <p:txBody>
          <a:bodyPr wrap="square" rtlCol="0" anchor="ctr"/>
          <a:lstStyle/>
          <a:p>
            <a:pPr marL="0" indent="0">
              <a:buNone/>
            </a:pPr>
            <a:r>
              <a:rPr lang="en-US" sz="2000" dirty="0">
                <a:solidFill>
                  <a:srgbClr val="005566"/>
                </a:solidFill>
                <a:latin typeface="Meiryo" pitchFamily="34" charset="0"/>
                <a:ea typeface="Meiryo" pitchFamily="34" charset="-122"/>
                <a:cs typeface="Meiryo" pitchFamily="34" charset="-120"/>
              </a:rPr>
              <a:t>活動：買い物に行けない</a:t>
            </a:r>
            <a:endParaRPr lang="en-US" sz="2000" dirty="0"/>
          </a:p>
          <a:p>
            <a:pPr marL="0" indent="0">
              <a:buNone/>
            </a:pPr>
            <a:r>
              <a:rPr lang="en-US" sz="2000" dirty="0">
                <a:solidFill>
                  <a:srgbClr val="005566"/>
                </a:solidFill>
                <a:latin typeface="Meiryo" pitchFamily="34" charset="0"/>
                <a:ea typeface="Meiryo" pitchFamily="34" charset="-122"/>
                <a:cs typeface="Meiryo" pitchFamily="34" charset="-120"/>
              </a:rPr>
              <a:t>参加：老人会に出席できない</a:t>
            </a:r>
            <a:endParaRPr lang="en-US" sz="2000" dirty="0"/>
          </a:p>
          <a:p>
            <a:pPr marL="0" indent="0">
              <a:buNone/>
            </a:pPr>
            <a:r>
              <a:rPr lang="en-US" sz="2000" dirty="0">
                <a:solidFill>
                  <a:srgbClr val="005566"/>
                </a:solidFill>
                <a:latin typeface="Meiryo" pitchFamily="34" charset="0"/>
                <a:ea typeface="Meiryo" pitchFamily="34" charset="-122"/>
                <a:cs typeface="Meiryo" pitchFamily="34" charset="-120"/>
              </a:rPr>
              <a:t>環境：エレベーターなし</a:t>
            </a:r>
            <a:endParaRPr lang="en-US" sz="2000" dirty="0"/>
          </a:p>
          <a:p>
            <a:pPr marL="0" indent="0">
              <a:buNone/>
            </a:pPr>
            <a:r>
              <a:rPr lang="en-US" sz="2000" dirty="0">
                <a:solidFill>
                  <a:srgbClr val="005566"/>
                </a:solidFill>
                <a:latin typeface="Meiryo" pitchFamily="34" charset="0"/>
                <a:ea typeface="Meiryo" pitchFamily="34" charset="-122"/>
                <a:cs typeface="Meiryo" pitchFamily="34" charset="-120"/>
              </a:rPr>
              <a:t>個人：「迷惑かけたくない」</a:t>
            </a:r>
            <a:endParaRPr lang="en-US" sz="2000" dirty="0"/>
          </a:p>
        </p:txBody>
      </p:sp>
      <p:sp>
        <p:nvSpPr>
          <p:cNvPr id="14" name="Shape 9"/>
          <p:cNvSpPr/>
          <p:nvPr/>
        </p:nvSpPr>
        <p:spPr>
          <a:xfrm>
            <a:off x="5052060" y="4342164"/>
            <a:ext cx="3703320" cy="411480"/>
          </a:xfrm>
          <a:prstGeom prst="rect">
            <a:avLst/>
          </a:prstGeom>
          <a:solidFill>
            <a:srgbClr val="028090"/>
          </a:solidFill>
          <a:ln w="12700">
            <a:solidFill>
              <a:srgbClr val="028090"/>
            </a:solidFill>
            <a:prstDash val="solid"/>
          </a:ln>
        </p:spPr>
        <p:txBody>
          <a:bodyPr/>
          <a:lstStyle/>
          <a:p>
            <a:endParaRPr lang="ja-JP" altLang="en-US" sz="2800"/>
          </a:p>
        </p:txBody>
      </p:sp>
      <p:sp>
        <p:nvSpPr>
          <p:cNvPr id="15" name="Text 10"/>
          <p:cNvSpPr/>
          <p:nvPr/>
        </p:nvSpPr>
        <p:spPr>
          <a:xfrm>
            <a:off x="5029200" y="4365436"/>
            <a:ext cx="3840480" cy="411480"/>
          </a:xfrm>
          <a:prstGeom prst="rect">
            <a:avLst/>
          </a:prstGeom>
          <a:noFill/>
          <a:ln/>
        </p:spPr>
        <p:txBody>
          <a:bodyPr wrap="square" rtlCol="0" anchor="ctr"/>
          <a:lstStyle/>
          <a:p>
            <a:pPr marL="0" indent="0" algn="ctr">
              <a:buNone/>
            </a:pPr>
            <a:r>
              <a:rPr lang="en-US" sz="2000" b="1" dirty="0">
                <a:solidFill>
                  <a:srgbClr val="FFFFFF"/>
                </a:solidFill>
                <a:latin typeface="Meiryo" pitchFamily="34" charset="0"/>
                <a:ea typeface="Meiryo" pitchFamily="34" charset="-122"/>
                <a:cs typeface="Meiryo" pitchFamily="34" charset="-120"/>
              </a:rPr>
              <a:t>→ 看護介入が具体的に見える！</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2E5F8A"/>
          </a:solidFill>
          <a:ln w="12700">
            <a:solidFill>
              <a:srgbClr val="2E5F8A"/>
            </a:solidFill>
            <a:prstDash val="solid"/>
          </a:ln>
        </p:spPr>
        <p:txBody>
          <a:bodyPr/>
          <a:lstStyle/>
          <a:p>
            <a:endParaRPr lang="ja-JP" altLang="en-US"/>
          </a:p>
        </p:txBody>
      </p:sp>
      <p:sp>
        <p:nvSpPr>
          <p:cNvPr id="3" name="Text 1"/>
          <p:cNvSpPr/>
          <p:nvPr/>
        </p:nvSpPr>
        <p:spPr>
          <a:xfrm>
            <a:off x="178308" y="22860"/>
            <a:ext cx="8778240" cy="1005840"/>
          </a:xfrm>
          <a:prstGeom prst="rect">
            <a:avLst/>
          </a:prstGeom>
          <a:noFill/>
          <a:ln/>
        </p:spPr>
        <p:txBody>
          <a:bodyPr wrap="square" rtlCol="0" anchor="ctr"/>
          <a:lstStyle/>
          <a:p>
            <a:pPr marL="0" indent="0">
              <a:buNone/>
            </a:pPr>
            <a:r>
              <a:rPr lang="en-US" sz="3200" b="1" dirty="0">
                <a:solidFill>
                  <a:srgbClr val="FFFFFF"/>
                </a:solidFill>
                <a:latin typeface="Meiryo" pitchFamily="34" charset="0"/>
                <a:ea typeface="Meiryo" pitchFamily="34" charset="-122"/>
                <a:cs typeface="Meiryo" pitchFamily="34" charset="-120"/>
              </a:rPr>
              <a:t>活動の「能力」と「実行状況」の差に着目する</a:t>
            </a:r>
            <a:endParaRPr lang="en-US" sz="3200" dirty="0"/>
          </a:p>
        </p:txBody>
      </p:sp>
      <p:sp>
        <p:nvSpPr>
          <p:cNvPr id="4" name="Shape 2"/>
          <p:cNvSpPr/>
          <p:nvPr/>
        </p:nvSpPr>
        <p:spPr>
          <a:xfrm>
            <a:off x="233131" y="1180070"/>
            <a:ext cx="3988654" cy="1828800"/>
          </a:xfrm>
          <a:prstGeom prst="rect">
            <a:avLst/>
          </a:prstGeom>
          <a:solidFill>
            <a:srgbClr val="D6E8F5"/>
          </a:solidFill>
          <a:ln w="12700">
            <a:solidFill>
              <a:srgbClr val="2E5F8A"/>
            </a:solidFill>
            <a:prstDash val="solid"/>
          </a:ln>
        </p:spPr>
        <p:txBody>
          <a:bodyPr/>
          <a:lstStyle/>
          <a:p>
            <a:endParaRPr lang="ja-JP" altLang="en-US" sz="2400"/>
          </a:p>
        </p:txBody>
      </p:sp>
      <p:sp>
        <p:nvSpPr>
          <p:cNvPr id="5" name="Text 3"/>
          <p:cNvSpPr/>
          <p:nvPr/>
        </p:nvSpPr>
        <p:spPr>
          <a:xfrm>
            <a:off x="266081" y="1417320"/>
            <a:ext cx="3988654" cy="457200"/>
          </a:xfrm>
          <a:prstGeom prst="rect">
            <a:avLst/>
          </a:prstGeom>
          <a:noFill/>
          <a:ln/>
        </p:spPr>
        <p:txBody>
          <a:bodyPr wrap="square" rtlCol="0" anchor="ctr"/>
          <a:lstStyle/>
          <a:p>
            <a:pPr marL="0" indent="0" algn="ctr">
              <a:buNone/>
            </a:pPr>
            <a:r>
              <a:rPr lang="en-US" sz="2400" b="1" dirty="0">
                <a:solidFill>
                  <a:srgbClr val="1A3A5C"/>
                </a:solidFill>
                <a:latin typeface="Meiryo" pitchFamily="34" charset="0"/>
                <a:ea typeface="Meiryo" pitchFamily="34" charset="-122"/>
                <a:cs typeface="Meiryo" pitchFamily="34" charset="-120"/>
              </a:rPr>
              <a:t>能力（できる力）</a:t>
            </a:r>
            <a:endParaRPr lang="en-US" sz="2400" dirty="0"/>
          </a:p>
        </p:txBody>
      </p:sp>
      <p:sp>
        <p:nvSpPr>
          <p:cNvPr id="6" name="Text 4"/>
          <p:cNvSpPr/>
          <p:nvPr/>
        </p:nvSpPr>
        <p:spPr>
          <a:xfrm>
            <a:off x="324571" y="1742509"/>
            <a:ext cx="3798718" cy="1188720"/>
          </a:xfrm>
          <a:prstGeom prst="rect">
            <a:avLst/>
          </a:prstGeom>
          <a:noFill/>
          <a:ln/>
        </p:spPr>
        <p:txBody>
          <a:bodyPr wrap="square" rtlCol="0" anchor="ctr"/>
          <a:lstStyle/>
          <a:p>
            <a:pPr marL="0" indent="0" algn="ctr">
              <a:buNone/>
            </a:pPr>
            <a:r>
              <a:rPr lang="en-US" sz="2400" dirty="0">
                <a:solidFill>
                  <a:srgbClr val="1A3A5C"/>
                </a:solidFill>
                <a:latin typeface="Meiryo" pitchFamily="34" charset="0"/>
                <a:ea typeface="Meiryo" pitchFamily="34" charset="-122"/>
                <a:cs typeface="Meiryo" pitchFamily="34" charset="-120"/>
              </a:rPr>
              <a:t>理想的な条件下で</a:t>
            </a:r>
            <a:endParaRPr lang="en-US" sz="2400" dirty="0"/>
          </a:p>
          <a:p>
            <a:pPr marL="0" indent="0" algn="ctr">
              <a:buNone/>
            </a:pPr>
            <a:r>
              <a:rPr lang="en-US" sz="2400" dirty="0">
                <a:solidFill>
                  <a:srgbClr val="1A3A5C"/>
                </a:solidFill>
                <a:latin typeface="Meiryo" pitchFamily="34" charset="0"/>
                <a:ea typeface="Meiryo" pitchFamily="34" charset="-122"/>
                <a:cs typeface="Meiryo" pitchFamily="34" charset="-120"/>
              </a:rPr>
              <a:t>「できること」</a:t>
            </a:r>
            <a:endParaRPr lang="en-US" sz="2400" dirty="0"/>
          </a:p>
        </p:txBody>
      </p:sp>
      <p:sp>
        <p:nvSpPr>
          <p:cNvPr id="7" name="Shape 5"/>
          <p:cNvSpPr/>
          <p:nvPr/>
        </p:nvSpPr>
        <p:spPr>
          <a:xfrm>
            <a:off x="4805131" y="1180070"/>
            <a:ext cx="3988654" cy="1828800"/>
          </a:xfrm>
          <a:prstGeom prst="rect">
            <a:avLst/>
          </a:prstGeom>
          <a:solidFill>
            <a:srgbClr val="D0EFF2"/>
          </a:solidFill>
          <a:ln w="12700">
            <a:solidFill>
              <a:srgbClr val="028090"/>
            </a:solidFill>
            <a:prstDash val="solid"/>
          </a:ln>
        </p:spPr>
        <p:txBody>
          <a:bodyPr/>
          <a:lstStyle/>
          <a:p>
            <a:endParaRPr lang="ja-JP" altLang="en-US" sz="2400"/>
          </a:p>
        </p:txBody>
      </p:sp>
      <p:sp>
        <p:nvSpPr>
          <p:cNvPr id="8" name="Text 6"/>
          <p:cNvSpPr/>
          <p:nvPr/>
        </p:nvSpPr>
        <p:spPr>
          <a:xfrm>
            <a:off x="4838081" y="1412171"/>
            <a:ext cx="4171641" cy="457200"/>
          </a:xfrm>
          <a:prstGeom prst="rect">
            <a:avLst/>
          </a:prstGeom>
          <a:noFill/>
          <a:ln/>
        </p:spPr>
        <p:txBody>
          <a:bodyPr wrap="square" rtlCol="0" anchor="ctr"/>
          <a:lstStyle/>
          <a:p>
            <a:pPr marL="0" indent="0" algn="ctr">
              <a:buNone/>
            </a:pPr>
            <a:r>
              <a:rPr lang="en-US" sz="2400" b="1" dirty="0">
                <a:solidFill>
                  <a:srgbClr val="005566"/>
                </a:solidFill>
                <a:latin typeface="Meiryo" pitchFamily="34" charset="0"/>
                <a:ea typeface="Meiryo" pitchFamily="34" charset="-122"/>
                <a:cs typeface="Meiryo" pitchFamily="34" charset="-120"/>
              </a:rPr>
              <a:t>実行状況（やっていること）</a:t>
            </a:r>
            <a:endParaRPr lang="en-US" sz="2400" dirty="0"/>
          </a:p>
        </p:txBody>
      </p:sp>
      <p:sp>
        <p:nvSpPr>
          <p:cNvPr id="9" name="Text 7"/>
          <p:cNvSpPr/>
          <p:nvPr/>
        </p:nvSpPr>
        <p:spPr>
          <a:xfrm>
            <a:off x="4853113" y="1742509"/>
            <a:ext cx="3798718" cy="1188720"/>
          </a:xfrm>
          <a:prstGeom prst="rect">
            <a:avLst/>
          </a:prstGeom>
          <a:noFill/>
          <a:ln/>
        </p:spPr>
        <p:txBody>
          <a:bodyPr wrap="square" rtlCol="0" anchor="ctr"/>
          <a:lstStyle/>
          <a:p>
            <a:pPr marL="0" indent="0" algn="ctr">
              <a:buNone/>
            </a:pPr>
            <a:r>
              <a:rPr lang="en-US" sz="2400" dirty="0">
                <a:solidFill>
                  <a:srgbClr val="005566"/>
                </a:solidFill>
                <a:latin typeface="Meiryo" pitchFamily="34" charset="0"/>
                <a:ea typeface="Meiryo" pitchFamily="34" charset="-122"/>
                <a:cs typeface="Meiryo" pitchFamily="34" charset="-120"/>
              </a:rPr>
              <a:t>実際の生活環境で</a:t>
            </a:r>
            <a:endParaRPr lang="en-US" sz="2400" dirty="0"/>
          </a:p>
          <a:p>
            <a:pPr marL="0" indent="0" algn="ctr">
              <a:buNone/>
            </a:pPr>
            <a:r>
              <a:rPr lang="en-US" sz="2400" dirty="0">
                <a:solidFill>
                  <a:srgbClr val="005566"/>
                </a:solidFill>
                <a:latin typeface="Meiryo" pitchFamily="34" charset="0"/>
                <a:ea typeface="Meiryo" pitchFamily="34" charset="-122"/>
                <a:cs typeface="Meiryo" pitchFamily="34" charset="-120"/>
              </a:rPr>
              <a:t>「やっていること」</a:t>
            </a:r>
            <a:endParaRPr lang="en-US" sz="2400" dirty="0"/>
          </a:p>
        </p:txBody>
      </p:sp>
      <p:sp>
        <p:nvSpPr>
          <p:cNvPr id="10" name="Text 8"/>
          <p:cNvSpPr/>
          <p:nvPr/>
        </p:nvSpPr>
        <p:spPr>
          <a:xfrm>
            <a:off x="4140853" y="1609261"/>
            <a:ext cx="712260" cy="822960"/>
          </a:xfrm>
          <a:prstGeom prst="rect">
            <a:avLst/>
          </a:prstGeom>
          <a:noFill/>
          <a:ln/>
        </p:spPr>
        <p:txBody>
          <a:bodyPr wrap="square" rtlCol="0" anchor="ctr"/>
          <a:lstStyle/>
          <a:p>
            <a:pPr marL="0" indent="0" algn="ctr">
              <a:buNone/>
            </a:pPr>
            <a:r>
              <a:rPr lang="en-US" sz="4800" dirty="0">
                <a:solidFill>
                  <a:srgbClr val="C0392B"/>
                </a:solidFill>
              </a:rPr>
              <a:t>≠</a:t>
            </a:r>
            <a:endParaRPr lang="en-US" sz="4800" dirty="0"/>
          </a:p>
        </p:txBody>
      </p:sp>
      <p:sp>
        <p:nvSpPr>
          <p:cNvPr id="11" name="Shape 9"/>
          <p:cNvSpPr/>
          <p:nvPr/>
        </p:nvSpPr>
        <p:spPr>
          <a:xfrm>
            <a:off x="210291" y="3121934"/>
            <a:ext cx="8723418" cy="1060621"/>
          </a:xfrm>
          <a:prstGeom prst="rect">
            <a:avLst/>
          </a:prstGeom>
          <a:solidFill>
            <a:srgbClr val="FFF3D6"/>
          </a:solidFill>
          <a:ln w="12700">
            <a:solidFill>
              <a:srgbClr val="C97B1A"/>
            </a:solidFill>
            <a:prstDash val="solid"/>
          </a:ln>
        </p:spPr>
        <p:txBody>
          <a:bodyPr/>
          <a:lstStyle/>
          <a:p>
            <a:endParaRPr lang="ja-JP" altLang="en-US" sz="2400"/>
          </a:p>
        </p:txBody>
      </p:sp>
      <p:sp>
        <p:nvSpPr>
          <p:cNvPr id="12" name="Text 10"/>
          <p:cNvSpPr/>
          <p:nvPr/>
        </p:nvSpPr>
        <p:spPr>
          <a:xfrm>
            <a:off x="295553" y="3176716"/>
            <a:ext cx="8357179" cy="1005840"/>
          </a:xfrm>
          <a:prstGeom prst="rect">
            <a:avLst/>
          </a:prstGeom>
          <a:noFill/>
          <a:ln/>
        </p:spPr>
        <p:txBody>
          <a:bodyPr wrap="square" rtlCol="0" anchor="ctr"/>
          <a:lstStyle/>
          <a:p>
            <a:pPr marL="0" indent="0">
              <a:buNone/>
            </a:pPr>
            <a:r>
              <a:rPr lang="en-US" sz="2000" dirty="0">
                <a:solidFill>
                  <a:srgbClr val="7A5000"/>
                </a:solidFill>
                <a:latin typeface="Meiryo" pitchFamily="34" charset="0"/>
                <a:ea typeface="Meiryo" pitchFamily="34" charset="-122"/>
                <a:cs typeface="Meiryo" pitchFamily="34" charset="-120"/>
              </a:rPr>
              <a:t>【例】PT・OTのリハビリでは歩ける（能力あり）</a:t>
            </a:r>
            <a:endParaRPr lang="en-US" sz="2000" dirty="0"/>
          </a:p>
          <a:p>
            <a:pPr marL="0" indent="0">
              <a:buNone/>
            </a:pPr>
            <a:r>
              <a:rPr lang="en-US" sz="2000" dirty="0">
                <a:solidFill>
                  <a:srgbClr val="7A5000"/>
                </a:solidFill>
                <a:latin typeface="Meiryo" pitchFamily="34" charset="0"/>
                <a:ea typeface="Meiryo" pitchFamily="34" charset="-122"/>
                <a:cs typeface="Meiryo" pitchFamily="34" charset="-120"/>
              </a:rPr>
              <a:t>　　しかし病棟では車椅子のまま（実行状況が伴っていない）</a:t>
            </a:r>
            <a:endParaRPr lang="en-US" sz="2000" dirty="0"/>
          </a:p>
          <a:p>
            <a:pPr marL="0" indent="0">
              <a:buNone/>
            </a:pPr>
            <a:r>
              <a:rPr lang="en-US" sz="2000" dirty="0">
                <a:solidFill>
                  <a:srgbClr val="7A5000"/>
                </a:solidFill>
                <a:latin typeface="Meiryo" pitchFamily="34" charset="0"/>
                <a:ea typeface="Meiryo" pitchFamily="34" charset="-122"/>
                <a:cs typeface="Meiryo" pitchFamily="34" charset="-120"/>
              </a:rPr>
              <a:t>　　→ なぜ歩いていないか？を探るのが看護師の役割</a:t>
            </a:r>
            <a:endParaRPr lang="en-US" sz="2000" dirty="0"/>
          </a:p>
        </p:txBody>
      </p:sp>
      <p:sp>
        <p:nvSpPr>
          <p:cNvPr id="13" name="Shape 11"/>
          <p:cNvSpPr/>
          <p:nvPr/>
        </p:nvSpPr>
        <p:spPr>
          <a:xfrm>
            <a:off x="128456" y="4289030"/>
            <a:ext cx="8881266" cy="685800"/>
          </a:xfrm>
          <a:prstGeom prst="rect">
            <a:avLst/>
          </a:prstGeom>
          <a:solidFill>
            <a:srgbClr val="1A3A5C"/>
          </a:solidFill>
          <a:ln w="12700">
            <a:solidFill>
              <a:srgbClr val="1A3A5C"/>
            </a:solidFill>
            <a:prstDash val="solid"/>
          </a:ln>
        </p:spPr>
        <p:txBody>
          <a:bodyPr/>
          <a:lstStyle/>
          <a:p>
            <a:endParaRPr lang="ja-JP" altLang="en-US" sz="2400"/>
          </a:p>
        </p:txBody>
      </p:sp>
      <p:sp>
        <p:nvSpPr>
          <p:cNvPr id="14" name="Text 12"/>
          <p:cNvSpPr/>
          <p:nvPr/>
        </p:nvSpPr>
        <p:spPr>
          <a:xfrm>
            <a:off x="-86552" y="4294179"/>
            <a:ext cx="9167067" cy="685800"/>
          </a:xfrm>
          <a:prstGeom prst="rect">
            <a:avLst/>
          </a:prstGeom>
          <a:noFill/>
          <a:ln/>
        </p:spPr>
        <p:txBody>
          <a:bodyPr wrap="square" rtlCol="0" anchor="ctr"/>
          <a:lstStyle/>
          <a:p>
            <a:pPr marL="0" indent="0" algn="ctr">
              <a:buNone/>
            </a:pPr>
            <a:r>
              <a:rPr lang="en-US" sz="2400" b="1" dirty="0">
                <a:solidFill>
                  <a:srgbClr val="FFFFFF"/>
                </a:solidFill>
                <a:latin typeface="Meiryo" pitchFamily="34" charset="0"/>
                <a:ea typeface="Meiryo" pitchFamily="34" charset="-122"/>
                <a:cs typeface="Meiryo" pitchFamily="34" charset="-120"/>
              </a:rPr>
              <a:t>「できる」と「している」の差にこそ、看護介入のヒントがある</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C97B1A"/>
          </a:solidFill>
          <a:ln w="12700">
            <a:solidFill>
              <a:srgbClr val="C97B1A"/>
            </a:solidFill>
            <a:prstDash val="solid"/>
          </a:ln>
        </p:spPr>
        <p:txBody>
          <a:bodyPr/>
          <a:lstStyle/>
          <a:p>
            <a:endParaRPr lang="ja-JP" altLang="en-US" sz="2400"/>
          </a:p>
        </p:txBody>
      </p:sp>
      <p:sp>
        <p:nvSpPr>
          <p:cNvPr id="3" name="Text 1"/>
          <p:cNvSpPr/>
          <p:nvPr/>
        </p:nvSpPr>
        <p:spPr>
          <a:xfrm>
            <a:off x="228600" y="18288"/>
            <a:ext cx="8412480" cy="1005840"/>
          </a:xfrm>
          <a:prstGeom prst="rect">
            <a:avLst/>
          </a:prstGeom>
          <a:noFill/>
          <a:ln/>
        </p:spPr>
        <p:txBody>
          <a:bodyPr wrap="square" rtlCol="0" anchor="ctr"/>
          <a:lstStyle/>
          <a:p>
            <a:pPr marL="0" indent="0">
              <a:buNone/>
            </a:pPr>
            <a:r>
              <a:rPr lang="en-US" sz="3600" b="1" dirty="0">
                <a:solidFill>
                  <a:srgbClr val="FFFFFF"/>
                </a:solidFill>
                <a:latin typeface="Meiryo" pitchFamily="34" charset="0"/>
                <a:ea typeface="Meiryo" pitchFamily="34" charset="-122"/>
                <a:cs typeface="Meiryo" pitchFamily="34" charset="-120"/>
              </a:rPr>
              <a:t>環境因子：促進因子と阻害因子</a:t>
            </a:r>
            <a:endParaRPr lang="en-US" sz="3600" dirty="0"/>
          </a:p>
        </p:txBody>
      </p:sp>
      <p:sp>
        <p:nvSpPr>
          <p:cNvPr id="4" name="Shape 2"/>
          <p:cNvSpPr/>
          <p:nvPr/>
        </p:nvSpPr>
        <p:spPr>
          <a:xfrm>
            <a:off x="138206" y="1138469"/>
            <a:ext cx="4333926" cy="3840480"/>
          </a:xfrm>
          <a:prstGeom prst="rect">
            <a:avLst/>
          </a:prstGeom>
          <a:solidFill>
            <a:srgbClr val="EAF7F0"/>
          </a:solidFill>
          <a:ln w="12700">
            <a:solidFill>
              <a:srgbClr val="27AE60"/>
            </a:solidFill>
            <a:prstDash val="solid"/>
          </a:ln>
        </p:spPr>
        <p:txBody>
          <a:bodyPr/>
          <a:lstStyle/>
          <a:p>
            <a:endParaRPr lang="ja-JP" altLang="en-US" sz="2400"/>
          </a:p>
        </p:txBody>
      </p:sp>
      <p:sp>
        <p:nvSpPr>
          <p:cNvPr id="5" name="Text 3"/>
          <p:cNvSpPr/>
          <p:nvPr/>
        </p:nvSpPr>
        <p:spPr>
          <a:xfrm>
            <a:off x="-20974" y="1298283"/>
            <a:ext cx="4333926" cy="502920"/>
          </a:xfrm>
          <a:prstGeom prst="rect">
            <a:avLst/>
          </a:prstGeom>
          <a:noFill/>
          <a:ln/>
        </p:spPr>
        <p:txBody>
          <a:bodyPr wrap="square" rtlCol="0" anchor="ctr"/>
          <a:lstStyle/>
          <a:p>
            <a:pPr marL="0" indent="0" algn="ctr">
              <a:buNone/>
            </a:pPr>
            <a:r>
              <a:rPr lang="en-US" sz="2800" b="1" dirty="0">
                <a:solidFill>
                  <a:srgbClr val="1E8449"/>
                </a:solidFill>
                <a:latin typeface="Meiryo" pitchFamily="34" charset="0"/>
                <a:ea typeface="Meiryo" pitchFamily="34" charset="-122"/>
                <a:cs typeface="Meiryo" pitchFamily="34" charset="-120"/>
              </a:rPr>
              <a:t>✅ 促進因子</a:t>
            </a:r>
            <a:endParaRPr lang="en-US" sz="2800" dirty="0"/>
          </a:p>
        </p:txBody>
      </p:sp>
      <p:sp>
        <p:nvSpPr>
          <p:cNvPr id="6" name="Shape 4"/>
          <p:cNvSpPr/>
          <p:nvPr/>
        </p:nvSpPr>
        <p:spPr>
          <a:xfrm>
            <a:off x="275365" y="1874355"/>
            <a:ext cx="4062886" cy="669324"/>
          </a:xfrm>
          <a:prstGeom prst="rect">
            <a:avLst/>
          </a:prstGeom>
          <a:solidFill>
            <a:srgbClr val="D5F0E0"/>
          </a:solidFill>
          <a:ln w="12700">
            <a:solidFill>
              <a:srgbClr val="27AE60">
                <a:alpha val="50000"/>
              </a:srgbClr>
            </a:solidFill>
            <a:prstDash val="solid"/>
          </a:ln>
        </p:spPr>
        <p:txBody>
          <a:bodyPr/>
          <a:lstStyle/>
          <a:p>
            <a:endParaRPr lang="ja-JP" altLang="en-US" sz="2800"/>
          </a:p>
        </p:txBody>
      </p:sp>
      <p:sp>
        <p:nvSpPr>
          <p:cNvPr id="7" name="Text 5"/>
          <p:cNvSpPr/>
          <p:nvPr/>
        </p:nvSpPr>
        <p:spPr>
          <a:xfrm>
            <a:off x="366806" y="1959697"/>
            <a:ext cx="3854532" cy="597243"/>
          </a:xfrm>
          <a:prstGeom prst="rect">
            <a:avLst/>
          </a:prstGeom>
          <a:noFill/>
          <a:ln/>
        </p:spPr>
        <p:txBody>
          <a:bodyPr wrap="square" rtlCol="0" anchor="ctr"/>
          <a:lstStyle/>
          <a:p>
            <a:pPr marL="0" indent="0">
              <a:buNone/>
            </a:pPr>
            <a:r>
              <a:rPr lang="en-US" dirty="0">
                <a:solidFill>
                  <a:srgbClr val="1A6B37"/>
                </a:solidFill>
                <a:latin typeface="Meiryo" pitchFamily="34" charset="0"/>
                <a:ea typeface="Meiryo" pitchFamily="34" charset="-122"/>
                <a:cs typeface="Meiryo" pitchFamily="34" charset="-120"/>
              </a:rPr>
              <a:t>家族が毎日面会→意欲向上</a:t>
            </a:r>
            <a:endParaRPr lang="en-US" dirty="0"/>
          </a:p>
        </p:txBody>
      </p:sp>
      <p:sp>
        <p:nvSpPr>
          <p:cNvPr id="8" name="Shape 6"/>
          <p:cNvSpPr/>
          <p:nvPr/>
        </p:nvSpPr>
        <p:spPr>
          <a:xfrm>
            <a:off x="280720" y="2633306"/>
            <a:ext cx="4062886" cy="669324"/>
          </a:xfrm>
          <a:prstGeom prst="rect">
            <a:avLst/>
          </a:prstGeom>
          <a:solidFill>
            <a:srgbClr val="D5F0E0"/>
          </a:solidFill>
          <a:ln w="12700">
            <a:solidFill>
              <a:srgbClr val="27AE60">
                <a:alpha val="50000"/>
              </a:srgbClr>
            </a:solidFill>
            <a:prstDash val="solid"/>
          </a:ln>
        </p:spPr>
        <p:txBody>
          <a:bodyPr/>
          <a:lstStyle/>
          <a:p>
            <a:endParaRPr lang="ja-JP" altLang="en-US" sz="2800"/>
          </a:p>
        </p:txBody>
      </p:sp>
      <p:sp>
        <p:nvSpPr>
          <p:cNvPr id="9" name="Text 7"/>
          <p:cNvSpPr/>
          <p:nvPr/>
        </p:nvSpPr>
        <p:spPr>
          <a:xfrm>
            <a:off x="372161" y="2705387"/>
            <a:ext cx="3854532" cy="597243"/>
          </a:xfrm>
          <a:prstGeom prst="rect">
            <a:avLst/>
          </a:prstGeom>
          <a:noFill/>
          <a:ln/>
        </p:spPr>
        <p:txBody>
          <a:bodyPr wrap="square" rtlCol="0" anchor="ctr"/>
          <a:lstStyle/>
          <a:p>
            <a:pPr marL="0" indent="0">
              <a:buNone/>
            </a:pPr>
            <a:r>
              <a:rPr lang="en-US" dirty="0">
                <a:solidFill>
                  <a:srgbClr val="1A6B37"/>
                </a:solidFill>
                <a:latin typeface="Meiryo" pitchFamily="34" charset="0"/>
                <a:ea typeface="Meiryo" pitchFamily="34" charset="-122"/>
                <a:cs typeface="Meiryo" pitchFamily="34" charset="-120"/>
              </a:rPr>
              <a:t>自宅に手すりがある→安全に移動できる</a:t>
            </a:r>
            <a:endParaRPr lang="en-US" dirty="0"/>
          </a:p>
        </p:txBody>
      </p:sp>
      <p:sp>
        <p:nvSpPr>
          <p:cNvPr id="10" name="Shape 8"/>
          <p:cNvSpPr/>
          <p:nvPr/>
        </p:nvSpPr>
        <p:spPr>
          <a:xfrm>
            <a:off x="280720" y="3397779"/>
            <a:ext cx="4062886" cy="669324"/>
          </a:xfrm>
          <a:prstGeom prst="rect">
            <a:avLst/>
          </a:prstGeom>
          <a:solidFill>
            <a:srgbClr val="D5F0E0"/>
          </a:solidFill>
          <a:ln w="12700">
            <a:solidFill>
              <a:srgbClr val="27AE60">
                <a:alpha val="50000"/>
              </a:srgbClr>
            </a:solidFill>
            <a:prstDash val="solid"/>
          </a:ln>
        </p:spPr>
        <p:txBody>
          <a:bodyPr/>
          <a:lstStyle/>
          <a:p>
            <a:endParaRPr lang="ja-JP" altLang="en-US" sz="2800"/>
          </a:p>
        </p:txBody>
      </p:sp>
      <p:sp>
        <p:nvSpPr>
          <p:cNvPr id="11" name="Text 9"/>
          <p:cNvSpPr/>
          <p:nvPr/>
        </p:nvSpPr>
        <p:spPr>
          <a:xfrm>
            <a:off x="372161" y="3469860"/>
            <a:ext cx="3854532" cy="597243"/>
          </a:xfrm>
          <a:prstGeom prst="rect">
            <a:avLst/>
          </a:prstGeom>
          <a:noFill/>
          <a:ln/>
        </p:spPr>
        <p:txBody>
          <a:bodyPr wrap="square" rtlCol="0" anchor="ctr"/>
          <a:lstStyle/>
          <a:p>
            <a:pPr marL="0" indent="0">
              <a:buNone/>
            </a:pPr>
            <a:r>
              <a:rPr lang="en-US" dirty="0">
                <a:solidFill>
                  <a:srgbClr val="1A6B37"/>
                </a:solidFill>
                <a:latin typeface="Meiryo" pitchFamily="34" charset="0"/>
                <a:ea typeface="Meiryo" pitchFamily="34" charset="-122"/>
                <a:cs typeface="Meiryo" pitchFamily="34" charset="-120"/>
              </a:rPr>
              <a:t>訪問看護・介護保険の利用→在宅復帰が現実的に</a:t>
            </a:r>
            <a:endParaRPr lang="en-US" dirty="0"/>
          </a:p>
        </p:txBody>
      </p:sp>
      <p:sp>
        <p:nvSpPr>
          <p:cNvPr id="12" name="Shape 10"/>
          <p:cNvSpPr/>
          <p:nvPr/>
        </p:nvSpPr>
        <p:spPr>
          <a:xfrm>
            <a:off x="290194" y="4188364"/>
            <a:ext cx="4062886" cy="669324"/>
          </a:xfrm>
          <a:prstGeom prst="rect">
            <a:avLst/>
          </a:prstGeom>
          <a:solidFill>
            <a:srgbClr val="D5F0E0"/>
          </a:solidFill>
          <a:ln w="12700">
            <a:solidFill>
              <a:srgbClr val="27AE60">
                <a:alpha val="50000"/>
              </a:srgbClr>
            </a:solidFill>
            <a:prstDash val="solid"/>
          </a:ln>
        </p:spPr>
        <p:txBody>
          <a:bodyPr/>
          <a:lstStyle/>
          <a:p>
            <a:endParaRPr lang="ja-JP" altLang="en-US" sz="2800"/>
          </a:p>
        </p:txBody>
      </p:sp>
      <p:sp>
        <p:nvSpPr>
          <p:cNvPr id="13" name="Text 11"/>
          <p:cNvSpPr/>
          <p:nvPr/>
        </p:nvSpPr>
        <p:spPr>
          <a:xfrm>
            <a:off x="381635" y="4253855"/>
            <a:ext cx="3854532" cy="597243"/>
          </a:xfrm>
          <a:prstGeom prst="rect">
            <a:avLst/>
          </a:prstGeom>
          <a:noFill/>
          <a:ln/>
        </p:spPr>
        <p:txBody>
          <a:bodyPr wrap="square" rtlCol="0" anchor="ctr"/>
          <a:lstStyle/>
          <a:p>
            <a:pPr marL="0" indent="0">
              <a:buNone/>
            </a:pPr>
            <a:r>
              <a:rPr lang="en-US" dirty="0">
                <a:solidFill>
                  <a:srgbClr val="1A6B37"/>
                </a:solidFill>
                <a:latin typeface="Meiryo" pitchFamily="34" charset="0"/>
                <a:ea typeface="Meiryo" pitchFamily="34" charset="-122"/>
                <a:cs typeface="Meiryo" pitchFamily="34" charset="-120"/>
              </a:rPr>
              <a:t>リハビリ職・MSWと連携→包括的支援が可能</a:t>
            </a:r>
            <a:endParaRPr lang="en-US" dirty="0"/>
          </a:p>
        </p:txBody>
      </p:sp>
      <p:sp>
        <p:nvSpPr>
          <p:cNvPr id="14" name="Shape 12"/>
          <p:cNvSpPr/>
          <p:nvPr/>
        </p:nvSpPr>
        <p:spPr>
          <a:xfrm>
            <a:off x="4690420" y="1138469"/>
            <a:ext cx="4333926" cy="3840480"/>
          </a:xfrm>
          <a:prstGeom prst="rect">
            <a:avLst/>
          </a:prstGeom>
          <a:solidFill>
            <a:srgbClr val="FDECEA"/>
          </a:solidFill>
          <a:ln w="12700">
            <a:solidFill>
              <a:srgbClr val="C0392B"/>
            </a:solidFill>
            <a:prstDash val="solid"/>
          </a:ln>
        </p:spPr>
        <p:txBody>
          <a:bodyPr/>
          <a:lstStyle/>
          <a:p>
            <a:endParaRPr lang="ja-JP" altLang="en-US" sz="2400"/>
          </a:p>
        </p:txBody>
      </p:sp>
      <p:sp>
        <p:nvSpPr>
          <p:cNvPr id="15" name="Text 13"/>
          <p:cNvSpPr/>
          <p:nvPr/>
        </p:nvSpPr>
        <p:spPr>
          <a:xfrm>
            <a:off x="4581680" y="1298283"/>
            <a:ext cx="4333926" cy="502920"/>
          </a:xfrm>
          <a:prstGeom prst="rect">
            <a:avLst/>
          </a:prstGeom>
          <a:noFill/>
          <a:ln/>
        </p:spPr>
        <p:txBody>
          <a:bodyPr wrap="square" rtlCol="0" anchor="ctr"/>
          <a:lstStyle/>
          <a:p>
            <a:pPr marL="0" indent="0" algn="ctr">
              <a:buNone/>
            </a:pPr>
            <a:r>
              <a:rPr lang="en-US" sz="2800" b="1" dirty="0">
                <a:solidFill>
                  <a:srgbClr val="C0392B"/>
                </a:solidFill>
                <a:latin typeface="Meiryo" pitchFamily="34" charset="0"/>
                <a:ea typeface="Meiryo" pitchFamily="34" charset="-122"/>
                <a:cs typeface="Meiryo" pitchFamily="34" charset="-120"/>
              </a:rPr>
              <a:t>⚠ 阻害因子</a:t>
            </a:r>
            <a:endParaRPr lang="en-US" sz="2800" dirty="0"/>
          </a:p>
        </p:txBody>
      </p:sp>
      <p:sp>
        <p:nvSpPr>
          <p:cNvPr id="16" name="Shape 14"/>
          <p:cNvSpPr/>
          <p:nvPr/>
        </p:nvSpPr>
        <p:spPr>
          <a:xfrm>
            <a:off x="4827579" y="1874355"/>
            <a:ext cx="4062886" cy="669324"/>
          </a:xfrm>
          <a:prstGeom prst="rect">
            <a:avLst/>
          </a:prstGeom>
          <a:solidFill>
            <a:srgbClr val="FAD7D3"/>
          </a:solidFill>
          <a:ln w="12700">
            <a:solidFill>
              <a:srgbClr val="C0392B">
                <a:alpha val="50000"/>
              </a:srgbClr>
            </a:solidFill>
            <a:prstDash val="solid"/>
          </a:ln>
        </p:spPr>
        <p:txBody>
          <a:bodyPr/>
          <a:lstStyle/>
          <a:p>
            <a:endParaRPr lang="ja-JP" altLang="en-US" sz="2800"/>
          </a:p>
        </p:txBody>
      </p:sp>
      <p:sp>
        <p:nvSpPr>
          <p:cNvPr id="17" name="Text 15"/>
          <p:cNvSpPr/>
          <p:nvPr/>
        </p:nvSpPr>
        <p:spPr>
          <a:xfrm>
            <a:off x="4919020" y="1959697"/>
            <a:ext cx="3854532" cy="597243"/>
          </a:xfrm>
          <a:prstGeom prst="rect">
            <a:avLst/>
          </a:prstGeom>
          <a:noFill/>
          <a:ln/>
        </p:spPr>
        <p:txBody>
          <a:bodyPr wrap="square" rtlCol="0" anchor="ctr"/>
          <a:lstStyle/>
          <a:p>
            <a:pPr marL="0" indent="0">
              <a:buNone/>
            </a:pPr>
            <a:r>
              <a:rPr lang="en-US" dirty="0">
                <a:solidFill>
                  <a:srgbClr val="922B21"/>
                </a:solidFill>
                <a:latin typeface="Meiryo" pitchFamily="34" charset="0"/>
                <a:ea typeface="Meiryo" pitchFamily="34" charset="-122"/>
                <a:cs typeface="Meiryo" pitchFamily="34" charset="-120"/>
              </a:rPr>
              <a:t>段差が多い→転倒リスクが高い</a:t>
            </a:r>
            <a:endParaRPr lang="en-US" dirty="0"/>
          </a:p>
        </p:txBody>
      </p:sp>
      <p:sp>
        <p:nvSpPr>
          <p:cNvPr id="18" name="Shape 16"/>
          <p:cNvSpPr/>
          <p:nvPr/>
        </p:nvSpPr>
        <p:spPr>
          <a:xfrm>
            <a:off x="4827579" y="2605875"/>
            <a:ext cx="4062886" cy="669324"/>
          </a:xfrm>
          <a:prstGeom prst="rect">
            <a:avLst/>
          </a:prstGeom>
          <a:solidFill>
            <a:srgbClr val="FAD7D3"/>
          </a:solidFill>
          <a:ln w="12700">
            <a:solidFill>
              <a:srgbClr val="C0392B">
                <a:alpha val="50000"/>
              </a:srgbClr>
            </a:solidFill>
            <a:prstDash val="solid"/>
          </a:ln>
        </p:spPr>
        <p:txBody>
          <a:bodyPr/>
          <a:lstStyle/>
          <a:p>
            <a:endParaRPr lang="ja-JP" altLang="en-US" sz="2800"/>
          </a:p>
        </p:txBody>
      </p:sp>
      <p:sp>
        <p:nvSpPr>
          <p:cNvPr id="19" name="Text 17"/>
          <p:cNvSpPr/>
          <p:nvPr/>
        </p:nvSpPr>
        <p:spPr>
          <a:xfrm>
            <a:off x="4919020" y="2664940"/>
            <a:ext cx="3854532" cy="597243"/>
          </a:xfrm>
          <a:prstGeom prst="rect">
            <a:avLst/>
          </a:prstGeom>
          <a:noFill/>
          <a:ln/>
        </p:spPr>
        <p:txBody>
          <a:bodyPr wrap="square" rtlCol="0" anchor="ctr"/>
          <a:lstStyle/>
          <a:p>
            <a:pPr marL="0" indent="0">
              <a:buNone/>
            </a:pPr>
            <a:r>
              <a:rPr lang="en-US" dirty="0">
                <a:solidFill>
                  <a:srgbClr val="922B21"/>
                </a:solidFill>
                <a:latin typeface="Meiryo" pitchFamily="34" charset="0"/>
                <a:ea typeface="Meiryo" pitchFamily="34" charset="-122"/>
                <a:cs typeface="Meiryo" pitchFamily="34" charset="-120"/>
              </a:rPr>
              <a:t>介護者が高齢・体力不足→負担大</a:t>
            </a:r>
            <a:endParaRPr lang="en-US" dirty="0"/>
          </a:p>
        </p:txBody>
      </p:sp>
      <p:sp>
        <p:nvSpPr>
          <p:cNvPr id="20" name="Shape 18"/>
          <p:cNvSpPr/>
          <p:nvPr/>
        </p:nvSpPr>
        <p:spPr>
          <a:xfrm>
            <a:off x="4832934" y="3397779"/>
            <a:ext cx="4062886" cy="669324"/>
          </a:xfrm>
          <a:prstGeom prst="rect">
            <a:avLst/>
          </a:prstGeom>
          <a:solidFill>
            <a:srgbClr val="FAD7D3"/>
          </a:solidFill>
          <a:ln w="12700">
            <a:solidFill>
              <a:srgbClr val="C0392B">
                <a:alpha val="50000"/>
              </a:srgbClr>
            </a:solidFill>
            <a:prstDash val="solid"/>
          </a:ln>
        </p:spPr>
        <p:txBody>
          <a:bodyPr/>
          <a:lstStyle/>
          <a:p>
            <a:endParaRPr lang="ja-JP" altLang="en-US" sz="2800"/>
          </a:p>
        </p:txBody>
      </p:sp>
      <p:sp>
        <p:nvSpPr>
          <p:cNvPr id="21" name="Text 19"/>
          <p:cNvSpPr/>
          <p:nvPr/>
        </p:nvSpPr>
        <p:spPr>
          <a:xfrm>
            <a:off x="4924375" y="3469860"/>
            <a:ext cx="3854532" cy="597243"/>
          </a:xfrm>
          <a:prstGeom prst="rect">
            <a:avLst/>
          </a:prstGeom>
          <a:noFill/>
          <a:ln/>
        </p:spPr>
        <p:txBody>
          <a:bodyPr wrap="square" rtlCol="0" anchor="ctr"/>
          <a:lstStyle/>
          <a:p>
            <a:pPr marL="0" indent="0">
              <a:buNone/>
            </a:pPr>
            <a:r>
              <a:rPr lang="en-US" dirty="0">
                <a:solidFill>
                  <a:srgbClr val="922B21"/>
                </a:solidFill>
                <a:latin typeface="Meiryo" pitchFamily="34" charset="0"/>
                <a:ea typeface="Meiryo" pitchFamily="34" charset="-122"/>
                <a:cs typeface="Meiryo" pitchFamily="34" charset="-120"/>
              </a:rPr>
              <a:t>「迷惑かけたくない」→支援を拒む</a:t>
            </a:r>
            <a:endParaRPr lang="en-US" dirty="0"/>
          </a:p>
        </p:txBody>
      </p:sp>
      <p:sp>
        <p:nvSpPr>
          <p:cNvPr id="22" name="Shape 20"/>
          <p:cNvSpPr/>
          <p:nvPr/>
        </p:nvSpPr>
        <p:spPr>
          <a:xfrm>
            <a:off x="4842408" y="4188364"/>
            <a:ext cx="4062886" cy="669324"/>
          </a:xfrm>
          <a:prstGeom prst="rect">
            <a:avLst/>
          </a:prstGeom>
          <a:solidFill>
            <a:srgbClr val="FAD7D3"/>
          </a:solidFill>
          <a:ln w="12700">
            <a:solidFill>
              <a:srgbClr val="C0392B">
                <a:alpha val="50000"/>
              </a:srgbClr>
            </a:solidFill>
            <a:prstDash val="solid"/>
          </a:ln>
        </p:spPr>
        <p:txBody>
          <a:bodyPr/>
          <a:lstStyle/>
          <a:p>
            <a:endParaRPr lang="ja-JP" altLang="en-US" sz="2800"/>
          </a:p>
        </p:txBody>
      </p:sp>
      <p:sp>
        <p:nvSpPr>
          <p:cNvPr id="23" name="Text 21"/>
          <p:cNvSpPr/>
          <p:nvPr/>
        </p:nvSpPr>
        <p:spPr>
          <a:xfrm>
            <a:off x="4933849" y="4253855"/>
            <a:ext cx="3854532" cy="597243"/>
          </a:xfrm>
          <a:prstGeom prst="rect">
            <a:avLst/>
          </a:prstGeom>
          <a:noFill/>
          <a:ln/>
        </p:spPr>
        <p:txBody>
          <a:bodyPr wrap="square" rtlCol="0" anchor="ctr"/>
          <a:lstStyle/>
          <a:p>
            <a:pPr marL="0" indent="0">
              <a:buNone/>
            </a:pPr>
            <a:r>
              <a:rPr lang="en-US" dirty="0">
                <a:solidFill>
                  <a:srgbClr val="922B21"/>
                </a:solidFill>
                <a:latin typeface="Meiryo" pitchFamily="34" charset="0"/>
                <a:ea typeface="Meiryo" pitchFamily="34" charset="-122"/>
                <a:cs typeface="Meiryo" pitchFamily="34" charset="-120"/>
              </a:rPr>
              <a:t>経済的負担→必要な福祉用具が導入できない</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1A3A5C"/>
        </a:solidFill>
        <a:effectLst/>
      </p:bgPr>
    </p:bg>
    <p:spTree>
      <p:nvGrpSpPr>
        <p:cNvPr id="1" name=""/>
        <p:cNvGrpSpPr/>
        <p:nvPr/>
      </p:nvGrpSpPr>
      <p:grpSpPr>
        <a:xfrm>
          <a:off x="0" y="0"/>
          <a:ext cx="0" cy="0"/>
          <a:chOff x="0" y="0"/>
          <a:chExt cx="0" cy="0"/>
        </a:xfrm>
      </p:grpSpPr>
      <p:sp>
        <p:nvSpPr>
          <p:cNvPr id="2" name="Text 0"/>
          <p:cNvSpPr/>
          <p:nvPr/>
        </p:nvSpPr>
        <p:spPr>
          <a:xfrm>
            <a:off x="333632" y="114299"/>
            <a:ext cx="8229600" cy="731520"/>
          </a:xfrm>
          <a:prstGeom prst="rect">
            <a:avLst/>
          </a:prstGeom>
          <a:noFill/>
          <a:ln/>
        </p:spPr>
        <p:txBody>
          <a:bodyPr wrap="square" rtlCol="0" anchor="ctr"/>
          <a:lstStyle/>
          <a:p>
            <a:pPr marL="0" indent="0" algn="ctr">
              <a:buNone/>
            </a:pPr>
            <a:r>
              <a:rPr lang="en-US" sz="3600" b="1" dirty="0">
                <a:solidFill>
                  <a:srgbClr val="FFFFFF"/>
                </a:solidFill>
                <a:latin typeface="Meiryo" pitchFamily="34" charset="0"/>
                <a:ea typeface="Meiryo" pitchFamily="34" charset="-122"/>
                <a:cs typeface="Meiryo" pitchFamily="34" charset="-120"/>
              </a:rPr>
              <a:t>ICFを使うことで何が変わるか</a:t>
            </a:r>
            <a:endParaRPr lang="en-US" sz="3600" dirty="0"/>
          </a:p>
        </p:txBody>
      </p:sp>
      <p:sp>
        <p:nvSpPr>
          <p:cNvPr id="3" name="Shape 1"/>
          <p:cNvSpPr/>
          <p:nvPr/>
        </p:nvSpPr>
        <p:spPr>
          <a:xfrm>
            <a:off x="250430" y="845819"/>
            <a:ext cx="2810750" cy="4154549"/>
          </a:xfrm>
          <a:prstGeom prst="rect">
            <a:avLst/>
          </a:prstGeom>
          <a:ln/>
        </p:spPr>
        <p:style>
          <a:lnRef idx="2">
            <a:schemeClr val="dk1"/>
          </a:lnRef>
          <a:fillRef idx="1">
            <a:schemeClr val="lt1"/>
          </a:fillRef>
          <a:effectRef idx="0">
            <a:schemeClr val="dk1"/>
          </a:effectRef>
          <a:fontRef idx="minor">
            <a:schemeClr val="dk1"/>
          </a:fontRef>
        </p:style>
        <p:txBody>
          <a:bodyPr/>
          <a:lstStyle/>
          <a:p>
            <a:endParaRPr lang="ja-JP" altLang="en-US" sz="2400">
              <a:solidFill>
                <a:schemeClr val="tx1"/>
              </a:solidFill>
            </a:endParaRPr>
          </a:p>
        </p:txBody>
      </p:sp>
      <p:sp>
        <p:nvSpPr>
          <p:cNvPr id="4" name="Shape 2"/>
          <p:cNvSpPr/>
          <p:nvPr/>
        </p:nvSpPr>
        <p:spPr>
          <a:xfrm>
            <a:off x="1190779" y="1154747"/>
            <a:ext cx="775379" cy="810644"/>
          </a:xfrm>
          <a:prstGeom prst="ellipse">
            <a:avLst/>
          </a:prstGeom>
          <a:solidFill>
            <a:srgbClr val="028090"/>
          </a:solidFill>
          <a:ln w="12700">
            <a:solidFill>
              <a:srgbClr val="028090"/>
            </a:solidFill>
            <a:prstDash val="solid"/>
          </a:ln>
        </p:spPr>
        <p:txBody>
          <a:bodyPr/>
          <a:lstStyle/>
          <a:p>
            <a:endParaRPr lang="ja-JP" altLang="en-US" sz="2400"/>
          </a:p>
        </p:txBody>
      </p:sp>
      <p:pic>
        <p:nvPicPr>
          <p:cNvPr id="5" name="Image 0" descr="preencoded.png"/>
          <p:cNvPicPr>
            <a:picLocks noChangeAspect="1"/>
          </p:cNvPicPr>
          <p:nvPr/>
        </p:nvPicPr>
        <p:blipFill>
          <a:blip r:embed="rId3"/>
          <a:stretch>
            <a:fillRect/>
          </a:stretch>
        </p:blipFill>
        <p:spPr>
          <a:xfrm>
            <a:off x="1209559" y="1200466"/>
            <a:ext cx="737818" cy="737818"/>
          </a:xfrm>
          <a:prstGeom prst="rect">
            <a:avLst/>
          </a:prstGeom>
        </p:spPr>
      </p:pic>
      <p:sp>
        <p:nvSpPr>
          <p:cNvPr id="6" name="Text 3"/>
          <p:cNvSpPr/>
          <p:nvPr/>
        </p:nvSpPr>
        <p:spPr>
          <a:xfrm>
            <a:off x="173093" y="2036194"/>
            <a:ext cx="2810750" cy="455987"/>
          </a:xfrm>
          <a:prstGeom prst="rect">
            <a:avLst/>
          </a:prstGeom>
          <a:noFill/>
          <a:ln/>
        </p:spPr>
        <p:txBody>
          <a:bodyPr wrap="square" rtlCol="0" anchor="ctr"/>
          <a:lstStyle/>
          <a:p>
            <a:pPr marL="0" indent="0" algn="ctr">
              <a:buNone/>
            </a:pPr>
            <a:r>
              <a:rPr lang="en-US" sz="2800" b="1" dirty="0">
                <a:latin typeface="Meiryo" pitchFamily="34" charset="0"/>
                <a:ea typeface="Meiryo" pitchFamily="34" charset="-122"/>
                <a:cs typeface="Meiryo" pitchFamily="34" charset="-120"/>
              </a:rPr>
              <a:t>01</a:t>
            </a:r>
            <a:endParaRPr lang="en-US" sz="2800" dirty="0"/>
          </a:p>
        </p:txBody>
      </p:sp>
      <p:sp>
        <p:nvSpPr>
          <p:cNvPr id="8" name="Text 5"/>
          <p:cNvSpPr/>
          <p:nvPr/>
        </p:nvSpPr>
        <p:spPr>
          <a:xfrm>
            <a:off x="228600" y="2709808"/>
            <a:ext cx="2810750" cy="557318"/>
          </a:xfrm>
          <a:prstGeom prst="rect">
            <a:avLst/>
          </a:prstGeom>
          <a:noFill/>
          <a:ln/>
        </p:spPr>
        <p:txBody>
          <a:bodyPr wrap="square" rtlCol="0" anchor="ctr"/>
          <a:lstStyle/>
          <a:p>
            <a:pPr marL="0" indent="0" algn="ctr">
              <a:buNone/>
            </a:pPr>
            <a:r>
              <a:rPr lang="en-US" sz="2000" b="1" dirty="0" err="1">
                <a:latin typeface="Meiryo" pitchFamily="34" charset="0"/>
                <a:ea typeface="Meiryo" pitchFamily="34" charset="-122"/>
                <a:cs typeface="Meiryo" pitchFamily="34" charset="-120"/>
              </a:rPr>
              <a:t>共通言語で</a:t>
            </a:r>
            <a:endParaRPr lang="en-US" sz="2000" b="1" dirty="0">
              <a:latin typeface="Meiryo" pitchFamily="34" charset="0"/>
              <a:ea typeface="Meiryo" pitchFamily="34" charset="-122"/>
              <a:cs typeface="Meiryo" pitchFamily="34" charset="-120"/>
            </a:endParaRPr>
          </a:p>
          <a:p>
            <a:pPr marL="0" indent="0" algn="ctr">
              <a:buNone/>
            </a:pPr>
            <a:r>
              <a:rPr lang="en-US" sz="2000" b="1" dirty="0" err="1">
                <a:latin typeface="Meiryo" pitchFamily="34" charset="0"/>
                <a:ea typeface="Meiryo" pitchFamily="34" charset="-122"/>
                <a:cs typeface="Meiryo" pitchFamily="34" charset="-120"/>
              </a:rPr>
              <a:t>多職種連携</a:t>
            </a:r>
            <a:endParaRPr lang="en-US" sz="2000" dirty="0"/>
          </a:p>
        </p:txBody>
      </p:sp>
      <p:sp>
        <p:nvSpPr>
          <p:cNvPr id="9" name="Text 6"/>
          <p:cNvSpPr/>
          <p:nvPr/>
        </p:nvSpPr>
        <p:spPr>
          <a:xfrm>
            <a:off x="252490" y="3145062"/>
            <a:ext cx="2810750" cy="1834031"/>
          </a:xfrm>
          <a:prstGeom prst="rect">
            <a:avLst/>
          </a:prstGeom>
          <a:noFill/>
          <a:ln/>
        </p:spPr>
        <p:txBody>
          <a:bodyPr wrap="square" rtlCol="0" anchor="ctr"/>
          <a:lstStyle/>
          <a:p>
            <a:pPr marL="0" indent="0">
              <a:buNone/>
            </a:pPr>
            <a:r>
              <a:rPr lang="en-US" sz="2000" dirty="0" err="1">
                <a:latin typeface="Meiryo" pitchFamily="34" charset="0"/>
                <a:ea typeface="Meiryo" pitchFamily="34" charset="-122"/>
                <a:cs typeface="Meiryo" pitchFamily="34" charset="-120"/>
              </a:rPr>
              <a:t>医師・PT・OT・SW・看護師がICFの枠組みで情報共有できる</a:t>
            </a:r>
            <a:endParaRPr lang="en-US" sz="2000" dirty="0"/>
          </a:p>
        </p:txBody>
      </p:sp>
      <p:sp>
        <p:nvSpPr>
          <p:cNvPr id="10" name="Shape 7"/>
          <p:cNvSpPr/>
          <p:nvPr/>
        </p:nvSpPr>
        <p:spPr>
          <a:xfrm>
            <a:off x="3176510" y="845819"/>
            <a:ext cx="2810750" cy="4154549"/>
          </a:xfrm>
          <a:prstGeom prst="rect">
            <a:avLst/>
          </a:prstGeom>
          <a:ln/>
        </p:spPr>
        <p:style>
          <a:lnRef idx="2">
            <a:schemeClr val="dk1"/>
          </a:lnRef>
          <a:fillRef idx="1">
            <a:schemeClr val="lt1"/>
          </a:fillRef>
          <a:effectRef idx="0">
            <a:schemeClr val="dk1"/>
          </a:effectRef>
          <a:fontRef idx="minor">
            <a:schemeClr val="dk1"/>
          </a:fontRef>
        </p:style>
        <p:txBody>
          <a:bodyPr/>
          <a:lstStyle/>
          <a:p>
            <a:endParaRPr lang="ja-JP" altLang="en-US" sz="2400">
              <a:solidFill>
                <a:schemeClr val="tx1"/>
              </a:solidFill>
            </a:endParaRPr>
          </a:p>
        </p:txBody>
      </p:sp>
      <p:sp>
        <p:nvSpPr>
          <p:cNvPr id="11" name="Shape 8"/>
          <p:cNvSpPr/>
          <p:nvPr/>
        </p:nvSpPr>
        <p:spPr>
          <a:xfrm>
            <a:off x="4116859" y="1154747"/>
            <a:ext cx="775379" cy="810644"/>
          </a:xfrm>
          <a:prstGeom prst="ellipse">
            <a:avLst/>
          </a:prstGeom>
          <a:solidFill>
            <a:srgbClr val="2E5F8A"/>
          </a:solidFill>
          <a:ln w="12700">
            <a:solidFill>
              <a:srgbClr val="2E5F8A"/>
            </a:solidFill>
            <a:prstDash val="solid"/>
          </a:ln>
        </p:spPr>
        <p:txBody>
          <a:bodyPr/>
          <a:lstStyle/>
          <a:p>
            <a:endParaRPr lang="ja-JP" altLang="en-US" sz="2400"/>
          </a:p>
        </p:txBody>
      </p:sp>
      <p:pic>
        <p:nvPicPr>
          <p:cNvPr id="12" name="Image 1" descr="preencoded.png"/>
          <p:cNvPicPr>
            <a:picLocks noChangeAspect="1"/>
          </p:cNvPicPr>
          <p:nvPr/>
        </p:nvPicPr>
        <p:blipFill>
          <a:blip r:embed="rId4"/>
          <a:stretch>
            <a:fillRect/>
          </a:stretch>
        </p:blipFill>
        <p:spPr>
          <a:xfrm>
            <a:off x="4135639" y="1191160"/>
            <a:ext cx="737818" cy="737818"/>
          </a:xfrm>
          <a:prstGeom prst="rect">
            <a:avLst/>
          </a:prstGeom>
        </p:spPr>
      </p:pic>
      <p:sp>
        <p:nvSpPr>
          <p:cNvPr id="13" name="Text 9"/>
          <p:cNvSpPr/>
          <p:nvPr/>
        </p:nvSpPr>
        <p:spPr>
          <a:xfrm>
            <a:off x="3099173" y="2036194"/>
            <a:ext cx="2810750" cy="455987"/>
          </a:xfrm>
          <a:prstGeom prst="rect">
            <a:avLst/>
          </a:prstGeom>
          <a:noFill/>
          <a:ln/>
        </p:spPr>
        <p:txBody>
          <a:bodyPr wrap="square" rtlCol="0" anchor="ctr"/>
          <a:lstStyle/>
          <a:p>
            <a:pPr marL="0" indent="0" algn="ctr">
              <a:buNone/>
            </a:pPr>
            <a:r>
              <a:rPr lang="en-US" sz="2800" b="1" dirty="0">
                <a:latin typeface="Meiryo" pitchFamily="34" charset="0"/>
                <a:ea typeface="Meiryo" pitchFamily="34" charset="-122"/>
                <a:cs typeface="Meiryo" pitchFamily="34" charset="-120"/>
              </a:rPr>
              <a:t>02</a:t>
            </a:r>
            <a:endParaRPr lang="en-US" sz="2800" dirty="0"/>
          </a:p>
        </p:txBody>
      </p:sp>
      <p:sp>
        <p:nvSpPr>
          <p:cNvPr id="15" name="Text 11"/>
          <p:cNvSpPr/>
          <p:nvPr/>
        </p:nvSpPr>
        <p:spPr>
          <a:xfrm>
            <a:off x="3178570" y="2753744"/>
            <a:ext cx="2810750" cy="557318"/>
          </a:xfrm>
          <a:prstGeom prst="rect">
            <a:avLst/>
          </a:prstGeom>
          <a:noFill/>
          <a:ln/>
        </p:spPr>
        <p:txBody>
          <a:bodyPr wrap="square" rtlCol="0" anchor="ctr"/>
          <a:lstStyle/>
          <a:p>
            <a:pPr marL="0" indent="0" algn="ctr">
              <a:buNone/>
            </a:pPr>
            <a:r>
              <a:rPr lang="en-US" sz="2000" b="1" dirty="0" err="1">
                <a:latin typeface="Meiryo" pitchFamily="34" charset="0"/>
                <a:ea typeface="Meiryo" pitchFamily="34" charset="-122"/>
                <a:cs typeface="Meiryo" pitchFamily="34" charset="-120"/>
              </a:rPr>
              <a:t>退院後の生活を</a:t>
            </a:r>
            <a:endParaRPr lang="en-US" sz="2000" b="1" dirty="0">
              <a:latin typeface="Meiryo" pitchFamily="34" charset="0"/>
              <a:ea typeface="Meiryo" pitchFamily="34" charset="-122"/>
              <a:cs typeface="Meiryo" pitchFamily="34" charset="-120"/>
            </a:endParaRPr>
          </a:p>
          <a:p>
            <a:pPr marL="0" indent="0" algn="ctr">
              <a:buNone/>
            </a:pPr>
            <a:r>
              <a:rPr lang="en-US" sz="2000" b="1" dirty="0" err="1">
                <a:latin typeface="Meiryo" pitchFamily="34" charset="0"/>
                <a:ea typeface="Meiryo" pitchFamily="34" charset="-122"/>
                <a:cs typeface="Meiryo" pitchFamily="34" charset="-120"/>
              </a:rPr>
              <a:t>見据える</a:t>
            </a:r>
            <a:endParaRPr lang="en-US" sz="2000" dirty="0"/>
          </a:p>
        </p:txBody>
      </p:sp>
      <p:sp>
        <p:nvSpPr>
          <p:cNvPr id="16" name="Text 12"/>
          <p:cNvSpPr/>
          <p:nvPr/>
        </p:nvSpPr>
        <p:spPr>
          <a:xfrm>
            <a:off x="3178570" y="3145062"/>
            <a:ext cx="2810750" cy="1834031"/>
          </a:xfrm>
          <a:prstGeom prst="rect">
            <a:avLst/>
          </a:prstGeom>
          <a:noFill/>
          <a:ln/>
        </p:spPr>
        <p:txBody>
          <a:bodyPr wrap="square" rtlCol="0" anchor="ctr"/>
          <a:lstStyle/>
          <a:p>
            <a:pPr marL="0" indent="0">
              <a:buNone/>
            </a:pPr>
            <a:r>
              <a:rPr lang="en-US" sz="2000" dirty="0" err="1">
                <a:latin typeface="Meiryo" pitchFamily="34" charset="0"/>
                <a:ea typeface="Meiryo" pitchFamily="34" charset="-122"/>
                <a:cs typeface="Meiryo" pitchFamily="34" charset="-120"/>
              </a:rPr>
              <a:t>入院中から在宅・地域生活を視野に入れた支援計画が立てられる</a:t>
            </a:r>
            <a:endParaRPr lang="en-US" sz="2000" dirty="0"/>
          </a:p>
        </p:txBody>
      </p:sp>
      <p:sp>
        <p:nvSpPr>
          <p:cNvPr id="17" name="Shape 13"/>
          <p:cNvSpPr/>
          <p:nvPr/>
        </p:nvSpPr>
        <p:spPr>
          <a:xfrm>
            <a:off x="6102590" y="845819"/>
            <a:ext cx="2810750" cy="4154549"/>
          </a:xfrm>
          <a:prstGeom prst="rect">
            <a:avLst/>
          </a:prstGeom>
          <a:ln/>
        </p:spPr>
        <p:style>
          <a:lnRef idx="2">
            <a:schemeClr val="dk1"/>
          </a:lnRef>
          <a:fillRef idx="1">
            <a:schemeClr val="lt1"/>
          </a:fillRef>
          <a:effectRef idx="0">
            <a:schemeClr val="dk1"/>
          </a:effectRef>
          <a:fontRef idx="minor">
            <a:schemeClr val="dk1"/>
          </a:fontRef>
        </p:style>
        <p:txBody>
          <a:bodyPr/>
          <a:lstStyle/>
          <a:p>
            <a:endParaRPr lang="ja-JP" altLang="en-US" sz="2400">
              <a:solidFill>
                <a:schemeClr val="tx1"/>
              </a:solidFill>
            </a:endParaRPr>
          </a:p>
        </p:txBody>
      </p:sp>
      <p:sp>
        <p:nvSpPr>
          <p:cNvPr id="18" name="Shape 14"/>
          <p:cNvSpPr/>
          <p:nvPr/>
        </p:nvSpPr>
        <p:spPr>
          <a:xfrm>
            <a:off x="7042939" y="1154747"/>
            <a:ext cx="775379" cy="810644"/>
          </a:xfrm>
          <a:prstGeom prst="ellipse">
            <a:avLst/>
          </a:prstGeom>
          <a:solidFill>
            <a:srgbClr val="028090"/>
          </a:solidFill>
          <a:ln w="12700">
            <a:solidFill>
              <a:srgbClr val="028090"/>
            </a:solidFill>
            <a:prstDash val="solid"/>
          </a:ln>
        </p:spPr>
        <p:txBody>
          <a:bodyPr/>
          <a:lstStyle/>
          <a:p>
            <a:endParaRPr lang="ja-JP" altLang="en-US" sz="2400"/>
          </a:p>
        </p:txBody>
      </p:sp>
      <p:pic>
        <p:nvPicPr>
          <p:cNvPr id="19" name="Image 2" descr="preencoded.png"/>
          <p:cNvPicPr>
            <a:picLocks noChangeAspect="1"/>
          </p:cNvPicPr>
          <p:nvPr/>
        </p:nvPicPr>
        <p:blipFill>
          <a:blip r:embed="rId5"/>
          <a:stretch>
            <a:fillRect/>
          </a:stretch>
        </p:blipFill>
        <p:spPr>
          <a:xfrm>
            <a:off x="7061719" y="1165870"/>
            <a:ext cx="737818" cy="737818"/>
          </a:xfrm>
          <a:prstGeom prst="rect">
            <a:avLst/>
          </a:prstGeom>
        </p:spPr>
      </p:pic>
      <p:sp>
        <p:nvSpPr>
          <p:cNvPr id="20" name="Text 15"/>
          <p:cNvSpPr/>
          <p:nvPr/>
        </p:nvSpPr>
        <p:spPr>
          <a:xfrm>
            <a:off x="6025253" y="2036194"/>
            <a:ext cx="2810750" cy="455987"/>
          </a:xfrm>
          <a:prstGeom prst="rect">
            <a:avLst/>
          </a:prstGeom>
          <a:noFill/>
          <a:ln/>
        </p:spPr>
        <p:txBody>
          <a:bodyPr wrap="square" rtlCol="0" anchor="ctr"/>
          <a:lstStyle/>
          <a:p>
            <a:pPr marL="0" indent="0" algn="ctr">
              <a:buNone/>
            </a:pPr>
            <a:r>
              <a:rPr lang="en-US" sz="2800" b="1" dirty="0">
                <a:latin typeface="Meiryo" pitchFamily="34" charset="0"/>
                <a:ea typeface="Meiryo" pitchFamily="34" charset="-122"/>
                <a:cs typeface="Meiryo" pitchFamily="34" charset="-120"/>
              </a:rPr>
              <a:t>03</a:t>
            </a:r>
            <a:endParaRPr lang="en-US" sz="2800" dirty="0"/>
          </a:p>
        </p:txBody>
      </p:sp>
      <p:sp>
        <p:nvSpPr>
          <p:cNvPr id="22" name="Text 17"/>
          <p:cNvSpPr/>
          <p:nvPr/>
        </p:nvSpPr>
        <p:spPr>
          <a:xfrm>
            <a:off x="6104650" y="2753744"/>
            <a:ext cx="2810750" cy="557318"/>
          </a:xfrm>
          <a:prstGeom prst="rect">
            <a:avLst/>
          </a:prstGeom>
          <a:noFill/>
          <a:ln/>
        </p:spPr>
        <p:txBody>
          <a:bodyPr wrap="square" rtlCol="0" anchor="ctr"/>
          <a:lstStyle/>
          <a:p>
            <a:pPr marL="0" indent="0" algn="ctr">
              <a:buNone/>
            </a:pPr>
            <a:r>
              <a:rPr lang="en-US" sz="2000" b="1" dirty="0" err="1">
                <a:latin typeface="Meiryo" pitchFamily="34" charset="0"/>
                <a:ea typeface="Meiryo" pitchFamily="34" charset="-122"/>
                <a:cs typeface="Meiryo" pitchFamily="34" charset="-120"/>
              </a:rPr>
              <a:t>強みを活かした</a:t>
            </a:r>
            <a:endParaRPr lang="en-US" sz="2000" b="1" dirty="0">
              <a:latin typeface="Meiryo" pitchFamily="34" charset="0"/>
              <a:ea typeface="Meiryo" pitchFamily="34" charset="-122"/>
              <a:cs typeface="Meiryo" pitchFamily="34" charset="-120"/>
            </a:endParaRPr>
          </a:p>
          <a:p>
            <a:pPr marL="0" indent="0" algn="ctr">
              <a:buNone/>
            </a:pPr>
            <a:r>
              <a:rPr lang="en-US" sz="2000" b="1" dirty="0" err="1">
                <a:latin typeface="Meiryo" pitchFamily="34" charset="0"/>
                <a:ea typeface="Meiryo" pitchFamily="34" charset="-122"/>
                <a:cs typeface="Meiryo" pitchFamily="34" charset="-120"/>
              </a:rPr>
              <a:t>看護計画</a:t>
            </a:r>
            <a:endParaRPr lang="en-US" sz="2000" dirty="0"/>
          </a:p>
        </p:txBody>
      </p:sp>
      <p:sp>
        <p:nvSpPr>
          <p:cNvPr id="23" name="Text 18"/>
          <p:cNvSpPr/>
          <p:nvPr/>
        </p:nvSpPr>
        <p:spPr>
          <a:xfrm>
            <a:off x="6168904" y="3303498"/>
            <a:ext cx="2678121" cy="1834031"/>
          </a:xfrm>
          <a:prstGeom prst="rect">
            <a:avLst/>
          </a:prstGeom>
          <a:noFill/>
          <a:ln/>
        </p:spPr>
        <p:txBody>
          <a:bodyPr wrap="square" rtlCol="0" anchor="ctr"/>
          <a:lstStyle/>
          <a:p>
            <a:pPr marL="0" indent="0">
              <a:buNone/>
            </a:pPr>
            <a:r>
              <a:rPr lang="en-US" sz="2000" dirty="0">
                <a:latin typeface="Meiryo" pitchFamily="34" charset="0"/>
                <a:ea typeface="Meiryo" pitchFamily="34" charset="-122"/>
                <a:cs typeface="Meiryo" pitchFamily="34" charset="-120"/>
              </a:rPr>
              <a:t>「</a:t>
            </a:r>
            <a:r>
              <a:rPr lang="en-US" sz="2000" dirty="0" err="1">
                <a:latin typeface="Meiryo" pitchFamily="34" charset="0"/>
                <a:ea typeface="Meiryo" pitchFamily="34" charset="-122"/>
                <a:cs typeface="Meiryo" pitchFamily="34" charset="-120"/>
              </a:rPr>
              <a:t>できないこと」だけでなく「できること」を活かす計画が立案できる</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2E5F8A"/>
        </a:solidFill>
        <a:effectLst/>
      </p:bgPr>
    </p:bg>
    <p:spTree>
      <p:nvGrpSpPr>
        <p:cNvPr id="1" name=""/>
        <p:cNvGrpSpPr/>
        <p:nvPr/>
      </p:nvGrpSpPr>
      <p:grpSpPr>
        <a:xfrm>
          <a:off x="0" y="0"/>
          <a:ext cx="0" cy="0"/>
          <a:chOff x="0" y="0"/>
          <a:chExt cx="0" cy="0"/>
        </a:xfrm>
      </p:grpSpPr>
      <p:sp>
        <p:nvSpPr>
          <p:cNvPr id="3" name="Text 1"/>
          <p:cNvSpPr/>
          <p:nvPr/>
        </p:nvSpPr>
        <p:spPr>
          <a:xfrm>
            <a:off x="457200" y="1968535"/>
            <a:ext cx="8229600" cy="1371600"/>
          </a:xfrm>
          <a:prstGeom prst="rect">
            <a:avLst/>
          </a:prstGeom>
          <a:noFill/>
          <a:ln/>
        </p:spPr>
        <p:txBody>
          <a:bodyPr wrap="square" rtlCol="0" anchor="ctr"/>
          <a:lstStyle/>
          <a:p>
            <a:pPr marL="0" indent="0" algn="ctr">
              <a:buNone/>
            </a:pPr>
            <a:r>
              <a:rPr lang="en-US" sz="5400" b="1" dirty="0">
                <a:solidFill>
                  <a:srgbClr val="FFFFFF"/>
                </a:solidFill>
                <a:latin typeface="Meiryo" pitchFamily="34" charset="0"/>
                <a:ea typeface="Meiryo" pitchFamily="34" charset="-122"/>
                <a:cs typeface="Meiryo" pitchFamily="34" charset="-120"/>
              </a:rPr>
              <a:t>国家試験レベルの</a:t>
            </a:r>
            <a:endParaRPr lang="en-US" sz="5400" dirty="0"/>
          </a:p>
          <a:p>
            <a:pPr marL="0" indent="0" algn="ctr">
              <a:buNone/>
            </a:pPr>
            <a:r>
              <a:rPr lang="en-US" sz="5400" b="1" dirty="0">
                <a:solidFill>
                  <a:srgbClr val="FFFFFF"/>
                </a:solidFill>
                <a:latin typeface="Meiryo" pitchFamily="34" charset="0"/>
                <a:ea typeface="Meiryo" pitchFamily="34" charset="-122"/>
                <a:cs typeface="Meiryo" pitchFamily="34" charset="-120"/>
              </a:rPr>
              <a:t>問題演習</a:t>
            </a:r>
            <a:endParaRPr lang="en-US" sz="54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790</Words>
  <Application>Microsoft Office PowerPoint</Application>
  <PresentationFormat>画面に合わせる (16:9)</PresentationFormat>
  <Paragraphs>236</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Meiryo</vt:lpstr>
      <vt:lpstr>Arial</vt:lpstr>
      <vt:lpstr>Calibri</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2026-04-20T04:37:09Z</dcterms:created>
  <dcterms:modified xsi:type="dcterms:W3CDTF">2026-04-26T05:19:44Z</dcterms:modified>
</cp:coreProperties>
</file>