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6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BIZ UDPゴシック" panose="020B0400000000000000" pitchFamily="50" charset="-128"/>
      <p:regular r:id="rId18"/>
      <p:bold r:id="rId19"/>
    </p:embeddedFont>
    <p:embeddedFont>
      <p:font typeface="IBM Plex Sans Medium" panose="020B0603050203000203" pitchFamily="34" charset="0"/>
      <p:regular r:id="rId20"/>
    </p:embeddedFont>
    <p:embeddedFont>
      <p:font typeface="Inter Medium" panose="020B0600070205080204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1" autoAdjust="0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46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535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501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435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21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610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291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066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94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041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377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98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6149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1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1133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662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616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00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5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53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609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19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6827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037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3797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48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1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kumimoji="1"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78685" y="923891"/>
            <a:ext cx="7224236" cy="2142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ja-JP" altLang="en-US" sz="5400" dirty="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臨床推論・臨床判断</a:t>
            </a:r>
            <a:endParaRPr lang="en-US" altLang="ja-JP" sz="54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r>
              <a:rPr lang="ja-JP" altLang="en-US" sz="4000" dirty="0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第１回</a:t>
            </a:r>
            <a:endParaRPr lang="en-US" altLang="ja-JP" sz="40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endParaRPr lang="en-US" sz="40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r>
              <a:rPr lang="en-US" altLang="ja-JP" sz="4000" dirty="0" err="1">
                <a:solidFill>
                  <a:srgbClr val="030303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BM Plex Sans Medium" pitchFamily="34" charset="-120"/>
              </a:rPr>
              <a:t>臨床推論と臨床判断の概念理解</a:t>
            </a:r>
            <a:endParaRPr lang="en-US" sz="4000" dirty="0">
              <a:solidFill>
                <a:srgbClr val="1B1B27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nter Medium" pitchFamily="34" charset="-120"/>
            </a:endParaRPr>
          </a:p>
          <a:p>
            <a:pPr marL="0" indent="0" algn="l">
              <a:buNone/>
            </a:pPr>
            <a:r>
              <a:rPr lang="en-US" sz="4000" dirty="0" err="1">
                <a:solidFill>
                  <a:srgbClr val="1B1B27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nter Medium" pitchFamily="34" charset="-120"/>
              </a:rPr>
              <a:t>考える力と決める力</a:t>
            </a:r>
            <a:endParaRPr lang="en-US" sz="4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Text 1"/>
          <p:cNvSpPr/>
          <p:nvPr/>
        </p:nvSpPr>
        <p:spPr>
          <a:xfrm>
            <a:off x="959882" y="3610094"/>
            <a:ext cx="7224236" cy="546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578684" y="4781516"/>
            <a:ext cx="7513755" cy="2733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看護師は患者の変化に最初に気づき、その意味を考え、適切な行動を選択する専門職である。本講義では、「考える力（臨床推論）」と「決める力（臨床判断）」の概念を体系的に理解する。</a:t>
            </a:r>
            <a:endParaRPr lang="en-US" sz="2800" dirty="0"/>
          </a:p>
        </p:txBody>
      </p:sp>
      <p:pic>
        <p:nvPicPr>
          <p:cNvPr id="7" name="図 6" descr="海上の帆船">
            <a:extLst>
              <a:ext uri="{FF2B5EF4-FFF2-40B4-BE49-F238E27FC236}">
                <a16:creationId xmlns:a16="http://schemas.microsoft.com/office/drawing/2014/main" id="{B84B8DA0-F2B6-5D0D-0D4B-7250335B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795"/>
          <a:stretch>
            <a:fillRect/>
          </a:stretch>
        </p:blipFill>
        <p:spPr>
          <a:xfrm>
            <a:off x="8565315" y="0"/>
            <a:ext cx="606508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5818" y="621566"/>
            <a:ext cx="13461887" cy="1011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150"/>
              </a:lnSpc>
              <a:buNone/>
            </a:pPr>
            <a:r>
              <a:rPr lang="en-US" sz="57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推論</a:t>
            </a:r>
            <a:r>
              <a:rPr lang="ja-JP" altLang="en-US" sz="57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➠</a:t>
            </a:r>
            <a:r>
              <a:rPr lang="en-US" sz="57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判断</a:t>
            </a:r>
            <a:r>
              <a:rPr lang="ja-JP" altLang="en-US" sz="57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➠</a:t>
            </a:r>
            <a:r>
              <a:rPr lang="en-US" sz="57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行動：看護実践の基本構造</a:t>
            </a:r>
            <a:endParaRPr lang="en-US" sz="5700" dirty="0"/>
          </a:p>
        </p:txBody>
      </p:sp>
      <p:sp>
        <p:nvSpPr>
          <p:cNvPr id="4" name="Text 2"/>
          <p:cNvSpPr/>
          <p:nvPr/>
        </p:nvSpPr>
        <p:spPr>
          <a:xfrm>
            <a:off x="815818" y="2113371"/>
            <a:ext cx="13071200" cy="180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①推論（考える）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815817" y="2716066"/>
            <a:ext cx="13409633" cy="683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何が起きているのか、どの情報が重要か、他に可能性はないか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—状況を理解しようとする段階。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15818" y="3666944"/>
            <a:ext cx="8499990" cy="294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②判断（決める）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815817" y="4269639"/>
            <a:ext cx="12710771" cy="834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今何を優先するか、何を先に行うか、誰に報告するか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—行動を選択する段階。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815815" y="5371693"/>
            <a:ext cx="12173514" cy="1768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③行動（実施する）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815814" y="5974389"/>
            <a:ext cx="12488705" cy="5010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4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観察を強化する、ケアを行う、医師へ報告する</a:t>
            </a: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—実際の看護行為。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815818" y="6929238"/>
            <a:ext cx="12998768" cy="859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行動だけを見ていると、なぜそのケアを選んだのか、他の選択肢はなかったのか、優先順位は妥当だったのかが分からない。</a:t>
            </a: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行動には必ず思考の背景がある。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5116" y="864784"/>
            <a:ext cx="9014341" cy="941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400"/>
              </a:lnSpc>
              <a:buNone/>
            </a:pPr>
            <a:r>
              <a:rPr lang="en-US" sz="59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専門職として求められる力</a:t>
            </a:r>
            <a:endParaRPr lang="en-US" sz="5900" dirty="0"/>
          </a:p>
        </p:txBody>
      </p:sp>
      <p:sp>
        <p:nvSpPr>
          <p:cNvPr id="3" name="Text 1"/>
          <p:cNvSpPr/>
          <p:nvPr/>
        </p:nvSpPr>
        <p:spPr>
          <a:xfrm>
            <a:off x="1106958" y="2628100"/>
            <a:ext cx="12491680" cy="9027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専門職として重要なのは、「何をしたか」だけでなく</a:t>
            </a: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「なぜそれをしたのか」を説明できること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である。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655116" y="2332229"/>
            <a:ext cx="38100" cy="1494473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" name="Text 4"/>
          <p:cNvSpPr/>
          <p:nvPr/>
        </p:nvSpPr>
        <p:spPr>
          <a:xfrm>
            <a:off x="693216" y="4791432"/>
            <a:ext cx="3681651" cy="470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再現性がある</a:t>
            </a:r>
            <a:endParaRPr lang="en-US" sz="3600" dirty="0"/>
          </a:p>
        </p:txBody>
      </p:sp>
      <p:sp>
        <p:nvSpPr>
          <p:cNvPr id="7" name="Text 5"/>
          <p:cNvSpPr/>
          <p:nvPr/>
        </p:nvSpPr>
        <p:spPr>
          <a:xfrm>
            <a:off x="693216" y="5626239"/>
            <a:ext cx="3928892" cy="1354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思考過程を言語化することで、同じ質のケアを繰り返し提供できる。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302244" y="4791432"/>
            <a:ext cx="3681770" cy="470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他者と共有できる</a:t>
            </a:r>
            <a:endParaRPr lang="en-US" sz="3600" dirty="0"/>
          </a:p>
        </p:txBody>
      </p:sp>
      <p:sp>
        <p:nvSpPr>
          <p:cNvPr id="10" name="Text 8"/>
          <p:cNvSpPr/>
          <p:nvPr/>
        </p:nvSpPr>
        <p:spPr>
          <a:xfrm>
            <a:off x="5302244" y="5626239"/>
            <a:ext cx="3681770" cy="1354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根拠のある判断は、チームメンバーに伝えやすく、引き継ぎの質も高まる。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9726369" y="4791432"/>
            <a:ext cx="4597054" cy="6165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チーム医療で活かせる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9726369" y="5626239"/>
            <a:ext cx="3681651" cy="1354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多職種連携において、看護師の思考を言語化することが信頼と協働につながる。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8080" y="360594"/>
            <a:ext cx="7393305" cy="840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直感的思考と分析的思考</a:t>
            </a:r>
            <a:endParaRPr lang="en-US" sz="7200" dirty="0"/>
          </a:p>
        </p:txBody>
      </p:sp>
      <p:sp>
        <p:nvSpPr>
          <p:cNvPr id="3" name="Text 1"/>
          <p:cNvSpPr/>
          <p:nvPr/>
        </p:nvSpPr>
        <p:spPr>
          <a:xfrm>
            <a:off x="828080" y="1728473"/>
            <a:ext cx="13124736" cy="382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看護実践では2つの思考方法が用いられており、どちらも重要である。</a:t>
            </a:r>
          </a:p>
          <a:p>
            <a:pPr marL="0" indent="0" algn="l">
              <a:buNone/>
            </a:pP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状況に応じて使い分ける必要がある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828080" y="3032326"/>
            <a:ext cx="3360896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直感的思考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828080" y="4107640"/>
            <a:ext cx="6083856" cy="1294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経験に基づき、判断が速い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全体像を瞬時に捉える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根拠を言語化しにくい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828080" y="6056991"/>
            <a:ext cx="6083856" cy="11476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強み：</a:t>
            </a: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緊急時に素早く対応、多くの情報を一度に処理</a:t>
            </a:r>
            <a:endParaRPr lang="en-US" sz="28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注意：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思い込みに陥る可能性がある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650837" y="3032326"/>
            <a:ext cx="3360896" cy="420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分析的思考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650837" y="4107640"/>
            <a:ext cx="6234351" cy="1294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情報を一つ一つ整理する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仮説を立てて検証する</a:t>
            </a:r>
            <a:endParaRPr lang="en-US" sz="2800" dirty="0"/>
          </a:p>
          <a:p>
            <a:pPr marL="342900" indent="-342900" algn="l">
              <a:buSzPct val="100000"/>
              <a:buChar char="•"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根拠を明確にできる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650837" y="6056991"/>
            <a:ext cx="6234351" cy="765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強み：</a:t>
            </a: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論理的で再現性があり、他者に説明できる</a:t>
            </a:r>
            <a:endParaRPr lang="en-US" sz="28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注意：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緊急場面では時間がかかる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7" y="649536"/>
            <a:ext cx="13211889" cy="842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60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学生に重要：分析的思考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709135" y="2064383"/>
            <a:ext cx="1321188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初学者はまず</a:t>
            </a:r>
            <a:r>
              <a:rPr lang="en-US" sz="32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分析的思考を身につけることが重要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である。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709136" y="3249163"/>
            <a:ext cx="3166705" cy="3958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思考の型を作るため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709137" y="4546944"/>
            <a:ext cx="3936444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体系的に情報を整理する習慣が、臨床推論の基盤となる。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190530" y="3249163"/>
            <a:ext cx="3936444" cy="791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根拠を説明できるようにするため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5190530" y="4546944"/>
            <a:ext cx="3936444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「なぜそう判断したか」を言語化できる力が専門性を高める。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671923" y="3249163"/>
            <a:ext cx="3166705" cy="3958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思い込みを防ぐため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9671923" y="4542166"/>
            <a:ext cx="3936444" cy="1054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直感だけに頼ると、経験の少ない段階では誤った判断につながりやすい。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72536" y="6712725"/>
            <a:ext cx="13211889" cy="7029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熟練看護師は、直感で「危険」を察知し、分析的思考で確認し、判断へとつなげている。直感と分析は対立するものではなく、</a:t>
            </a: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補い合う関係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にある。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806" y="314339"/>
            <a:ext cx="8972074" cy="821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50"/>
              </a:lnSpc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臨床推論力を高める4つの姿勢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735806" y="1417598"/>
            <a:ext cx="4727019" cy="245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①すぐに答えを出そうとしない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735806" y="2139523"/>
            <a:ext cx="13241450" cy="66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最初の印象だけで決めず、「本当にそうか？」と一度立ち止まる。他の可能性を否定せずに残す。早すぎる結論は見落としにつながる。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35807" y="3207753"/>
            <a:ext cx="7576586" cy="245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②可能性を広げて考える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735805" y="3858266"/>
            <a:ext cx="13241451" cy="66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一つの症状に対して複数の原因を想定し、「もし○○なら？」と仮説を立てる。最悪の可能性も視野に入れることが安全につながる。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735808" y="4876174"/>
            <a:ext cx="3285053" cy="245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③根拠を言語化する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735808" y="5466042"/>
            <a:ext cx="13293702" cy="66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なぜその情報を重要だと思ったのか、なぜその行動を選択したのかを説明できるようにする。根拠が言える判断は、共有できる判断になる。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735806" y="6566912"/>
            <a:ext cx="8011660" cy="245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④自分の思考を振り返る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735805" y="7212287"/>
            <a:ext cx="13110823" cy="66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自分はどの情報を重視したか、見落とした情報はなかったか、他の選択肢はあったかを問い直す。振り返りが次の成長につながる。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7348" y="521554"/>
            <a:ext cx="7959090" cy="7671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00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まとめ：考える力と決める力</a:t>
            </a:r>
            <a:endParaRPr lang="en-US" sz="6600" dirty="0"/>
          </a:p>
        </p:txBody>
      </p:sp>
      <p:sp>
        <p:nvSpPr>
          <p:cNvPr id="4" name="Text 2"/>
          <p:cNvSpPr/>
          <p:nvPr/>
        </p:nvSpPr>
        <p:spPr>
          <a:xfrm>
            <a:off x="739141" y="1602187"/>
            <a:ext cx="3068598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739141" y="2362060"/>
            <a:ext cx="6221492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「考える過程」である。情報を集め、可能性を広げ、仮説を検証する循環的な思考。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476054" y="1602187"/>
            <a:ext cx="3068598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臨床判断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7476054" y="2362060"/>
            <a:ext cx="6221611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「決める行為」である。安全性・緊急性・優先順位・実行可能性の4視点で行動を選ぶ。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39141" y="4044374"/>
            <a:ext cx="3068598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看護実践の構造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739141" y="4751963"/>
            <a:ext cx="6221492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推論→判断→行動の連続である。この順序が行動の質を保証する。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476054" y="4044374"/>
            <a:ext cx="3068598" cy="383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専門性の核心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7476054" y="4751963"/>
            <a:ext cx="6221611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思考を言語化することが専門性を高め、チーム医療と再現性ある看護を実現する。</a:t>
            </a:r>
            <a:endParaRPr lang="en-US" sz="2800" dirty="0"/>
          </a:p>
        </p:txBody>
      </p:sp>
      <p:sp>
        <p:nvSpPr>
          <p:cNvPr id="15" name="Shape 13"/>
          <p:cNvSpPr/>
          <p:nvPr/>
        </p:nvSpPr>
        <p:spPr>
          <a:xfrm>
            <a:off x="687348" y="6289596"/>
            <a:ext cx="13255704" cy="1391364"/>
          </a:xfrm>
          <a:prstGeom prst="roundRect">
            <a:avLst>
              <a:gd name="adj" fmla="val 8680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80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36" y="6640592"/>
            <a:ext cx="306824" cy="245388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484948" y="6525458"/>
            <a:ext cx="12212717" cy="6722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直感と分析は補い合う関係にある。初学者はまず分析的思考の型を身につけ、根拠を言語化できる看護師を目指すことが重要である。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828675"/>
            <a:ext cx="1204900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75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考える力が必要な</a:t>
            </a:r>
            <a:r>
              <a:rPr lang="ja-JP" altLang="en-US" sz="67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理由</a:t>
            </a:r>
            <a:endParaRPr lang="en-US" sz="6750" dirty="0"/>
          </a:p>
        </p:txBody>
      </p:sp>
      <p:sp>
        <p:nvSpPr>
          <p:cNvPr id="3" name="Text 1"/>
          <p:cNvSpPr/>
          <p:nvPr/>
        </p:nvSpPr>
        <p:spPr>
          <a:xfrm>
            <a:off x="966073" y="2433705"/>
            <a:ext cx="12698254" cy="1103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看護師は医師の指示をそのまま実施するだけの職種ではない。患者の変化に最初に気づき、その意味を考え、適切な行動を選択する専門職である。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966073" y="4471239"/>
            <a:ext cx="12698254" cy="2207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例えば、患者が「息苦しい」と訴えた場合、術後1日目であれば無気肺・肺塞栓の可能性（緊急性：高）、不安が強い場面では過換気（緊急性：中等度）、</a:t>
            </a: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長時間臥床後では体位の影響（緊急性：低い場合もある）と、同じ症状でも意味はまったく異なる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</a:p>
          <a:p>
            <a:pPr marL="0" indent="0" algn="l">
              <a:buNone/>
            </a:pPr>
            <a:endParaRPr lang="en-US" sz="32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つまり、</a:t>
            </a:r>
            <a:r>
              <a:rPr lang="en-US" sz="3200" b="1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症状＝原因ではない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5218" y="791680"/>
            <a:ext cx="7101007" cy="887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判断が必要な理由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874633" y="2549452"/>
            <a:ext cx="3879413" cy="44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看護師が判断すべきこと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874633" y="3550478"/>
            <a:ext cx="6014680" cy="1902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これは危険な変化か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すぐに報告すべきか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まず観察を強化すべきか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今すぐ介入が必要か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669292" y="2569164"/>
            <a:ext cx="4259223" cy="443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判断を誤った場合のリスク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669292" y="3570190"/>
            <a:ext cx="6173510" cy="1406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重篤化を見逃す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不必要な報告をする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優先順位を誤る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874633" y="6169325"/>
            <a:ext cx="13227759" cy="14066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看護実践では「何が起きているのか（推論）」「</a:t>
            </a: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今どうすべきか（判断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）」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「何を実施するか（行動）」の3段階が常に行われており、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最初の2段階が弱いと行動の質も低下する。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6073" y="1527675"/>
            <a:ext cx="8626316" cy="1078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臨床推論とは何か</a:t>
            </a:r>
            <a:endParaRPr lang="en-US" sz="7200" dirty="0"/>
          </a:p>
        </p:txBody>
      </p:sp>
      <p:sp>
        <p:nvSpPr>
          <p:cNvPr id="3" name="Text 1"/>
          <p:cNvSpPr/>
          <p:nvPr/>
        </p:nvSpPr>
        <p:spPr>
          <a:xfrm>
            <a:off x="966073" y="3439682"/>
            <a:ext cx="12698254" cy="16559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臨床推論とは、患者から得られた情報を整理し、その意味を考え、複数の可能性を導き出す思考過程である。ポイントは、</a:t>
            </a:r>
            <a:r>
              <a:rPr lang="en-US" sz="32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すぐに結論を出さない・情報をつなげる・可能性を広げる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ことである。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966073" y="5483747"/>
            <a:ext cx="12698254" cy="551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一度立てた仮説に固執せず、このサイクルを何度も繰り返すことが</a:t>
            </a:r>
            <a:endParaRPr lang="en-US" sz="3200" dirty="0">
              <a:solidFill>
                <a:srgbClr val="030303"/>
              </a:solidFill>
              <a:latin typeface="IBM Plex Sans Medium" pitchFamily="34" charset="0"/>
              <a:ea typeface="IBM Plex Sans Medium" pitchFamily="34" charset="-122"/>
              <a:cs typeface="IBM Plex Sans Medium" pitchFamily="34" charset="-120"/>
            </a:endParaRPr>
          </a:p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重要である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5833" y="934299"/>
            <a:ext cx="8524875" cy="9688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600"/>
              </a:lnSpc>
              <a:buNone/>
            </a:pPr>
            <a:r>
              <a:rPr lang="en-US" sz="72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臨床推論の基本プロセス</a:t>
            </a:r>
            <a:endParaRPr lang="en-US" sz="7200" dirty="0"/>
          </a:p>
        </p:txBody>
      </p:sp>
      <p:sp>
        <p:nvSpPr>
          <p:cNvPr id="4" name="Text 2"/>
          <p:cNvSpPr/>
          <p:nvPr/>
        </p:nvSpPr>
        <p:spPr>
          <a:xfrm>
            <a:off x="815833" y="2552597"/>
            <a:ext cx="4036879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情報を収集する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815833" y="3317455"/>
            <a:ext cx="6083038" cy="94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バイタルサイン、患者の訴え、表情や行動、既往歴や治療内容を幅広く集める。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7783184" y="2552597"/>
            <a:ext cx="4036879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情報を関連づける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7783184" y="3317455"/>
            <a:ext cx="6083038" cy="1412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「脈拍が速い・呼吸が浅い・顔色が悪い」→これらはつながっている可能性があると考える。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15833" y="5173401"/>
            <a:ext cx="4036879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仮説を立てる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815833" y="5938259"/>
            <a:ext cx="6083038" cy="1412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呼吸状態の悪化・疼痛の影響・過換気など、仮説は1つに絞らないことが重要である。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783184" y="5173401"/>
            <a:ext cx="4036879" cy="4843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追加情報で検証する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7783184" y="5938259"/>
            <a:ext cx="6083038" cy="1412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呼吸音を聴く、SpO₂を測定する、胸痛の有無を確認するなど、仮説の妥当性を確かめる。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7586" y="817534"/>
            <a:ext cx="10256639" cy="8014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臨床推論の本質：具体例で理解する</a:t>
            </a:r>
            <a:endParaRPr lang="en-US" sz="6000" dirty="0"/>
          </a:p>
        </p:txBody>
      </p:sp>
      <p:sp>
        <p:nvSpPr>
          <p:cNvPr id="3" name="Text 1"/>
          <p:cNvSpPr/>
          <p:nvPr/>
        </p:nvSpPr>
        <p:spPr>
          <a:xfrm>
            <a:off x="1102757" y="2405794"/>
            <a:ext cx="12809577" cy="3576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</a:t>
            </a: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患者が息苦しいと言っている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」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→ すぐに『酸素をつける』と決めないことが重要である。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18066" y="2405794"/>
            <a:ext cx="30480" cy="786527"/>
          </a:xfrm>
          <a:prstGeom prst="rect">
            <a:avLst/>
          </a:prstGeom>
          <a:solidFill>
            <a:srgbClr val="030303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5" name="Text 3"/>
          <p:cNvSpPr/>
          <p:nvPr/>
        </p:nvSpPr>
        <p:spPr>
          <a:xfrm>
            <a:off x="718066" y="4137286"/>
            <a:ext cx="13194268" cy="715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呼吸数はどうか、SpO₂はどうか、胸痛はあるか、咳や痰はあるか、体位はどうか——このように可能性を広げていく段階が臨床推論である。</a:t>
            </a:r>
            <a:endParaRPr lang="en-US" sz="2800" dirty="0"/>
          </a:p>
        </p:txBody>
      </p:sp>
      <p:sp>
        <p:nvSpPr>
          <p:cNvPr id="6" name="Shape 4"/>
          <p:cNvSpPr/>
          <p:nvPr/>
        </p:nvSpPr>
        <p:spPr>
          <a:xfrm>
            <a:off x="687586" y="5868914"/>
            <a:ext cx="13194268" cy="1664664"/>
          </a:xfrm>
          <a:prstGeom prst="roundRect">
            <a:avLst>
              <a:gd name="adj" fmla="val 8483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40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47" y="6231697"/>
            <a:ext cx="320516" cy="25646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521023" y="6058274"/>
            <a:ext cx="12104370" cy="715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臨床推論とは、「これだ」と決めることではなく、</a:t>
            </a:r>
            <a:r>
              <a:rPr lang="en-US" sz="2800" b="1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「他の可能性はないか」と問い続けること</a:t>
            </a: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である。この段階を経て初めて、次の「臨床判断」に進むことができる。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7479" y="762660"/>
            <a:ext cx="7031236" cy="878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900"/>
              </a:lnSpc>
              <a:buNone/>
            </a:pPr>
            <a:r>
              <a:rPr lang="en-US" sz="66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臨床判断とは何か</a:t>
            </a:r>
            <a:endParaRPr lang="en-US" sz="6600" dirty="0"/>
          </a:p>
        </p:txBody>
      </p:sp>
      <p:sp>
        <p:nvSpPr>
          <p:cNvPr id="3" name="Text 1"/>
          <p:cNvSpPr/>
          <p:nvPr/>
        </p:nvSpPr>
        <p:spPr>
          <a:xfrm>
            <a:off x="787479" y="2027119"/>
            <a:ext cx="13055441" cy="816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臨床判断とは、臨床推論によって整理された情報をもとに、</a:t>
            </a:r>
            <a:r>
              <a:rPr lang="en-US" sz="2800" b="1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今この場面で最も適切な行動を決定すること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である。推論が「考える段階」だとすれば、判断は「選択する段階」である。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87479" y="4051257"/>
            <a:ext cx="3515558" cy="439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安全性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787479" y="4732735"/>
            <a:ext cx="6014680" cy="408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患者に危険が及ぶ可能性はないか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7458431" y="4051257"/>
            <a:ext cx="3515558" cy="439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緊急性</a:t>
            </a:r>
            <a:endParaRPr lang="en-US" sz="4000" dirty="0"/>
          </a:p>
        </p:txBody>
      </p:sp>
      <p:sp>
        <p:nvSpPr>
          <p:cNvPr id="9" name="Text 7"/>
          <p:cNvSpPr/>
          <p:nvPr/>
        </p:nvSpPr>
        <p:spPr>
          <a:xfrm>
            <a:off x="7458431" y="4732735"/>
            <a:ext cx="6014680" cy="408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すぐに対応しなければならない状態か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787479" y="5912080"/>
            <a:ext cx="3515558" cy="439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優先順位</a:t>
            </a:r>
            <a:endParaRPr lang="en-US" sz="4000" dirty="0"/>
          </a:p>
        </p:txBody>
      </p:sp>
      <p:sp>
        <p:nvSpPr>
          <p:cNvPr id="12" name="Text 10"/>
          <p:cNvSpPr/>
          <p:nvPr/>
        </p:nvSpPr>
        <p:spPr>
          <a:xfrm>
            <a:off x="787479" y="6593559"/>
            <a:ext cx="6014680" cy="408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複数の問題がある場合</a:t>
            </a: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、</a:t>
            </a:r>
          </a:p>
          <a:p>
            <a:pPr marL="0" indent="0" algn="l">
              <a:lnSpc>
                <a:spcPts val="3200"/>
              </a:lnSpc>
              <a:buNone/>
            </a:pPr>
            <a:r>
              <a:rPr lang="en-US" sz="28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どれを先に対応するか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7458431" y="5912080"/>
            <a:ext cx="3515558" cy="439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40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実行可能性</a:t>
            </a:r>
            <a:endParaRPr lang="en-US" sz="4000" dirty="0"/>
          </a:p>
        </p:txBody>
      </p:sp>
      <p:sp>
        <p:nvSpPr>
          <p:cNvPr id="15" name="Text 13"/>
          <p:cNvSpPr/>
          <p:nvPr/>
        </p:nvSpPr>
        <p:spPr>
          <a:xfrm>
            <a:off x="7458431" y="6593559"/>
            <a:ext cx="6014680" cy="408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今の状況で看護師として実施できるか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9753" y="807729"/>
            <a:ext cx="8640008" cy="981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15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臨床判断の流れ：具体例</a:t>
            </a:r>
            <a:endParaRPr lang="en-US" sz="6150" dirty="0"/>
          </a:p>
        </p:txBody>
      </p:sp>
      <p:sp>
        <p:nvSpPr>
          <p:cNvPr id="3" name="Text 1"/>
          <p:cNvSpPr/>
          <p:nvPr/>
        </p:nvSpPr>
        <p:spPr>
          <a:xfrm>
            <a:off x="879753" y="2361852"/>
            <a:ext cx="12870894" cy="480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状況：呼吸状態が悪化している可能性がある。推論で可能性を広げた後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、</a:t>
            </a:r>
          </a:p>
          <a:p>
            <a:pPr marL="0" indent="0" algn="l">
              <a:buNone/>
            </a:pPr>
            <a:r>
              <a:rPr lang="en-US" sz="3200" dirty="0" err="1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判断に入る</a:t>
            </a: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140023" y="4136027"/>
            <a:ext cx="3608665" cy="490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今すぐ危険か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140023" y="4798491"/>
            <a:ext cx="3608665" cy="480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SpO₂低下あり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5549503" y="4136027"/>
            <a:ext cx="3608665" cy="490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優先すべきは何か</a:t>
            </a:r>
            <a:endParaRPr lang="en-US" sz="3200" dirty="0"/>
          </a:p>
        </p:txBody>
      </p:sp>
      <p:sp>
        <p:nvSpPr>
          <p:cNvPr id="9" name="Text 7"/>
          <p:cNvSpPr/>
          <p:nvPr/>
        </p:nvSpPr>
        <p:spPr>
          <a:xfrm>
            <a:off x="5549503" y="4798491"/>
            <a:ext cx="3608665" cy="480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呼吸の安定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958983" y="4136027"/>
            <a:ext cx="3608784" cy="490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030303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何が実行できるか</a:t>
            </a:r>
            <a:endParaRPr lang="en-US" sz="3200" dirty="0"/>
          </a:p>
        </p:txBody>
      </p:sp>
      <p:sp>
        <p:nvSpPr>
          <p:cNvPr id="12" name="Text 10"/>
          <p:cNvSpPr/>
          <p:nvPr/>
        </p:nvSpPr>
        <p:spPr>
          <a:xfrm>
            <a:off x="9958983" y="4798491"/>
            <a:ext cx="3608784" cy="480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再評価・体位調整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879753" y="6134321"/>
            <a:ext cx="12870894" cy="14405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その結果、まず呼吸状態を再評価する→体位を整える→必要であれば医師へ報告する→酸素投与を検討する。ここで初めて「決める」段階に入る。判断は「一度決めたら終わり」ではなく、状況に応じて修正される。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5241" y="688976"/>
            <a:ext cx="8118277" cy="8457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6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臨床推論と臨床判断の違い</a:t>
            </a:r>
            <a:endParaRPr lang="en-US" sz="6000" dirty="0"/>
          </a:p>
        </p:txBody>
      </p:sp>
      <p:sp>
        <p:nvSpPr>
          <p:cNvPr id="4" name="Text 2"/>
          <p:cNvSpPr/>
          <p:nvPr/>
        </p:nvSpPr>
        <p:spPr>
          <a:xfrm>
            <a:off x="585242" y="2263860"/>
            <a:ext cx="3382804" cy="422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臨床推論：なぜ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585241" y="3329195"/>
            <a:ext cx="6481763" cy="2227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目的：状況を理解する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思考の特徴：分析・仮説形成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問いの形：「何が起きている？」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情報を集め、可能性を広げる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すぐに結論を出さない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7901175" y="2288537"/>
            <a:ext cx="3888581" cy="422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臨床判断：どうする</a:t>
            </a:r>
            <a:r>
              <a:rPr lang="en-US" sz="4000" dirty="0">
                <a:solidFill>
                  <a:srgbClr val="1B1B27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？</a:t>
            </a:r>
            <a:endParaRPr lang="en-US" sz="4000" dirty="0"/>
          </a:p>
        </p:txBody>
      </p:sp>
      <p:sp>
        <p:nvSpPr>
          <p:cNvPr id="7" name="Text 5"/>
          <p:cNvSpPr/>
          <p:nvPr/>
        </p:nvSpPr>
        <p:spPr>
          <a:xfrm>
            <a:off x="7901175" y="3353872"/>
            <a:ext cx="6227326" cy="2227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目的：行動を決める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思考の特徴：意思決定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問いの形：「今どうする？」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優先順位をつける</a:t>
            </a:r>
            <a:endParaRPr lang="en-US" sz="3200" dirty="0"/>
          </a:p>
          <a:p>
            <a:pPr marL="342900" indent="-342900" algn="l">
              <a:buSzPct val="100000"/>
              <a:buChar char="•"/>
            </a:pPr>
            <a:r>
              <a:rPr lang="en-US" sz="3200" dirty="0">
                <a:solidFill>
                  <a:srgbClr val="030303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今の行動を決め、実行に移す</a:t>
            </a:r>
            <a:endParaRPr lang="en-US" sz="3200" dirty="0"/>
          </a:p>
        </p:txBody>
      </p:sp>
      <p:sp>
        <p:nvSpPr>
          <p:cNvPr id="8" name="Shape 6"/>
          <p:cNvSpPr/>
          <p:nvPr/>
        </p:nvSpPr>
        <p:spPr>
          <a:xfrm>
            <a:off x="585243" y="6335630"/>
            <a:ext cx="13274448" cy="1453192"/>
          </a:xfrm>
          <a:prstGeom prst="roundRect">
            <a:avLst>
              <a:gd name="adj" fmla="val 11455"/>
            </a:avLst>
          </a:prstGeom>
          <a:solidFill>
            <a:srgbClr val="D9D9D9"/>
          </a:solidFill>
          <a:ln/>
        </p:spPr>
        <p:txBody>
          <a:bodyPr/>
          <a:lstStyle/>
          <a:p>
            <a:endParaRPr lang="ja-JP" altLang="en-US" sz="2400"/>
          </a:p>
        </p:txBody>
      </p:sp>
      <p:sp>
        <p:nvSpPr>
          <p:cNvPr id="10" name="Text 7"/>
          <p:cNvSpPr/>
          <p:nvPr/>
        </p:nvSpPr>
        <p:spPr>
          <a:xfrm>
            <a:off x="1464756" y="6615427"/>
            <a:ext cx="11964829" cy="386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 err="1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推論が不十分なまま判断すると、早まった決定や見落とし</a:t>
            </a: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・</a:t>
            </a:r>
          </a:p>
          <a:p>
            <a:pPr marL="0" indent="0" algn="l">
              <a:buNone/>
            </a:pPr>
            <a:r>
              <a:rPr lang="en-US" sz="2800" dirty="0" err="1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思い込みにつながる危険がある</a:t>
            </a:r>
            <a:r>
              <a:rPr lang="en-US" sz="28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。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608</Words>
  <Application>Microsoft Office PowerPoint</Application>
  <PresentationFormat>ユーザー設定</PresentationFormat>
  <Paragraphs>154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Arial</vt:lpstr>
      <vt:lpstr>Calibri</vt:lpstr>
      <vt:lpstr>BIZ UDPゴシック</vt:lpstr>
      <vt:lpstr>Inter Medium</vt:lpstr>
      <vt:lpstr>IBM Plex Sans Medium</vt:lpstr>
      <vt:lpstr>Calibri Light</vt:lpstr>
      <vt:lpstr>Office 2013 - 2022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2026-03-05T01:05:00Z</dcterms:created>
  <dcterms:modified xsi:type="dcterms:W3CDTF">2026-03-07T01:29:35Z</dcterms:modified>
</cp:coreProperties>
</file>