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IBM Plex Sans Medium" panose="020B0603050203000203" pitchFamily="34" charset="0"/>
      <p:regular r:id="rId23"/>
    </p:embeddedFont>
    <p:embeddedFont>
      <p:font typeface="Inter Medium" panose="020B0600070205080204"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5" autoAdjust="0"/>
    <p:restoredTop sz="94610"/>
  </p:normalViewPr>
  <p:slideViewPr>
    <p:cSldViewPr snapToGrid="0" snapToObjects="1">
      <p:cViewPr varScale="1">
        <p:scale>
          <a:sx n="74" d="100"/>
          <a:sy n="74" d="100"/>
        </p:scale>
        <p:origin x="39" y="1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7672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36017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95125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0577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38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725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92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503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74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865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5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32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527018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750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96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01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387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14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84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9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278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464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68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3/22/2026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367426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701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46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357757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84795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99922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12257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3/22/2026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39783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3/22/2026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58596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3/22/2026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469254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891065" y="730075"/>
            <a:ext cx="7361873" cy="994410"/>
          </a:xfrm>
          <a:prstGeom prst="rect">
            <a:avLst/>
          </a:prstGeom>
          <a:noFill/>
          <a:ln/>
        </p:spPr>
        <p:txBody>
          <a:bodyPr wrap="none" lIns="0" tIns="0" rIns="0" bIns="0" rtlCol="0" anchor="t"/>
          <a:lstStyle/>
          <a:p>
            <a:pPr marL="0" indent="0" algn="l">
              <a:buNone/>
            </a:pPr>
            <a:r>
              <a:rPr lang="ja-JP" altLang="en-US" sz="8000" dirty="0">
                <a:solidFill>
                  <a:srgbClr val="1B1B27"/>
                </a:solidFill>
                <a:latin typeface="Inter Medium" pitchFamily="34" charset="0"/>
                <a:ea typeface="Inter Medium" pitchFamily="34" charset="-122"/>
                <a:cs typeface="Inter Medium" pitchFamily="34" charset="-120"/>
              </a:rPr>
              <a:t>医療安全</a:t>
            </a:r>
            <a:endParaRPr lang="en-US" altLang="ja-JP" sz="8000" dirty="0">
              <a:solidFill>
                <a:srgbClr val="1B1B27"/>
              </a:solidFill>
              <a:latin typeface="Inter Medium" pitchFamily="34" charset="0"/>
              <a:ea typeface="Inter Medium" pitchFamily="34" charset="-122"/>
              <a:cs typeface="Inter Medium" pitchFamily="34" charset="-120"/>
            </a:endParaRPr>
          </a:p>
          <a:p>
            <a:pPr marL="0" indent="0" algn="l">
              <a:buNone/>
            </a:pPr>
            <a:r>
              <a:rPr lang="ja-JP" altLang="en-US" sz="6250" dirty="0">
                <a:solidFill>
                  <a:srgbClr val="1B1B27"/>
                </a:solidFill>
                <a:latin typeface="Inter Medium" pitchFamily="34" charset="0"/>
                <a:ea typeface="Inter Medium" pitchFamily="34" charset="-122"/>
                <a:cs typeface="Inter Medium" pitchFamily="34" charset="-120"/>
              </a:rPr>
              <a:t>第１回</a:t>
            </a:r>
            <a:endParaRPr lang="en-US" sz="6250" dirty="0">
              <a:solidFill>
                <a:srgbClr val="1B1B27"/>
              </a:solidFill>
              <a:latin typeface="Inter Medium" pitchFamily="34" charset="0"/>
              <a:ea typeface="Inter Medium" pitchFamily="34" charset="-122"/>
              <a:cs typeface="Inter Medium" pitchFamily="34" charset="-120"/>
            </a:endParaRPr>
          </a:p>
          <a:p>
            <a:pPr marL="0" indent="0" algn="l">
              <a:buNone/>
            </a:pPr>
            <a:r>
              <a:rPr lang="en-US" sz="6250" dirty="0" err="1">
                <a:solidFill>
                  <a:srgbClr val="1B1B27"/>
                </a:solidFill>
                <a:latin typeface="Inter Medium" pitchFamily="34" charset="0"/>
                <a:ea typeface="Inter Medium" pitchFamily="34" charset="-122"/>
                <a:cs typeface="Inter Medium" pitchFamily="34" charset="-120"/>
              </a:rPr>
              <a:t>医療安全を学ぶ意義</a:t>
            </a:r>
            <a:endParaRPr lang="en-US" sz="6250" dirty="0"/>
          </a:p>
        </p:txBody>
      </p:sp>
      <p:sp>
        <p:nvSpPr>
          <p:cNvPr id="4" name="Text 1"/>
          <p:cNvSpPr/>
          <p:nvPr/>
        </p:nvSpPr>
        <p:spPr>
          <a:xfrm>
            <a:off x="891065" y="4504151"/>
            <a:ext cx="7361873" cy="2446734"/>
          </a:xfrm>
          <a:prstGeom prst="rect">
            <a:avLst/>
          </a:prstGeom>
          <a:noFill/>
          <a:ln/>
        </p:spPr>
        <p:txBody>
          <a:bodyPr wrap="square" lIns="0" tIns="0" rIns="0" bIns="0" rtlCol="0" anchor="t"/>
          <a:lstStyle/>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医療安全とは、患者に安全な医療を提供するために、医療事故や医療過誤を未然に防ぎ、安全な医療環境を整える取り組みである</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buNone/>
            </a:pP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2800" dirty="0" err="1">
                <a:solidFill>
                  <a:srgbClr val="030303"/>
                </a:solidFill>
                <a:latin typeface="IBM Plex Sans Medium" pitchFamily="34" charset="0"/>
                <a:ea typeface="IBM Plex Sans Medium" pitchFamily="34" charset="-122"/>
                <a:cs typeface="IBM Plex Sans Medium" pitchFamily="34" charset="-120"/>
              </a:rPr>
              <a:t>医療行為には一定のリスクが伴うため、事故やエラーを防ぐ取り組みとして医療安全は不可欠である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pic>
        <p:nvPicPr>
          <p:cNvPr id="8" name="図 7" descr="古代の青、茶色、黄色のモザイク タイル">
            <a:extLst>
              <a:ext uri="{FF2B5EF4-FFF2-40B4-BE49-F238E27FC236}">
                <a16:creationId xmlns:a16="http://schemas.microsoft.com/office/drawing/2014/main" id="{960DBE39-D03A-F088-68B1-5E50D06B3BD1}"/>
              </a:ext>
            </a:extLst>
          </p:cNvPr>
          <p:cNvPicPr>
            <a:picLocks noChangeAspect="1"/>
          </p:cNvPicPr>
          <p:nvPr/>
        </p:nvPicPr>
        <p:blipFill>
          <a:blip r:embed="rId3"/>
          <a:srcRect r="64965"/>
          <a:stretch>
            <a:fillRect/>
          </a:stretch>
        </p:blipFill>
        <p:spPr>
          <a:xfrm>
            <a:off x="9507809" y="0"/>
            <a:ext cx="5122591"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26022" y="760009"/>
            <a:ext cx="7573804" cy="788908"/>
          </a:xfrm>
          <a:prstGeom prst="rect">
            <a:avLst/>
          </a:prstGeom>
          <a:noFill/>
          <a:ln/>
        </p:spPr>
        <p:txBody>
          <a:bodyPr wrap="none" lIns="0" tIns="0" rIns="0" bIns="0" rtlCol="0" anchor="t"/>
          <a:lstStyle/>
          <a:p>
            <a:pPr marL="0" indent="0" algn="l">
              <a:lnSpc>
                <a:spcPts val="6200"/>
              </a:lnSpc>
              <a:buNone/>
            </a:pPr>
            <a:r>
              <a:rPr lang="en-US" sz="6600" dirty="0">
                <a:solidFill>
                  <a:srgbClr val="1B1B27"/>
                </a:solidFill>
                <a:latin typeface="Inter Medium" pitchFamily="34" charset="0"/>
                <a:ea typeface="Inter Medium" pitchFamily="34" charset="-122"/>
                <a:cs typeface="Inter Medium" pitchFamily="34" charset="-120"/>
              </a:rPr>
              <a:t>医療安全が求められる背景</a:t>
            </a:r>
            <a:endParaRPr lang="en-US" sz="6600" dirty="0"/>
          </a:p>
        </p:txBody>
      </p:sp>
      <p:sp>
        <p:nvSpPr>
          <p:cNvPr id="5" name="Text 3"/>
          <p:cNvSpPr/>
          <p:nvPr/>
        </p:nvSpPr>
        <p:spPr>
          <a:xfrm>
            <a:off x="499186" y="2051026"/>
            <a:ext cx="11150948" cy="148267"/>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医療の高度化・複雑化</a:t>
            </a:r>
            <a:endParaRPr lang="en-US" sz="3600" dirty="0"/>
          </a:p>
        </p:txBody>
      </p:sp>
      <p:sp>
        <p:nvSpPr>
          <p:cNvPr id="6" name="Text 4"/>
          <p:cNvSpPr/>
          <p:nvPr/>
        </p:nvSpPr>
        <p:spPr>
          <a:xfrm>
            <a:off x="498946" y="2729002"/>
            <a:ext cx="13923645" cy="39445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高度な医療技術や機器の導入により、治療過程がより専門的かつ複雑になっています。</a:t>
            </a:r>
            <a:endParaRPr lang="en-US" sz="2800" dirty="0"/>
          </a:p>
        </p:txBody>
      </p:sp>
      <p:sp>
        <p:nvSpPr>
          <p:cNvPr id="8" name="Text 6"/>
          <p:cNvSpPr/>
          <p:nvPr/>
        </p:nvSpPr>
        <p:spPr>
          <a:xfrm>
            <a:off x="498946" y="3908127"/>
            <a:ext cx="7580133" cy="197227"/>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多職種連携の拡大</a:t>
            </a:r>
            <a:endParaRPr lang="en-US" sz="3600" dirty="0"/>
          </a:p>
        </p:txBody>
      </p:sp>
      <p:sp>
        <p:nvSpPr>
          <p:cNvPr id="9" name="Text 7"/>
          <p:cNvSpPr/>
          <p:nvPr/>
        </p:nvSpPr>
        <p:spPr>
          <a:xfrm>
            <a:off x="498707" y="4586103"/>
            <a:ext cx="13701337" cy="69961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チーム医療の浸透に伴い、多くの職種が関与することで、情報の共有や連携の重要性が増しています。</a:t>
            </a:r>
            <a:endParaRPr lang="en-US" sz="2800" dirty="0"/>
          </a:p>
        </p:txBody>
      </p:sp>
      <p:sp>
        <p:nvSpPr>
          <p:cNvPr id="11" name="Text 9"/>
          <p:cNvSpPr/>
          <p:nvPr/>
        </p:nvSpPr>
        <p:spPr>
          <a:xfrm>
            <a:off x="498946" y="6070109"/>
            <a:ext cx="11934708" cy="111201"/>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患者の権利意識の高まり</a:t>
            </a:r>
            <a:endParaRPr lang="en-US" sz="3600" dirty="0"/>
          </a:p>
        </p:txBody>
      </p:sp>
      <p:sp>
        <p:nvSpPr>
          <p:cNvPr id="12" name="Text 10"/>
          <p:cNvSpPr/>
          <p:nvPr/>
        </p:nvSpPr>
        <p:spPr>
          <a:xfrm>
            <a:off x="498707" y="6748085"/>
            <a:ext cx="13551114" cy="39445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インフォームド・コンセントの普及により、患者中心の医療提供と透明性の高い説明が求められています。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37367" y="1232417"/>
            <a:ext cx="7477125" cy="934641"/>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医療の高度化・複雑化</a:t>
            </a:r>
            <a:endParaRPr lang="en-US" sz="6600" dirty="0"/>
          </a:p>
        </p:txBody>
      </p:sp>
      <p:sp>
        <p:nvSpPr>
          <p:cNvPr id="3" name="Text 1"/>
          <p:cNvSpPr/>
          <p:nvPr/>
        </p:nvSpPr>
        <p:spPr>
          <a:xfrm>
            <a:off x="837367" y="2848673"/>
            <a:ext cx="12955667" cy="89320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近年、医療技術や医療機器は大きく発展し、これまで治療が難しかった病気にも対応できるようになっている。しかしその一方で、医療はより高度で複雑なものとなっている。</a:t>
            </a:r>
            <a:endParaRPr lang="en-US" sz="2800" dirty="0"/>
          </a:p>
        </p:txBody>
      </p:sp>
      <p:sp>
        <p:nvSpPr>
          <p:cNvPr id="4" name="Text 2"/>
          <p:cNvSpPr/>
          <p:nvPr/>
        </p:nvSpPr>
        <p:spPr>
          <a:xfrm>
            <a:off x="837367" y="4981405"/>
            <a:ext cx="5224939" cy="467320"/>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医療の進歩がもたらすメリット</a:t>
            </a:r>
            <a:endParaRPr lang="en-US" sz="3600" dirty="0"/>
          </a:p>
        </p:txBody>
      </p:sp>
      <p:sp>
        <p:nvSpPr>
          <p:cNvPr id="5" name="Text 3"/>
          <p:cNvSpPr/>
          <p:nvPr/>
        </p:nvSpPr>
        <p:spPr>
          <a:xfrm>
            <a:off x="837367" y="5877315"/>
            <a:ext cx="6113026" cy="1521262"/>
          </a:xfrm>
          <a:prstGeom prst="rect">
            <a:avLst/>
          </a:prstGeom>
          <a:noFill/>
          <a:ln/>
        </p:spPr>
        <p:txBody>
          <a:bodyPr wrap="square" lIns="0" tIns="0" rIns="0" bIns="0" rtlCol="0" anchor="t"/>
          <a:lstStyle/>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新しい治療法の導入</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難治性疾患への対応が可能に</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患者の予後改善</a:t>
            </a:r>
            <a:endParaRPr lang="en-US" sz="2800" dirty="0"/>
          </a:p>
        </p:txBody>
      </p:sp>
      <p:sp>
        <p:nvSpPr>
          <p:cNvPr id="7" name="Text 5"/>
          <p:cNvSpPr/>
          <p:nvPr/>
        </p:nvSpPr>
        <p:spPr>
          <a:xfrm>
            <a:off x="7771448" y="4981405"/>
            <a:ext cx="3738563" cy="467320"/>
          </a:xfrm>
          <a:prstGeom prst="rect">
            <a:avLst/>
          </a:prstGeom>
          <a:noFill/>
          <a:ln/>
        </p:spPr>
        <p:txBody>
          <a:bodyPr wrap="none" lIns="0" tIns="0" rIns="0" bIns="0" rtlCol="0" anchor="t"/>
          <a:lstStyle/>
          <a:p>
            <a:pPr marL="0" indent="0" algn="l">
              <a:buNone/>
            </a:pPr>
            <a:r>
              <a:rPr lang="en-US" sz="3600" dirty="0">
                <a:solidFill>
                  <a:srgbClr val="1B1B27"/>
                </a:solidFill>
                <a:latin typeface="Inter Medium" pitchFamily="34" charset="0"/>
                <a:ea typeface="Inter Medium" pitchFamily="34" charset="-122"/>
                <a:cs typeface="Inter Medium" pitchFamily="34" charset="-120"/>
              </a:rPr>
              <a:t>複雑化に伴うリスク</a:t>
            </a:r>
            <a:endParaRPr lang="en-US" sz="3600" dirty="0"/>
          </a:p>
        </p:txBody>
      </p:sp>
      <p:sp>
        <p:nvSpPr>
          <p:cNvPr id="8" name="Text 6"/>
          <p:cNvSpPr/>
          <p:nvPr/>
        </p:nvSpPr>
        <p:spPr>
          <a:xfrm>
            <a:off x="7771448" y="5877315"/>
            <a:ext cx="5945386" cy="1521262"/>
          </a:xfrm>
          <a:prstGeom prst="rect">
            <a:avLst/>
          </a:prstGeom>
          <a:noFill/>
          <a:ln/>
        </p:spPr>
        <p:txBody>
          <a:bodyPr wrap="square" lIns="0" tIns="0" rIns="0" bIns="0" rtlCol="0" anchor="t"/>
          <a:lstStyle/>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医療機器操作の複雑化</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薬剤管理の高度化</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医療行為に伴うリスクの増大</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19282" y="494628"/>
            <a:ext cx="9849803" cy="1025962"/>
          </a:xfrm>
          <a:prstGeom prst="rect">
            <a:avLst/>
          </a:prstGeom>
          <a:noFill/>
          <a:ln/>
        </p:spPr>
        <p:txBody>
          <a:bodyPr wrap="none" lIns="0" tIns="0" rIns="0" bIns="0" rtlCol="0" anchor="t"/>
          <a:lstStyle/>
          <a:p>
            <a:pPr marL="0" indent="0" algn="l">
              <a:buNone/>
            </a:pPr>
            <a:r>
              <a:rPr lang="en-US" sz="6450" dirty="0">
                <a:solidFill>
                  <a:srgbClr val="1B1B27"/>
                </a:solidFill>
                <a:latin typeface="Inter Medium" pitchFamily="34" charset="0"/>
                <a:ea typeface="Inter Medium" pitchFamily="34" charset="-122"/>
                <a:cs typeface="Inter Medium" pitchFamily="34" charset="-120"/>
              </a:rPr>
              <a:t>多職種連携の拡大とリスク</a:t>
            </a:r>
            <a:endParaRPr lang="en-US" sz="6450" dirty="0"/>
          </a:p>
        </p:txBody>
      </p:sp>
      <p:sp>
        <p:nvSpPr>
          <p:cNvPr id="3" name="Text 1"/>
          <p:cNvSpPr/>
          <p:nvPr/>
        </p:nvSpPr>
        <p:spPr>
          <a:xfrm>
            <a:off x="919281" y="1995220"/>
            <a:ext cx="12791837" cy="1537692"/>
          </a:xfrm>
          <a:prstGeom prst="rect">
            <a:avLst/>
          </a:prstGeom>
          <a:noFill/>
          <a:ln/>
        </p:spPr>
        <p:txBody>
          <a:bodyPr wrap="square" lIns="0" tIns="0" rIns="0" bIns="0" rtlCol="0" anchor="t"/>
          <a:lstStyle/>
          <a:p>
            <a:pPr marL="0" indent="0" algn="l">
              <a:buNone/>
            </a:pPr>
            <a:r>
              <a:rPr lang="en-US" sz="2550" dirty="0">
                <a:solidFill>
                  <a:srgbClr val="030303"/>
                </a:solidFill>
                <a:latin typeface="IBM Plex Sans Medium" pitchFamily="34" charset="0"/>
                <a:ea typeface="IBM Plex Sans Medium" pitchFamily="34" charset="-122"/>
                <a:cs typeface="IBM Plex Sans Medium" pitchFamily="34" charset="-120"/>
              </a:rPr>
              <a:t>医療は医師だけで行われるものではなく、多くの専門職が関わるチーム医療である。多職種が連携することで患者によりよい医療を提供できる一方、情報共有やコミュニケーションが不足すると事故につながる可能性がある。</a:t>
            </a:r>
            <a:endParaRPr lang="en-US" sz="2550" dirty="0"/>
          </a:p>
        </p:txBody>
      </p:sp>
      <p:sp>
        <p:nvSpPr>
          <p:cNvPr id="5" name="Text 3"/>
          <p:cNvSpPr/>
          <p:nvPr/>
        </p:nvSpPr>
        <p:spPr>
          <a:xfrm>
            <a:off x="919282" y="3691448"/>
            <a:ext cx="7996119" cy="225695"/>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多職種の連携</a:t>
            </a:r>
            <a:endParaRPr lang="en-US" sz="3600" dirty="0"/>
          </a:p>
        </p:txBody>
      </p:sp>
      <p:sp>
        <p:nvSpPr>
          <p:cNvPr id="6" name="Text 4"/>
          <p:cNvSpPr/>
          <p:nvPr/>
        </p:nvSpPr>
        <p:spPr>
          <a:xfrm>
            <a:off x="919282" y="4391773"/>
            <a:ext cx="7996119" cy="676615"/>
          </a:xfrm>
          <a:prstGeom prst="rect">
            <a:avLst/>
          </a:prstGeom>
          <a:noFill/>
          <a:ln/>
        </p:spPr>
        <p:txBody>
          <a:bodyPr wrap="square" lIns="0" tIns="0" rIns="0" bIns="0" rtlCol="0" anchor="t"/>
          <a:lstStyle/>
          <a:p>
            <a:pPr marL="0" indent="0" algn="l">
              <a:buNone/>
            </a:pPr>
            <a:r>
              <a:rPr lang="en-US" sz="2550" dirty="0">
                <a:solidFill>
                  <a:srgbClr val="030303"/>
                </a:solidFill>
                <a:latin typeface="IBM Plex Sans Medium" pitchFamily="34" charset="0"/>
                <a:ea typeface="IBM Plex Sans Medium" pitchFamily="34" charset="-122"/>
                <a:cs typeface="IBM Plex Sans Medium" pitchFamily="34" charset="-120"/>
              </a:rPr>
              <a:t>医師・看護師・薬剤師・技師など専門職が協働</a:t>
            </a:r>
            <a:endParaRPr lang="en-US" sz="2550" dirty="0"/>
          </a:p>
        </p:txBody>
      </p:sp>
      <p:sp>
        <p:nvSpPr>
          <p:cNvPr id="8" name="Text 6"/>
          <p:cNvSpPr/>
          <p:nvPr/>
        </p:nvSpPr>
        <p:spPr>
          <a:xfrm>
            <a:off x="919282" y="5153655"/>
            <a:ext cx="7996119" cy="225695"/>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情報共有の徹底</a:t>
            </a:r>
            <a:endParaRPr lang="en-US" sz="3600" dirty="0"/>
          </a:p>
        </p:txBody>
      </p:sp>
      <p:sp>
        <p:nvSpPr>
          <p:cNvPr id="9" name="Text 7"/>
          <p:cNvSpPr/>
          <p:nvPr/>
        </p:nvSpPr>
        <p:spPr>
          <a:xfrm>
            <a:off x="919282" y="5853980"/>
            <a:ext cx="7996119" cy="451077"/>
          </a:xfrm>
          <a:prstGeom prst="rect">
            <a:avLst/>
          </a:prstGeom>
          <a:noFill/>
          <a:ln/>
        </p:spPr>
        <p:txBody>
          <a:bodyPr wrap="square" lIns="0" tIns="0" rIns="0" bIns="0" rtlCol="0" anchor="t"/>
          <a:lstStyle/>
          <a:p>
            <a:pPr marL="0" indent="0" algn="l">
              <a:buNone/>
            </a:pPr>
            <a:r>
              <a:rPr lang="en-US" sz="2550" dirty="0">
                <a:solidFill>
                  <a:srgbClr val="030303"/>
                </a:solidFill>
                <a:latin typeface="IBM Plex Sans Medium" pitchFamily="34" charset="0"/>
                <a:ea typeface="IBM Plex Sans Medium" pitchFamily="34" charset="-122"/>
                <a:cs typeface="IBM Plex Sans Medium" pitchFamily="34" charset="-120"/>
              </a:rPr>
              <a:t>コミュニケーション不足が事故の原因となる</a:t>
            </a:r>
            <a:endParaRPr lang="en-US" sz="2550" dirty="0"/>
          </a:p>
        </p:txBody>
      </p:sp>
      <p:sp>
        <p:nvSpPr>
          <p:cNvPr id="11" name="Text 9"/>
          <p:cNvSpPr/>
          <p:nvPr/>
        </p:nvSpPr>
        <p:spPr>
          <a:xfrm>
            <a:off x="919281" y="6725144"/>
            <a:ext cx="9849803" cy="225696"/>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安全な連携の実現</a:t>
            </a:r>
            <a:endParaRPr lang="en-US" sz="3600" dirty="0"/>
          </a:p>
        </p:txBody>
      </p:sp>
      <p:sp>
        <p:nvSpPr>
          <p:cNvPr id="12" name="Text 10"/>
          <p:cNvSpPr/>
          <p:nvPr/>
        </p:nvSpPr>
        <p:spPr>
          <a:xfrm>
            <a:off x="919281" y="7425468"/>
            <a:ext cx="9849803" cy="451077"/>
          </a:xfrm>
          <a:prstGeom prst="rect">
            <a:avLst/>
          </a:prstGeom>
          <a:noFill/>
          <a:ln/>
        </p:spPr>
        <p:txBody>
          <a:bodyPr wrap="square" lIns="0" tIns="0" rIns="0" bIns="0" rtlCol="0" anchor="t"/>
          <a:lstStyle/>
          <a:p>
            <a:pPr marL="0" indent="0" algn="l">
              <a:buNone/>
            </a:pPr>
            <a:r>
              <a:rPr lang="en-US" sz="2550" dirty="0">
                <a:solidFill>
                  <a:srgbClr val="030303"/>
                </a:solidFill>
                <a:latin typeface="IBM Plex Sans Medium" pitchFamily="34" charset="0"/>
                <a:ea typeface="IBM Plex Sans Medium" pitchFamily="34" charset="-122"/>
                <a:cs typeface="IBM Plex Sans Medium" pitchFamily="34" charset="-120"/>
              </a:rPr>
              <a:t>チーム全体で安全意識を共有し事故を防ぐ</a:t>
            </a:r>
            <a:endParaRPr lang="en-US" sz="2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9582" y="613397"/>
            <a:ext cx="8482965" cy="964049"/>
          </a:xfrm>
          <a:prstGeom prst="rect">
            <a:avLst/>
          </a:prstGeom>
          <a:noFill/>
          <a:ln/>
        </p:spPr>
        <p:txBody>
          <a:bodyPr wrap="none" lIns="0" tIns="0" rIns="0" bIns="0" rtlCol="0" anchor="t"/>
          <a:lstStyle/>
          <a:p>
            <a:pPr marL="0" indent="0" algn="l">
              <a:buNone/>
            </a:pPr>
            <a:r>
              <a:rPr lang="en-US" sz="7200" dirty="0">
                <a:solidFill>
                  <a:srgbClr val="1B1B27"/>
                </a:solidFill>
                <a:latin typeface="Inter Medium" pitchFamily="34" charset="0"/>
                <a:ea typeface="Inter Medium" pitchFamily="34" charset="-122"/>
                <a:cs typeface="Inter Medium" pitchFamily="34" charset="-120"/>
              </a:rPr>
              <a:t>患者の権利意識の高まり</a:t>
            </a:r>
            <a:endParaRPr lang="en-US" sz="7200" dirty="0"/>
          </a:p>
        </p:txBody>
      </p:sp>
      <p:sp>
        <p:nvSpPr>
          <p:cNvPr id="3" name="Text 1"/>
          <p:cNvSpPr/>
          <p:nvPr/>
        </p:nvSpPr>
        <p:spPr>
          <a:xfrm>
            <a:off x="863681" y="2123483"/>
            <a:ext cx="12903041" cy="934641"/>
          </a:xfrm>
          <a:prstGeom prst="rect">
            <a:avLst/>
          </a:prstGeom>
          <a:noFill/>
          <a:ln/>
        </p:spPr>
        <p:txBody>
          <a:bodyPr wrap="square" lIns="0" tIns="0" rIns="0" bIns="0" rtlCol="0" anchor="t"/>
          <a:lstStyle/>
          <a:p>
            <a:pPr marL="0" indent="0" algn="l">
              <a:buNone/>
            </a:pPr>
            <a:r>
              <a:rPr lang="en-US" sz="2400" dirty="0">
                <a:solidFill>
                  <a:srgbClr val="030303"/>
                </a:solidFill>
                <a:latin typeface="IBM Plex Sans Medium" pitchFamily="34" charset="0"/>
                <a:ea typeface="IBM Plex Sans Medium" pitchFamily="34" charset="-122"/>
                <a:cs typeface="IBM Plex Sans Medium" pitchFamily="34" charset="-120"/>
              </a:rPr>
              <a:t>近年、患者の権利に対する意識が高まっている。患者は医療の内容を理解・納得したうえで医療を受ける権利、および安全で質の高い医療を受ける権利を持っている。</a:t>
            </a:r>
            <a:endParaRPr lang="en-US" sz="2400" dirty="0"/>
          </a:p>
        </p:txBody>
      </p:sp>
      <p:sp>
        <p:nvSpPr>
          <p:cNvPr id="5" name="Text 3"/>
          <p:cNvSpPr/>
          <p:nvPr/>
        </p:nvSpPr>
        <p:spPr>
          <a:xfrm>
            <a:off x="863681" y="3543302"/>
            <a:ext cx="8913868" cy="162164"/>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分かりやすい説明</a:t>
            </a:r>
            <a:endParaRPr lang="en-US" sz="3200" dirty="0"/>
          </a:p>
        </p:txBody>
      </p:sp>
      <p:sp>
        <p:nvSpPr>
          <p:cNvPr id="6" name="Text 4"/>
          <p:cNvSpPr/>
          <p:nvPr/>
        </p:nvSpPr>
        <p:spPr>
          <a:xfrm>
            <a:off x="863681" y="4190644"/>
            <a:ext cx="12636782" cy="62894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医療内容について患者が理解できるよう丁寧に説明することが求められる。</a:t>
            </a:r>
            <a:endParaRPr lang="en-US" sz="2800" dirty="0"/>
          </a:p>
        </p:txBody>
      </p:sp>
      <p:sp>
        <p:nvSpPr>
          <p:cNvPr id="8" name="Text 6"/>
          <p:cNvSpPr/>
          <p:nvPr/>
        </p:nvSpPr>
        <p:spPr>
          <a:xfrm>
            <a:off x="863678" y="5053387"/>
            <a:ext cx="8913868" cy="162164"/>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情報の共有</a:t>
            </a:r>
            <a:endParaRPr lang="en-US" sz="3200" dirty="0"/>
          </a:p>
        </p:txBody>
      </p:sp>
      <p:sp>
        <p:nvSpPr>
          <p:cNvPr id="9" name="Text 7"/>
          <p:cNvSpPr/>
          <p:nvPr/>
        </p:nvSpPr>
        <p:spPr>
          <a:xfrm>
            <a:off x="863678" y="5700729"/>
            <a:ext cx="11199868" cy="47170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患者と医療者が情報を共有し、意思決定に参加できる環境を整える。</a:t>
            </a:r>
            <a:endParaRPr lang="en-US" sz="2800" dirty="0"/>
          </a:p>
        </p:txBody>
      </p:sp>
      <p:sp>
        <p:nvSpPr>
          <p:cNvPr id="11" name="Text 9"/>
          <p:cNvSpPr/>
          <p:nvPr/>
        </p:nvSpPr>
        <p:spPr>
          <a:xfrm>
            <a:off x="863681" y="6665680"/>
            <a:ext cx="11735447" cy="48196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安全な医療の提供</a:t>
            </a:r>
            <a:endParaRPr lang="en-US" sz="3200" dirty="0"/>
          </a:p>
        </p:txBody>
      </p:sp>
      <p:sp>
        <p:nvSpPr>
          <p:cNvPr id="12" name="Text 10"/>
          <p:cNvSpPr/>
          <p:nvPr/>
        </p:nvSpPr>
        <p:spPr>
          <a:xfrm>
            <a:off x="863681" y="7313023"/>
            <a:ext cx="11735447" cy="550085"/>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患者の権利として、安全で質の高い医療を提供する責任がある。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56736" y="775454"/>
            <a:ext cx="6462236" cy="621506"/>
          </a:xfrm>
          <a:prstGeom prst="rect">
            <a:avLst/>
          </a:prstGeom>
          <a:noFill/>
          <a:ln/>
        </p:spPr>
        <p:txBody>
          <a:bodyPr wrap="none" lIns="0" tIns="0" rIns="0" bIns="0" rtlCol="0" anchor="t"/>
          <a:lstStyle/>
          <a:p>
            <a:pPr marL="0" indent="0" algn="l">
              <a:lnSpc>
                <a:spcPts val="4850"/>
              </a:lnSpc>
              <a:buNone/>
            </a:pPr>
            <a:r>
              <a:rPr lang="en-US" sz="6000" dirty="0">
                <a:solidFill>
                  <a:srgbClr val="1B1B27"/>
                </a:solidFill>
                <a:latin typeface="Inter Medium" pitchFamily="34" charset="0"/>
                <a:ea typeface="Inter Medium" pitchFamily="34" charset="-122"/>
                <a:cs typeface="Inter Medium" pitchFamily="34" charset="-120"/>
              </a:rPr>
              <a:t>看護職に求められる安全意識</a:t>
            </a:r>
            <a:endParaRPr lang="en-US" sz="6000" dirty="0"/>
          </a:p>
        </p:txBody>
      </p:sp>
      <p:sp>
        <p:nvSpPr>
          <p:cNvPr id="3" name="Text 1"/>
          <p:cNvSpPr/>
          <p:nvPr/>
        </p:nvSpPr>
        <p:spPr>
          <a:xfrm>
            <a:off x="556736" y="1874970"/>
            <a:ext cx="13516928" cy="50125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看護師は患者の最も近くでケアを行う職種であり、日常的に患者の状態を観察しながら看護を実践している。そのため、医療安全において特に重要な役割を担っている。</a:t>
            </a:r>
            <a:endParaRPr lang="en-US" sz="2800" dirty="0"/>
          </a:p>
        </p:txBody>
      </p:sp>
      <p:pic>
        <p:nvPicPr>
          <p:cNvPr id="4" name="Image 0" descr="preencoded.png"/>
          <p:cNvPicPr>
            <a:picLocks noChangeAspect="1"/>
          </p:cNvPicPr>
          <p:nvPr/>
        </p:nvPicPr>
        <p:blipFill>
          <a:blip r:embed="rId3"/>
          <a:srcRect t="8990" b="6634"/>
          <a:stretch>
            <a:fillRect/>
          </a:stretch>
        </p:blipFill>
        <p:spPr>
          <a:xfrm>
            <a:off x="1843427" y="3082834"/>
            <a:ext cx="10485120" cy="49377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51693" y="737830"/>
            <a:ext cx="10942439" cy="912019"/>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患者の状態変化を早期に発見する</a:t>
            </a:r>
            <a:endParaRPr lang="en-US" sz="6000" dirty="0"/>
          </a:p>
        </p:txBody>
      </p:sp>
      <p:sp>
        <p:nvSpPr>
          <p:cNvPr id="3" name="Text 1"/>
          <p:cNvSpPr/>
          <p:nvPr/>
        </p:nvSpPr>
        <p:spPr>
          <a:xfrm>
            <a:off x="751692" y="2075545"/>
            <a:ext cx="12996386" cy="86177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看護師は患者と関わる時間が長く、患者の状態を継続的に観察する立場にある。患者の小さな変化に気づき、医師や医療チームに報告することが、事故や重症化の予防につながる。</a:t>
            </a:r>
            <a:endParaRPr lang="en-US" sz="2800" dirty="0"/>
          </a:p>
        </p:txBody>
      </p:sp>
      <p:sp>
        <p:nvSpPr>
          <p:cNvPr id="5" name="Text 3"/>
          <p:cNvSpPr/>
          <p:nvPr/>
        </p:nvSpPr>
        <p:spPr>
          <a:xfrm>
            <a:off x="751692" y="3765291"/>
            <a:ext cx="10610446" cy="24129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バイタルサインの変化</a:t>
            </a:r>
            <a:endParaRPr lang="en-US" sz="3600" dirty="0"/>
          </a:p>
        </p:txBody>
      </p:sp>
      <p:sp>
        <p:nvSpPr>
          <p:cNvPr id="6" name="Text 4"/>
          <p:cNvSpPr/>
          <p:nvPr/>
        </p:nvSpPr>
        <p:spPr>
          <a:xfrm>
            <a:off x="751692" y="4369294"/>
            <a:ext cx="10861187" cy="45600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血圧・脈拍・体温・SpO₂の異常を見逃さない</a:t>
            </a:r>
            <a:endParaRPr lang="en-US" sz="2800" dirty="0"/>
          </a:p>
        </p:txBody>
      </p:sp>
      <p:sp>
        <p:nvSpPr>
          <p:cNvPr id="8" name="Text 6"/>
          <p:cNvSpPr/>
          <p:nvPr/>
        </p:nvSpPr>
        <p:spPr>
          <a:xfrm>
            <a:off x="751693" y="5248204"/>
            <a:ext cx="7688111" cy="15531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意識レベルの変化</a:t>
            </a:r>
            <a:endParaRPr lang="en-US" sz="3600" dirty="0"/>
          </a:p>
        </p:txBody>
      </p:sp>
      <p:sp>
        <p:nvSpPr>
          <p:cNvPr id="9" name="Text 7"/>
          <p:cNvSpPr/>
          <p:nvPr/>
        </p:nvSpPr>
        <p:spPr>
          <a:xfrm>
            <a:off x="751694" y="5852207"/>
            <a:ext cx="7869793" cy="29350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覚醒状態・反応の変化に早期に気づく</a:t>
            </a:r>
            <a:endParaRPr lang="en-US" sz="2800" dirty="0"/>
          </a:p>
        </p:txBody>
      </p:sp>
      <p:sp>
        <p:nvSpPr>
          <p:cNvPr id="11" name="Text 9"/>
          <p:cNvSpPr/>
          <p:nvPr/>
        </p:nvSpPr>
        <p:spPr>
          <a:xfrm>
            <a:off x="751693" y="6796240"/>
            <a:ext cx="9544878" cy="362206"/>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呼吸・疼痛の変化</a:t>
            </a:r>
            <a:endParaRPr lang="en-US" sz="3600" dirty="0"/>
          </a:p>
        </p:txBody>
      </p:sp>
      <p:sp>
        <p:nvSpPr>
          <p:cNvPr id="12" name="Text 10"/>
          <p:cNvSpPr/>
          <p:nvPr/>
        </p:nvSpPr>
        <p:spPr>
          <a:xfrm>
            <a:off x="751693" y="7400244"/>
            <a:ext cx="9770438" cy="9152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呼吸状態の悪化や疼痛の増強を迅速に報告する</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44247" y="311350"/>
            <a:ext cx="9842897" cy="878919"/>
          </a:xfrm>
          <a:prstGeom prst="rect">
            <a:avLst/>
          </a:prstGeom>
          <a:noFill/>
          <a:ln/>
        </p:spPr>
        <p:txBody>
          <a:bodyPr wrap="none" lIns="0" tIns="0" rIns="0" bIns="0" rtlCol="0" anchor="t"/>
          <a:lstStyle/>
          <a:p>
            <a:pPr marL="0" indent="0" algn="l">
              <a:buNone/>
            </a:pPr>
            <a:r>
              <a:rPr lang="en-US" sz="6600" dirty="0">
                <a:solidFill>
                  <a:srgbClr val="1B1B27"/>
                </a:solidFill>
                <a:latin typeface="Inter Medium" pitchFamily="34" charset="0"/>
                <a:ea typeface="Inter Medium" pitchFamily="34" charset="-122"/>
                <a:cs typeface="Inter Medium" pitchFamily="34" charset="-120"/>
              </a:rPr>
              <a:t>事故につながるリスクに気づく</a:t>
            </a:r>
            <a:endParaRPr lang="en-US" sz="6600" dirty="0"/>
          </a:p>
        </p:txBody>
      </p:sp>
      <p:sp>
        <p:nvSpPr>
          <p:cNvPr id="3" name="Text 1"/>
          <p:cNvSpPr/>
          <p:nvPr/>
        </p:nvSpPr>
        <p:spPr>
          <a:xfrm>
            <a:off x="644247" y="1531919"/>
            <a:ext cx="13055441" cy="81653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医療現場では、さまざまな場面に事故につながるリスクが存在している。看護師はこれらのリスクに気づき、事故が起こらないように予防する視点を持つことが重要である。</a:t>
            </a:r>
            <a:endParaRPr lang="en-US" sz="2800" dirty="0"/>
          </a:p>
        </p:txBody>
      </p:sp>
      <p:sp>
        <p:nvSpPr>
          <p:cNvPr id="5" name="Text 3"/>
          <p:cNvSpPr/>
          <p:nvPr/>
        </p:nvSpPr>
        <p:spPr>
          <a:xfrm>
            <a:off x="644247" y="3129559"/>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患者誤認の可能性</a:t>
            </a:r>
            <a:endParaRPr lang="en-US" sz="3600" dirty="0"/>
          </a:p>
        </p:txBody>
      </p:sp>
      <p:sp>
        <p:nvSpPr>
          <p:cNvPr id="6" name="Text 4"/>
          <p:cNvSpPr/>
          <p:nvPr/>
        </p:nvSpPr>
        <p:spPr>
          <a:xfrm>
            <a:off x="644247" y="3706535"/>
            <a:ext cx="6014680" cy="40826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患者確認が不十分な場合に発生するリスク</a:t>
            </a:r>
            <a:endParaRPr lang="en-US" sz="2800" dirty="0"/>
          </a:p>
        </p:txBody>
      </p:sp>
      <p:sp>
        <p:nvSpPr>
          <p:cNvPr id="8" name="Text 6"/>
          <p:cNvSpPr/>
          <p:nvPr/>
        </p:nvSpPr>
        <p:spPr>
          <a:xfrm>
            <a:off x="644247" y="5634515"/>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薬剤投与の間違い</a:t>
            </a:r>
            <a:endParaRPr lang="en-US" sz="3600" dirty="0"/>
          </a:p>
        </p:txBody>
      </p:sp>
      <p:sp>
        <p:nvSpPr>
          <p:cNvPr id="9" name="Text 7"/>
          <p:cNvSpPr/>
          <p:nvPr/>
        </p:nvSpPr>
        <p:spPr>
          <a:xfrm>
            <a:off x="644247" y="6211491"/>
            <a:ext cx="6014680" cy="40826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薬剤の種類・量・方法の確認不足によるリスク</a:t>
            </a:r>
            <a:endParaRPr lang="en-US" sz="2800" dirty="0"/>
          </a:p>
        </p:txBody>
      </p:sp>
      <p:sp>
        <p:nvSpPr>
          <p:cNvPr id="11" name="Text 9"/>
          <p:cNvSpPr/>
          <p:nvPr/>
        </p:nvSpPr>
        <p:spPr>
          <a:xfrm>
            <a:off x="644247" y="4445140"/>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点滴管理のミス</a:t>
            </a:r>
            <a:endParaRPr lang="en-US" sz="3600" dirty="0"/>
          </a:p>
        </p:txBody>
      </p:sp>
      <p:sp>
        <p:nvSpPr>
          <p:cNvPr id="12" name="Text 10"/>
          <p:cNvSpPr/>
          <p:nvPr/>
        </p:nvSpPr>
        <p:spPr>
          <a:xfrm>
            <a:off x="644247" y="5022117"/>
            <a:ext cx="6014680" cy="40826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速度・ルートの確認不足によるリスク</a:t>
            </a:r>
            <a:endParaRPr lang="en-US" sz="2800" dirty="0"/>
          </a:p>
        </p:txBody>
      </p:sp>
      <p:sp>
        <p:nvSpPr>
          <p:cNvPr id="14" name="Text 12"/>
          <p:cNvSpPr/>
          <p:nvPr/>
        </p:nvSpPr>
        <p:spPr>
          <a:xfrm>
            <a:off x="644247" y="6978331"/>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転倒・転落の危険</a:t>
            </a:r>
            <a:endParaRPr lang="en-US" sz="3600" dirty="0"/>
          </a:p>
        </p:txBody>
      </p:sp>
      <p:sp>
        <p:nvSpPr>
          <p:cNvPr id="15" name="Text 13"/>
          <p:cNvSpPr/>
          <p:nvPr/>
        </p:nvSpPr>
        <p:spPr>
          <a:xfrm>
            <a:off x="644247" y="7555308"/>
            <a:ext cx="6014680" cy="408265"/>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環境整備や移動介助の不備によるリスク</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11160" y="317558"/>
            <a:ext cx="9505355" cy="793790"/>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安全な看護行動とチームでの連携</a:t>
            </a:r>
            <a:endParaRPr lang="en-US" sz="6000" dirty="0"/>
          </a:p>
        </p:txBody>
      </p:sp>
      <p:sp>
        <p:nvSpPr>
          <p:cNvPr id="3" name="Text 1"/>
          <p:cNvSpPr/>
          <p:nvPr/>
        </p:nvSpPr>
        <p:spPr>
          <a:xfrm>
            <a:off x="711160" y="1485323"/>
            <a:ext cx="13207841" cy="70580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医療安全を確保するためには、安全な看護行動を日常的に実践することが必要である。医療はチームで行われるため、他職種と連携しながら安全な医療を提供することが重要である。</a:t>
            </a:r>
            <a:endParaRPr lang="en-US" sz="2800" dirty="0"/>
          </a:p>
        </p:txBody>
      </p:sp>
      <p:sp>
        <p:nvSpPr>
          <p:cNvPr id="5" name="Text 3"/>
          <p:cNvSpPr/>
          <p:nvPr/>
        </p:nvSpPr>
        <p:spPr>
          <a:xfrm>
            <a:off x="711279" y="3175633"/>
            <a:ext cx="317527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患者確認を確実に行う</a:t>
            </a:r>
            <a:endParaRPr lang="en-US" sz="3200" dirty="0"/>
          </a:p>
        </p:txBody>
      </p:sp>
      <p:sp>
        <p:nvSpPr>
          <p:cNvPr id="6" name="Text 4"/>
          <p:cNvSpPr/>
          <p:nvPr/>
        </p:nvSpPr>
        <p:spPr>
          <a:xfrm>
            <a:off x="711279" y="3761899"/>
            <a:ext cx="6173153" cy="352901"/>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フルネームと生年月日で本人確認を徹底する</a:t>
            </a:r>
            <a:endParaRPr lang="en-US" sz="2800" dirty="0"/>
          </a:p>
        </p:txBody>
      </p:sp>
      <p:sp>
        <p:nvSpPr>
          <p:cNvPr id="8" name="Text 6"/>
          <p:cNvSpPr/>
          <p:nvPr/>
        </p:nvSpPr>
        <p:spPr>
          <a:xfrm>
            <a:off x="711279" y="5699125"/>
            <a:ext cx="412646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薬剤投与時の確認を徹底する</a:t>
            </a:r>
            <a:endParaRPr lang="en-US" sz="3200" dirty="0"/>
          </a:p>
        </p:txBody>
      </p:sp>
      <p:sp>
        <p:nvSpPr>
          <p:cNvPr id="9" name="Text 7"/>
          <p:cNvSpPr/>
          <p:nvPr/>
        </p:nvSpPr>
        <p:spPr>
          <a:xfrm>
            <a:off x="711279" y="6285391"/>
            <a:ext cx="6173272" cy="352901"/>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6Rの原則に基づき投与前に必ず確認する</a:t>
            </a:r>
            <a:endParaRPr lang="en-US" sz="2800" dirty="0"/>
          </a:p>
        </p:txBody>
      </p:sp>
      <p:sp>
        <p:nvSpPr>
          <p:cNvPr id="11" name="Text 9"/>
          <p:cNvSpPr/>
          <p:nvPr/>
        </p:nvSpPr>
        <p:spPr>
          <a:xfrm>
            <a:off x="711279" y="4437380"/>
            <a:ext cx="3809048"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分からないことは確認する</a:t>
            </a:r>
            <a:endParaRPr lang="en-US" sz="3200" dirty="0"/>
          </a:p>
        </p:txBody>
      </p:sp>
      <p:sp>
        <p:nvSpPr>
          <p:cNvPr id="12" name="Text 10"/>
          <p:cNvSpPr/>
          <p:nvPr/>
        </p:nvSpPr>
        <p:spPr>
          <a:xfrm>
            <a:off x="711279" y="5023645"/>
            <a:ext cx="6173153" cy="352901"/>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疑問や不安を感じたら必ず上位者に確認する</a:t>
            </a:r>
            <a:endParaRPr lang="en-US" sz="2800" dirty="0"/>
          </a:p>
        </p:txBody>
      </p:sp>
      <p:sp>
        <p:nvSpPr>
          <p:cNvPr id="14" name="Text 12"/>
          <p:cNvSpPr/>
          <p:nvPr/>
        </p:nvSpPr>
        <p:spPr>
          <a:xfrm>
            <a:off x="711160" y="6960872"/>
            <a:ext cx="3482102" cy="39683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情報をチームと共有する</a:t>
            </a:r>
            <a:endParaRPr lang="en-US" sz="3200" dirty="0"/>
          </a:p>
        </p:txBody>
      </p:sp>
      <p:sp>
        <p:nvSpPr>
          <p:cNvPr id="15" name="Text 13"/>
          <p:cNvSpPr/>
          <p:nvPr/>
        </p:nvSpPr>
        <p:spPr>
          <a:xfrm>
            <a:off x="711160" y="7547137"/>
            <a:ext cx="6173272" cy="352901"/>
          </a:xfrm>
          <a:prstGeom prst="rect">
            <a:avLst/>
          </a:prstGeom>
          <a:noFill/>
          <a:ln/>
        </p:spPr>
        <p:txBody>
          <a:bodyPr wrap="non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必要な情報を医療チーム全体でタイムリーに共有する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99565" y="446574"/>
            <a:ext cx="13083540" cy="795576"/>
          </a:xfrm>
          <a:prstGeom prst="rect">
            <a:avLst/>
          </a:prstGeom>
          <a:noFill/>
          <a:ln/>
        </p:spPr>
        <p:txBody>
          <a:bodyPr wrap="square" lIns="0" tIns="0" rIns="0" bIns="0" rtlCol="0" anchor="t"/>
          <a:lstStyle/>
          <a:p>
            <a:pPr marL="0" indent="0" algn="l">
              <a:lnSpc>
                <a:spcPts val="6750"/>
              </a:lnSpc>
              <a:buNone/>
            </a:pPr>
            <a:r>
              <a:rPr lang="en-US" sz="4800" dirty="0">
                <a:solidFill>
                  <a:srgbClr val="1B1B27"/>
                </a:solidFill>
                <a:latin typeface="Inter Medium" pitchFamily="34" charset="0"/>
                <a:ea typeface="Inter Medium" pitchFamily="34" charset="-122"/>
                <a:cs typeface="Inter Medium" pitchFamily="34" charset="-120"/>
              </a:rPr>
              <a:t>医療安全を学ぶ意義①：事故を未然に防ぐ視点</a:t>
            </a:r>
            <a:endParaRPr lang="en-US" sz="4800" dirty="0"/>
          </a:p>
        </p:txBody>
      </p:sp>
      <p:sp>
        <p:nvSpPr>
          <p:cNvPr id="3" name="Text 1"/>
          <p:cNvSpPr/>
          <p:nvPr/>
        </p:nvSpPr>
        <p:spPr>
          <a:xfrm>
            <a:off x="599565" y="1610327"/>
            <a:ext cx="13083540" cy="79557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医療安全を学ぶことは、将来看護師として医療現場で働くうえで非常に重要である。事故が起こってから対応するのではなく、事故を未然に防ぐ視点を身につけることが求められる。</a:t>
            </a:r>
            <a:endParaRPr lang="en-US" sz="2800" dirty="0"/>
          </a:p>
        </p:txBody>
      </p:sp>
      <p:sp>
        <p:nvSpPr>
          <p:cNvPr id="6" name="Text 4"/>
          <p:cNvSpPr/>
          <p:nvPr/>
        </p:nvSpPr>
        <p:spPr>
          <a:xfrm>
            <a:off x="599566" y="3900410"/>
            <a:ext cx="11834024" cy="288470"/>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日常業務の中に潜む事故のリスクを察知する感覚を養う。</a:t>
            </a:r>
            <a:endParaRPr lang="en-US" sz="2800" dirty="0"/>
          </a:p>
        </p:txBody>
      </p:sp>
      <p:sp>
        <p:nvSpPr>
          <p:cNvPr id="8" name="Text 6"/>
          <p:cNvSpPr/>
          <p:nvPr/>
        </p:nvSpPr>
        <p:spPr>
          <a:xfrm>
            <a:off x="599566" y="5156572"/>
            <a:ext cx="10703584" cy="15649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安全を意識した行動</a:t>
            </a:r>
            <a:endParaRPr lang="en-US" sz="3200" dirty="0"/>
          </a:p>
        </p:txBody>
      </p:sp>
      <p:sp>
        <p:nvSpPr>
          <p:cNvPr id="9" name="Text 7"/>
          <p:cNvSpPr/>
          <p:nvPr/>
        </p:nvSpPr>
        <p:spPr>
          <a:xfrm>
            <a:off x="599566" y="5720810"/>
            <a:ext cx="11834024" cy="43270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一つひとつの行動に安全への意識を組み込む習慣を形成する。</a:t>
            </a:r>
            <a:endParaRPr lang="en-US" sz="2800" dirty="0"/>
          </a:p>
        </p:txBody>
      </p:sp>
      <p:sp>
        <p:nvSpPr>
          <p:cNvPr id="11" name="Text 9"/>
          <p:cNvSpPr/>
          <p:nvPr/>
        </p:nvSpPr>
        <p:spPr>
          <a:xfrm>
            <a:off x="599565" y="6844997"/>
            <a:ext cx="10703584" cy="15649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事故予防の考え方</a:t>
            </a:r>
            <a:endParaRPr lang="en-US" sz="3200" dirty="0"/>
          </a:p>
        </p:txBody>
      </p:sp>
      <p:sp>
        <p:nvSpPr>
          <p:cNvPr id="12" name="Text 10"/>
          <p:cNvSpPr/>
          <p:nvPr/>
        </p:nvSpPr>
        <p:spPr>
          <a:xfrm>
            <a:off x="599565" y="7409235"/>
            <a:ext cx="11834024" cy="43270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なぜ事故が起きるのかを理解し、予防策を考える思考力を育てる。</a:t>
            </a:r>
            <a:endParaRPr lang="en-US" sz="2800" dirty="0"/>
          </a:p>
        </p:txBody>
      </p:sp>
      <p:sp>
        <p:nvSpPr>
          <p:cNvPr id="13" name="Text 3">
            <a:extLst>
              <a:ext uri="{FF2B5EF4-FFF2-40B4-BE49-F238E27FC236}">
                <a16:creationId xmlns:a16="http://schemas.microsoft.com/office/drawing/2014/main" id="{0F09FC8D-3361-D359-037C-E4A705C8CF81}"/>
              </a:ext>
            </a:extLst>
          </p:cNvPr>
          <p:cNvSpPr/>
          <p:nvPr/>
        </p:nvSpPr>
        <p:spPr>
          <a:xfrm>
            <a:off x="599565" y="3336173"/>
            <a:ext cx="10703584" cy="156495"/>
          </a:xfrm>
          <a:prstGeom prst="rect">
            <a:avLst/>
          </a:prstGeom>
          <a:noFill/>
          <a:ln/>
        </p:spPr>
        <p:txBody>
          <a:bodyPr wrap="none" lIns="0" tIns="0" rIns="0" bIns="0" rtlCol="0" anchor="t"/>
          <a:lstStyle/>
          <a:p>
            <a:pPr marL="0" indent="0" algn="l">
              <a:buNone/>
            </a:pPr>
            <a:r>
              <a:rPr lang="en-US" sz="3200" dirty="0">
                <a:solidFill>
                  <a:srgbClr val="030303"/>
                </a:solidFill>
                <a:latin typeface="Inter Medium" pitchFamily="34" charset="0"/>
                <a:ea typeface="Inter Medium" pitchFamily="34" charset="-122"/>
                <a:cs typeface="Inter Medium" pitchFamily="34" charset="-120"/>
              </a:rPr>
              <a:t>リスクに気づく力</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27874" y="482110"/>
            <a:ext cx="13401269" cy="925355"/>
          </a:xfrm>
          <a:prstGeom prst="rect">
            <a:avLst/>
          </a:prstGeom>
          <a:noFill/>
          <a:ln/>
        </p:spPr>
        <p:txBody>
          <a:bodyPr wrap="square" lIns="0" tIns="0" rIns="0" bIns="0" rtlCol="0" anchor="t"/>
          <a:lstStyle/>
          <a:p>
            <a:pPr marL="0" indent="0" algn="l">
              <a:lnSpc>
                <a:spcPts val="7150"/>
              </a:lnSpc>
              <a:buNone/>
            </a:pPr>
            <a:r>
              <a:rPr lang="en-US" sz="4800" dirty="0">
                <a:solidFill>
                  <a:srgbClr val="1B1B27"/>
                </a:solidFill>
                <a:latin typeface="Inter Medium" pitchFamily="34" charset="0"/>
                <a:ea typeface="Inter Medium" pitchFamily="34" charset="-122"/>
                <a:cs typeface="Inter Medium" pitchFamily="34" charset="-120"/>
              </a:rPr>
              <a:t>医療安全を学ぶ意義②：安全な看護行動の理解</a:t>
            </a:r>
            <a:endParaRPr lang="en-US" sz="4800" dirty="0"/>
          </a:p>
        </p:txBody>
      </p:sp>
      <p:sp>
        <p:nvSpPr>
          <p:cNvPr id="3" name="Text 1"/>
          <p:cNvSpPr/>
          <p:nvPr/>
        </p:nvSpPr>
        <p:spPr>
          <a:xfrm>
            <a:off x="827874" y="1787290"/>
            <a:ext cx="12996386" cy="861774"/>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看護師は患者に直接ケアを提供する職種であり、日常的な看護行動が医療安全に大きく関わっている。医療安全を学ぶことで、患者の安全を守るための具体的な行動を理解できる。</a:t>
            </a:r>
            <a:endParaRPr lang="en-US" sz="2800" dirty="0"/>
          </a:p>
        </p:txBody>
      </p:sp>
      <p:sp>
        <p:nvSpPr>
          <p:cNvPr id="5" name="Text 3"/>
          <p:cNvSpPr/>
          <p:nvPr/>
        </p:nvSpPr>
        <p:spPr>
          <a:xfrm>
            <a:off x="817002" y="3510796"/>
            <a:ext cx="7927161" cy="218964"/>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患者確認の徹底</a:t>
            </a:r>
            <a:endParaRPr lang="en-US" sz="3600" dirty="0"/>
          </a:p>
        </p:txBody>
      </p:sp>
      <p:sp>
        <p:nvSpPr>
          <p:cNvPr id="6" name="Text 4"/>
          <p:cNvSpPr/>
          <p:nvPr/>
        </p:nvSpPr>
        <p:spPr>
          <a:xfrm>
            <a:off x="817003" y="4114800"/>
            <a:ext cx="8114492" cy="41380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すべての処置・投薬前に確実な本人確認を行う</a:t>
            </a:r>
            <a:endParaRPr lang="en-US" sz="2800" dirty="0"/>
          </a:p>
        </p:txBody>
      </p:sp>
      <p:sp>
        <p:nvSpPr>
          <p:cNvPr id="8" name="Text 6"/>
          <p:cNvSpPr/>
          <p:nvPr/>
        </p:nvSpPr>
        <p:spPr>
          <a:xfrm>
            <a:off x="817003" y="5187208"/>
            <a:ext cx="7927161" cy="218964"/>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薬剤投与時の確認</a:t>
            </a:r>
            <a:endParaRPr lang="en-US" sz="3600" dirty="0"/>
          </a:p>
        </p:txBody>
      </p:sp>
      <p:sp>
        <p:nvSpPr>
          <p:cNvPr id="9" name="Text 7"/>
          <p:cNvSpPr/>
          <p:nvPr/>
        </p:nvSpPr>
        <p:spPr>
          <a:xfrm>
            <a:off x="817004" y="5791212"/>
            <a:ext cx="8114492" cy="413803"/>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投与前の確認を習慣化し、誤投与を防ぐ</a:t>
            </a:r>
            <a:endParaRPr lang="en-US" sz="2800" dirty="0"/>
          </a:p>
        </p:txBody>
      </p:sp>
      <p:sp>
        <p:nvSpPr>
          <p:cNvPr id="11" name="Text 9"/>
          <p:cNvSpPr/>
          <p:nvPr/>
        </p:nvSpPr>
        <p:spPr>
          <a:xfrm>
            <a:off x="827873" y="6893630"/>
            <a:ext cx="10156061" cy="154346"/>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異常・疑問の確認</a:t>
            </a:r>
            <a:endParaRPr lang="en-US" sz="3600" dirty="0"/>
          </a:p>
        </p:txBody>
      </p:sp>
      <p:sp>
        <p:nvSpPr>
          <p:cNvPr id="12" name="Text 10"/>
          <p:cNvSpPr/>
          <p:nvPr/>
        </p:nvSpPr>
        <p:spPr>
          <a:xfrm>
            <a:off x="827874" y="7497634"/>
            <a:ext cx="10396064" cy="43752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異常や疑問を感じた際は必ず確認し、一人で判断しない</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938179"/>
            <a:ext cx="8626316" cy="1078230"/>
          </a:xfrm>
          <a:prstGeom prst="rect">
            <a:avLst/>
          </a:prstGeom>
          <a:noFill/>
          <a:ln/>
        </p:spPr>
        <p:txBody>
          <a:bodyPr wrap="none" lIns="0" tIns="0" rIns="0" bIns="0" rtlCol="0" anchor="t"/>
          <a:lstStyle/>
          <a:p>
            <a:pPr marL="0" indent="0" algn="l">
              <a:buNone/>
            </a:pPr>
            <a:r>
              <a:rPr lang="en-US" sz="6750" dirty="0">
                <a:solidFill>
                  <a:srgbClr val="1B1B27"/>
                </a:solidFill>
                <a:latin typeface="Inter Medium" pitchFamily="34" charset="0"/>
                <a:ea typeface="Inter Medium" pitchFamily="34" charset="-122"/>
                <a:cs typeface="Inter Medium" pitchFamily="34" charset="-120"/>
              </a:rPr>
              <a:t>医療安全の定義</a:t>
            </a:r>
            <a:endParaRPr lang="en-US" sz="6750" dirty="0"/>
          </a:p>
        </p:txBody>
      </p:sp>
      <p:sp>
        <p:nvSpPr>
          <p:cNvPr id="3" name="Text 1"/>
          <p:cNvSpPr/>
          <p:nvPr/>
        </p:nvSpPr>
        <p:spPr>
          <a:xfrm>
            <a:off x="966073" y="2851340"/>
            <a:ext cx="12698254" cy="1655921"/>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医療の目的は患者の健康の回復や維持である。しかし、医療行為には一定のリスクが伴うため、事故やエラーが起こる可能性がある。医療安全とは、こうした事故を防ぐための組織的・個人的な取り組みの総体である。</a:t>
            </a:r>
            <a:endParaRPr lang="en-US" sz="3200" dirty="0"/>
          </a:p>
        </p:txBody>
      </p:sp>
      <p:sp>
        <p:nvSpPr>
          <p:cNvPr id="4" name="Shape 2"/>
          <p:cNvSpPr/>
          <p:nvPr/>
        </p:nvSpPr>
        <p:spPr>
          <a:xfrm>
            <a:off x="966073" y="5563791"/>
            <a:ext cx="12698254" cy="2018228"/>
          </a:xfrm>
          <a:prstGeom prst="roundRect">
            <a:avLst>
              <a:gd name="adj" fmla="val 7181"/>
            </a:avLst>
          </a:prstGeom>
          <a:solidFill>
            <a:srgbClr val="D9D9D9"/>
          </a:solidFill>
          <a:ln/>
        </p:spPr>
        <p:txBody>
          <a:bodyPr/>
          <a:lstStyle/>
          <a:p>
            <a:endParaRPr lang="ja-JP" altLang="en-US"/>
          </a:p>
        </p:txBody>
      </p:sp>
      <p:sp>
        <p:nvSpPr>
          <p:cNvPr id="6" name="Text 3"/>
          <p:cNvSpPr/>
          <p:nvPr/>
        </p:nvSpPr>
        <p:spPr>
          <a:xfrm>
            <a:off x="1813084" y="6020931"/>
            <a:ext cx="11419590" cy="1103948"/>
          </a:xfrm>
          <a:prstGeom prst="rect">
            <a:avLst/>
          </a:prstGeom>
          <a:noFill/>
          <a:ln/>
        </p:spPr>
        <p:txBody>
          <a:bodyPr wrap="square" lIns="0" tIns="0" rIns="0" bIns="0" rtlCol="0" anchor="t"/>
          <a:lstStyle/>
          <a:p>
            <a:pPr marL="0" indent="0" algn="l">
              <a:buNone/>
            </a:pPr>
            <a:r>
              <a:rPr lang="en-US" sz="3200" dirty="0">
                <a:solidFill>
                  <a:srgbClr val="000000"/>
                </a:solidFill>
                <a:latin typeface="IBM Plex Sans Medium" pitchFamily="34" charset="0"/>
                <a:ea typeface="IBM Plex Sans Medium" pitchFamily="34" charset="-122"/>
                <a:cs typeface="IBM Plex Sans Medium" pitchFamily="34" charset="-120"/>
              </a:rPr>
              <a:t>医療安全は「事故が起きてから対応する」のではなく、「事故を未然に防ぐ」ことを目的とした継続的な取り組みである。</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499651" y="225130"/>
            <a:ext cx="14130749" cy="595470"/>
          </a:xfrm>
          <a:prstGeom prst="rect">
            <a:avLst/>
          </a:prstGeom>
          <a:noFill/>
          <a:ln/>
        </p:spPr>
        <p:txBody>
          <a:bodyPr wrap="square" lIns="0" tIns="0" rIns="0" bIns="0" rtlCol="0" anchor="t"/>
          <a:lstStyle/>
          <a:p>
            <a:pPr marL="0" indent="0" algn="l">
              <a:lnSpc>
                <a:spcPts val="6000"/>
              </a:lnSpc>
              <a:buNone/>
            </a:pPr>
            <a:r>
              <a:rPr lang="en-US" sz="4000" dirty="0">
                <a:solidFill>
                  <a:srgbClr val="1B1B27"/>
                </a:solidFill>
                <a:latin typeface="Inter Medium" pitchFamily="34" charset="0"/>
                <a:ea typeface="Inter Medium" pitchFamily="34" charset="-122"/>
                <a:cs typeface="Inter Medium" pitchFamily="34" charset="-120"/>
              </a:rPr>
              <a:t>医療安全を学ぶ意義③：チームの一員として安全に関わる力</a:t>
            </a:r>
            <a:endParaRPr lang="en-US" sz="4000" dirty="0"/>
          </a:p>
        </p:txBody>
      </p:sp>
      <p:sp>
        <p:nvSpPr>
          <p:cNvPr id="3" name="Text 1"/>
          <p:cNvSpPr/>
          <p:nvPr/>
        </p:nvSpPr>
        <p:spPr>
          <a:xfrm>
            <a:off x="499651" y="1355904"/>
            <a:ext cx="13257609" cy="67079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医療は医師・看護師・薬剤師など多くの職種が協力して行うチーム医療である。看護師は医療チームの一員として、以下の行動が求められる。</a:t>
            </a:r>
            <a:endParaRPr lang="en-US" sz="2800" dirty="0"/>
          </a:p>
        </p:txBody>
      </p:sp>
      <p:sp>
        <p:nvSpPr>
          <p:cNvPr id="5" name="Text 3"/>
          <p:cNvSpPr/>
          <p:nvPr/>
        </p:nvSpPr>
        <p:spPr>
          <a:xfrm>
            <a:off x="499651" y="2513476"/>
            <a:ext cx="3064550" cy="383024"/>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情報の共有</a:t>
            </a:r>
            <a:endParaRPr lang="en-US" sz="3600" dirty="0"/>
          </a:p>
        </p:txBody>
      </p:sp>
      <p:sp>
        <p:nvSpPr>
          <p:cNvPr id="6" name="Text 4"/>
          <p:cNvSpPr/>
          <p:nvPr/>
        </p:nvSpPr>
        <p:spPr>
          <a:xfrm>
            <a:off x="515667" y="3206599"/>
            <a:ext cx="9677796" cy="245942"/>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必要な情報を医療チーム全体でタイムリーに共有する</a:t>
            </a:r>
            <a:endParaRPr lang="en-US" sz="2800" dirty="0"/>
          </a:p>
        </p:txBody>
      </p:sp>
      <p:sp>
        <p:nvSpPr>
          <p:cNvPr id="8" name="Text 6"/>
          <p:cNvSpPr/>
          <p:nvPr/>
        </p:nvSpPr>
        <p:spPr>
          <a:xfrm>
            <a:off x="467617" y="4000165"/>
            <a:ext cx="7456649" cy="14043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報告・連絡・相談</a:t>
            </a:r>
            <a:endParaRPr lang="en-US" sz="3600" dirty="0"/>
          </a:p>
        </p:txBody>
      </p:sp>
      <p:sp>
        <p:nvSpPr>
          <p:cNvPr id="9" name="Text 7"/>
          <p:cNvSpPr/>
          <p:nvPr/>
        </p:nvSpPr>
        <p:spPr>
          <a:xfrm>
            <a:off x="483634" y="4693288"/>
            <a:ext cx="9677796" cy="245942"/>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適切なタイミングで報告・連絡・相談を行う</a:t>
            </a:r>
            <a:endParaRPr lang="en-US" sz="2800" dirty="0"/>
          </a:p>
        </p:txBody>
      </p:sp>
      <p:sp>
        <p:nvSpPr>
          <p:cNvPr id="11" name="Text 9"/>
          <p:cNvSpPr/>
          <p:nvPr/>
        </p:nvSpPr>
        <p:spPr>
          <a:xfrm>
            <a:off x="483634" y="5486855"/>
            <a:ext cx="7253227" cy="140432"/>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チームで安全を守る</a:t>
            </a:r>
            <a:endParaRPr lang="en-US" sz="3600" dirty="0"/>
          </a:p>
        </p:txBody>
      </p:sp>
      <p:sp>
        <p:nvSpPr>
          <p:cNvPr id="12" name="Text 10"/>
          <p:cNvSpPr/>
          <p:nvPr/>
        </p:nvSpPr>
        <p:spPr>
          <a:xfrm>
            <a:off x="499651" y="6179978"/>
            <a:ext cx="9413780" cy="245942"/>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チーム全体で患者の安全を守る意識を持ち続ける</a:t>
            </a:r>
            <a:endParaRPr lang="en-US" sz="2800" dirty="0"/>
          </a:p>
        </p:txBody>
      </p:sp>
      <p:sp>
        <p:nvSpPr>
          <p:cNvPr id="13" name="Shape 11"/>
          <p:cNvSpPr/>
          <p:nvPr/>
        </p:nvSpPr>
        <p:spPr>
          <a:xfrm>
            <a:off x="1001927" y="6778026"/>
            <a:ext cx="13257609" cy="1244518"/>
          </a:xfrm>
          <a:prstGeom prst="roundRect">
            <a:avLst>
              <a:gd name="adj" fmla="val 12115"/>
            </a:avLst>
          </a:prstGeom>
          <a:solidFill>
            <a:srgbClr val="D9D9D9"/>
          </a:solidFill>
          <a:ln/>
        </p:spPr>
        <p:txBody>
          <a:bodyPr/>
          <a:lstStyle/>
          <a:p>
            <a:endParaRPr lang="ja-JP" altLang="en-US" sz="2800"/>
          </a:p>
        </p:txBody>
      </p:sp>
      <p:sp>
        <p:nvSpPr>
          <p:cNvPr id="15" name="Text 12"/>
          <p:cNvSpPr/>
          <p:nvPr/>
        </p:nvSpPr>
        <p:spPr>
          <a:xfrm>
            <a:off x="1772651" y="7014183"/>
            <a:ext cx="12215813" cy="335399"/>
          </a:xfrm>
          <a:prstGeom prst="rect">
            <a:avLst/>
          </a:prstGeom>
          <a:noFill/>
          <a:ln/>
        </p:spPr>
        <p:txBody>
          <a:bodyPr wrap="none" lIns="0" tIns="0" rIns="0" bIns="0" rtlCol="0" anchor="t"/>
          <a:lstStyle/>
          <a:p>
            <a:pPr marL="0" indent="0" algn="l">
              <a:buNone/>
            </a:pPr>
            <a:r>
              <a:rPr lang="en-US" sz="2800" b="1" dirty="0" err="1">
                <a:solidFill>
                  <a:srgbClr val="000000"/>
                </a:solidFill>
                <a:latin typeface="IBM Plex Sans Medium" pitchFamily="34" charset="0"/>
                <a:ea typeface="IBM Plex Sans Medium" pitchFamily="34" charset="-122"/>
                <a:cs typeface="IBM Plex Sans Medium" pitchFamily="34" charset="-120"/>
              </a:rPr>
              <a:t>医療安全を学ぶことは、患者の命と安全を守る看護師としての基盤を</a:t>
            </a:r>
            <a:endParaRPr lang="en-US" sz="2800" b="1" dirty="0">
              <a:solidFill>
                <a:srgbClr val="000000"/>
              </a:solidFill>
              <a:latin typeface="IBM Plex Sans Medium" pitchFamily="34" charset="0"/>
              <a:ea typeface="IBM Plex Sans Medium" pitchFamily="34" charset="-122"/>
              <a:cs typeface="IBM Plex Sans Medium" pitchFamily="34" charset="-120"/>
            </a:endParaRPr>
          </a:p>
          <a:p>
            <a:pPr marL="0" indent="0" algn="l">
              <a:buNone/>
            </a:pPr>
            <a:r>
              <a:rPr lang="en-US" sz="2800" b="1" dirty="0" err="1">
                <a:solidFill>
                  <a:srgbClr val="000000"/>
                </a:solidFill>
                <a:latin typeface="IBM Plex Sans Medium" pitchFamily="34" charset="0"/>
                <a:ea typeface="IBM Plex Sans Medium" pitchFamily="34" charset="-122"/>
                <a:cs typeface="IBM Plex Sans Medium" pitchFamily="34" charset="-120"/>
              </a:rPr>
              <a:t>築くことである</a:t>
            </a:r>
            <a:r>
              <a:rPr lang="en-US" sz="2800" b="1" dirty="0">
                <a:solidFill>
                  <a:srgbClr val="000000"/>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3081" y="587965"/>
            <a:ext cx="8107085" cy="921306"/>
          </a:xfrm>
          <a:prstGeom prst="rect">
            <a:avLst/>
          </a:prstGeom>
          <a:noFill/>
          <a:ln/>
        </p:spPr>
        <p:txBody>
          <a:bodyPr wrap="none" lIns="0" tIns="0" rIns="0" bIns="0" rtlCol="0" anchor="t"/>
          <a:lstStyle/>
          <a:p>
            <a:pPr marL="0" indent="0" algn="l">
              <a:buNone/>
            </a:pPr>
            <a:r>
              <a:rPr lang="en-US" sz="8000" dirty="0">
                <a:solidFill>
                  <a:srgbClr val="1B1B27"/>
                </a:solidFill>
                <a:latin typeface="Inter Medium" pitchFamily="34" charset="0"/>
                <a:ea typeface="Inter Medium" pitchFamily="34" charset="-122"/>
                <a:cs typeface="Inter Medium" pitchFamily="34" charset="-120"/>
              </a:rPr>
              <a:t>医療現場におけるリスク</a:t>
            </a:r>
            <a:endParaRPr lang="en-US" sz="8000" dirty="0"/>
          </a:p>
        </p:txBody>
      </p:sp>
      <p:sp>
        <p:nvSpPr>
          <p:cNvPr id="3" name="Text 1"/>
          <p:cNvSpPr/>
          <p:nvPr/>
        </p:nvSpPr>
        <p:spPr>
          <a:xfrm>
            <a:off x="833081" y="2310985"/>
            <a:ext cx="12979479" cy="874633"/>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医療現場では、日常的にさまざまな医療行為が行われており、それぞれに事故のリスクが潜んでいる。</a:t>
            </a:r>
            <a:endParaRPr lang="en-US" sz="3200" dirty="0"/>
          </a:p>
        </p:txBody>
      </p:sp>
      <p:sp>
        <p:nvSpPr>
          <p:cNvPr id="5" name="Text 3"/>
          <p:cNvSpPr/>
          <p:nvPr/>
        </p:nvSpPr>
        <p:spPr>
          <a:xfrm>
            <a:off x="907971" y="3961872"/>
            <a:ext cx="3685223" cy="460534"/>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主な医療行為</a:t>
            </a:r>
            <a:endParaRPr lang="en-US" sz="4400" dirty="0"/>
          </a:p>
        </p:txBody>
      </p:sp>
      <p:sp>
        <p:nvSpPr>
          <p:cNvPr id="6" name="Text 4"/>
          <p:cNvSpPr/>
          <p:nvPr/>
        </p:nvSpPr>
        <p:spPr>
          <a:xfrm>
            <a:off x="907971" y="5100282"/>
            <a:ext cx="5965031" cy="2013585"/>
          </a:xfrm>
          <a:prstGeom prst="rect">
            <a:avLst/>
          </a:prstGeom>
          <a:noFill/>
          <a:ln/>
        </p:spPr>
        <p:txBody>
          <a:bodyPr wrap="square" lIns="0" tIns="0" rIns="0" bIns="0" rtlCol="0" anchor="t"/>
          <a:lstStyle/>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診療・検査</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薬剤投与・点滴管理</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医療機器の操作</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看護ケア（清潔ケア・移動介助など）</a:t>
            </a:r>
            <a:endParaRPr lang="en-US" sz="3200" dirty="0"/>
          </a:p>
        </p:txBody>
      </p:sp>
      <p:sp>
        <p:nvSpPr>
          <p:cNvPr id="7" name="Text 5"/>
          <p:cNvSpPr/>
          <p:nvPr/>
        </p:nvSpPr>
        <p:spPr>
          <a:xfrm>
            <a:off x="7682508" y="3961872"/>
            <a:ext cx="3685223" cy="460534"/>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起こりうる事故の例</a:t>
            </a:r>
            <a:endParaRPr lang="en-US" sz="4400" dirty="0"/>
          </a:p>
        </p:txBody>
      </p:sp>
      <p:sp>
        <p:nvSpPr>
          <p:cNvPr id="8" name="Text 6"/>
          <p:cNvSpPr/>
          <p:nvPr/>
        </p:nvSpPr>
        <p:spPr>
          <a:xfrm>
            <a:off x="7682508" y="5100282"/>
            <a:ext cx="6130052" cy="2013585"/>
          </a:xfrm>
          <a:prstGeom prst="rect">
            <a:avLst/>
          </a:prstGeom>
          <a:noFill/>
          <a:ln/>
        </p:spPr>
        <p:txBody>
          <a:bodyPr wrap="square" lIns="0" tIns="0" rIns="0" bIns="0" rtlCol="0" anchor="t"/>
          <a:lstStyle/>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薬剤の種類・量を間違える</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患者を取り違える</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点滴速度を誤る</a:t>
            </a:r>
            <a:endParaRPr lang="en-US" sz="3200" dirty="0"/>
          </a:p>
          <a:p>
            <a:pPr marL="342900" indent="-342900" algn="l">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患者が転倒・転落する</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58832" y="372759"/>
            <a:ext cx="8193881" cy="1024176"/>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チーム医療と医療安全</a:t>
            </a:r>
            <a:endParaRPr lang="en-US" sz="6450" dirty="0"/>
          </a:p>
        </p:txBody>
      </p:sp>
      <p:sp>
        <p:nvSpPr>
          <p:cNvPr id="3" name="Text 1"/>
          <p:cNvSpPr/>
          <p:nvPr/>
        </p:nvSpPr>
        <p:spPr>
          <a:xfrm>
            <a:off x="858831" y="1656315"/>
            <a:ext cx="12795171" cy="1022509"/>
          </a:xfrm>
          <a:prstGeom prst="rect">
            <a:avLst/>
          </a:prstGeom>
          <a:noFill/>
          <a:ln/>
        </p:spPr>
        <p:txBody>
          <a:bodyPr wrap="square" lIns="0" tIns="0" rIns="0" bIns="0" rtlCol="0" anchor="t"/>
          <a:lstStyle/>
          <a:p>
            <a:pPr marL="0" indent="0" algn="l">
              <a:lnSpc>
                <a:spcPts val="4000"/>
              </a:lnSpc>
              <a:buNone/>
            </a:pPr>
            <a:r>
              <a:rPr lang="en-US" sz="2550" dirty="0">
                <a:solidFill>
                  <a:srgbClr val="030303"/>
                </a:solidFill>
                <a:latin typeface="IBM Plex Sans Medium" pitchFamily="34" charset="0"/>
                <a:ea typeface="IBM Plex Sans Medium" pitchFamily="34" charset="-122"/>
                <a:cs typeface="IBM Plex Sans Medium" pitchFamily="34" charset="-120"/>
              </a:rPr>
              <a:t>医療安全は特定の職種だけの責任ではない。医療現場では多くの職種が連携して患者のケアを行っており、すべての職種が安全を意識して行動することが重要である。</a:t>
            </a:r>
            <a:endParaRPr lang="en-US" sz="2550" dirty="0"/>
          </a:p>
        </p:txBody>
      </p:sp>
      <p:sp>
        <p:nvSpPr>
          <p:cNvPr id="5" name="Text 3"/>
          <p:cNvSpPr/>
          <p:nvPr/>
        </p:nvSpPr>
        <p:spPr>
          <a:xfrm>
            <a:off x="858834" y="3228211"/>
            <a:ext cx="10322974" cy="197137"/>
          </a:xfrm>
          <a:prstGeom prst="rect">
            <a:avLst/>
          </a:prstGeom>
          <a:noFill/>
          <a:ln/>
        </p:spPr>
        <p:txBody>
          <a:bodyPr wrap="none" lIns="0" tIns="0" rIns="0" bIns="0" rtlCol="0" anchor="t"/>
          <a:lstStyle/>
          <a:p>
            <a:pPr marL="0" indent="0" algn="l">
              <a:lnSpc>
                <a:spcPts val="4000"/>
              </a:lnSpc>
              <a:buNone/>
            </a:pPr>
            <a:r>
              <a:rPr lang="en-US" sz="3600" dirty="0">
                <a:solidFill>
                  <a:srgbClr val="030303"/>
                </a:solidFill>
                <a:latin typeface="Inter Medium" pitchFamily="34" charset="0"/>
                <a:ea typeface="Inter Medium" pitchFamily="34" charset="-122"/>
                <a:cs typeface="Inter Medium" pitchFamily="34" charset="-120"/>
              </a:rPr>
              <a:t>医師・看護師</a:t>
            </a:r>
            <a:endParaRPr lang="en-US" sz="3600" dirty="0"/>
          </a:p>
        </p:txBody>
      </p:sp>
      <p:sp>
        <p:nvSpPr>
          <p:cNvPr id="6" name="Text 4"/>
          <p:cNvSpPr/>
          <p:nvPr/>
        </p:nvSpPr>
        <p:spPr>
          <a:xfrm>
            <a:off x="858833" y="3744110"/>
            <a:ext cx="13021823" cy="590448"/>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診療・処置・日常ケアの中心的担い手として安全行動を実践する。</a:t>
            </a:r>
            <a:endParaRPr lang="en-US" sz="2800" dirty="0"/>
          </a:p>
        </p:txBody>
      </p:sp>
      <p:sp>
        <p:nvSpPr>
          <p:cNvPr id="8" name="Text 6"/>
          <p:cNvSpPr/>
          <p:nvPr/>
        </p:nvSpPr>
        <p:spPr>
          <a:xfrm>
            <a:off x="858833" y="4994632"/>
            <a:ext cx="8918718" cy="512541"/>
          </a:xfrm>
          <a:prstGeom prst="rect">
            <a:avLst/>
          </a:prstGeom>
          <a:noFill/>
          <a:ln/>
        </p:spPr>
        <p:txBody>
          <a:bodyPr wrap="square" lIns="0" tIns="0" rIns="0" bIns="0" rtlCol="0" anchor="t"/>
          <a:lstStyle/>
          <a:p>
            <a:pPr marL="0" indent="0" algn="l">
              <a:lnSpc>
                <a:spcPts val="4000"/>
              </a:lnSpc>
              <a:buNone/>
            </a:pPr>
            <a:r>
              <a:rPr lang="en-US" sz="3600" dirty="0">
                <a:solidFill>
                  <a:srgbClr val="030303"/>
                </a:solidFill>
                <a:latin typeface="Inter Medium" pitchFamily="34" charset="0"/>
                <a:ea typeface="Inter Medium" pitchFamily="34" charset="-122"/>
                <a:cs typeface="Inter Medium" pitchFamily="34" charset="-120"/>
              </a:rPr>
              <a:t>薬剤師・臨床検査技師</a:t>
            </a:r>
            <a:endParaRPr lang="en-US" sz="3600" dirty="0"/>
          </a:p>
        </p:txBody>
      </p:sp>
      <p:sp>
        <p:nvSpPr>
          <p:cNvPr id="9" name="Text 7"/>
          <p:cNvSpPr/>
          <p:nvPr/>
        </p:nvSpPr>
        <p:spPr>
          <a:xfrm>
            <a:off x="858832" y="5616447"/>
            <a:ext cx="11250437" cy="767560"/>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薬剤管理・検査精度の確保を通じて安全な医療を支える。</a:t>
            </a:r>
            <a:endParaRPr lang="en-US" sz="2800" dirty="0"/>
          </a:p>
        </p:txBody>
      </p:sp>
      <p:sp>
        <p:nvSpPr>
          <p:cNvPr id="11" name="Text 9"/>
          <p:cNvSpPr/>
          <p:nvPr/>
        </p:nvSpPr>
        <p:spPr>
          <a:xfrm>
            <a:off x="858833" y="6741087"/>
            <a:ext cx="11250437" cy="174200"/>
          </a:xfrm>
          <a:prstGeom prst="rect">
            <a:avLst/>
          </a:prstGeom>
          <a:noFill/>
          <a:ln/>
        </p:spPr>
        <p:txBody>
          <a:bodyPr wrap="none" lIns="0" tIns="0" rIns="0" bIns="0" rtlCol="0" anchor="t"/>
          <a:lstStyle/>
          <a:p>
            <a:pPr marL="0" indent="0" algn="l">
              <a:lnSpc>
                <a:spcPts val="4000"/>
              </a:lnSpc>
              <a:buNone/>
            </a:pPr>
            <a:r>
              <a:rPr lang="en-US" sz="3600" dirty="0">
                <a:solidFill>
                  <a:srgbClr val="030303"/>
                </a:solidFill>
                <a:latin typeface="Inter Medium" pitchFamily="34" charset="0"/>
                <a:ea typeface="Inter Medium" pitchFamily="34" charset="-122"/>
                <a:cs typeface="Inter Medium" pitchFamily="34" charset="-120"/>
              </a:rPr>
              <a:t>多職種連携</a:t>
            </a:r>
            <a:endParaRPr lang="en-US" sz="3600" dirty="0"/>
          </a:p>
        </p:txBody>
      </p:sp>
      <p:sp>
        <p:nvSpPr>
          <p:cNvPr id="12" name="Text 10"/>
          <p:cNvSpPr/>
          <p:nvPr/>
        </p:nvSpPr>
        <p:spPr>
          <a:xfrm>
            <a:off x="858833" y="7256985"/>
            <a:ext cx="11250437" cy="69566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理学療法士・医療事務など全職種が協力し、組織全体で安全を守る。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814125"/>
            <a:ext cx="8626316" cy="1078230"/>
          </a:xfrm>
          <a:prstGeom prst="rect">
            <a:avLst/>
          </a:prstGeom>
          <a:noFill/>
          <a:ln/>
        </p:spPr>
        <p:txBody>
          <a:bodyPr wrap="none" lIns="0" tIns="0" rIns="0" bIns="0" rtlCol="0" anchor="t"/>
          <a:lstStyle/>
          <a:p>
            <a:pPr marL="0" indent="0" algn="l">
              <a:buNone/>
            </a:pPr>
            <a:r>
              <a:rPr lang="en-US" sz="7200" dirty="0">
                <a:solidFill>
                  <a:srgbClr val="1B1B27"/>
                </a:solidFill>
                <a:latin typeface="Inter Medium" pitchFamily="34" charset="0"/>
                <a:ea typeface="Inter Medium" pitchFamily="34" charset="-122"/>
                <a:cs typeface="Inter Medium" pitchFamily="34" charset="-120"/>
              </a:rPr>
              <a:t>医療事故の定義</a:t>
            </a:r>
            <a:endParaRPr lang="en-US" sz="7200" dirty="0"/>
          </a:p>
        </p:txBody>
      </p:sp>
      <p:sp>
        <p:nvSpPr>
          <p:cNvPr id="3" name="Text 1"/>
          <p:cNvSpPr/>
          <p:nvPr/>
        </p:nvSpPr>
        <p:spPr>
          <a:xfrm>
            <a:off x="966073" y="2567152"/>
            <a:ext cx="12698254" cy="1655921"/>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医療事故とは、医療に関わる過程の中で患者に何らかの不利益が生じた事象を指す。医療者のミスによるものだけでなく、適切に医療行為が行われた場合でも、結果として患者に有害な影響が生じる場合も含まれる。</a:t>
            </a:r>
            <a:endParaRPr lang="en-US" sz="3200" dirty="0"/>
          </a:p>
        </p:txBody>
      </p:sp>
      <p:sp>
        <p:nvSpPr>
          <p:cNvPr id="4" name="Shape 2"/>
          <p:cNvSpPr/>
          <p:nvPr/>
        </p:nvSpPr>
        <p:spPr>
          <a:xfrm>
            <a:off x="887696" y="5279604"/>
            <a:ext cx="12698254" cy="2349103"/>
          </a:xfrm>
          <a:prstGeom prst="roundRect">
            <a:avLst>
              <a:gd name="adj" fmla="val 7181"/>
            </a:avLst>
          </a:prstGeom>
          <a:solidFill>
            <a:srgbClr val="D9D9D9"/>
          </a:solidFill>
          <a:ln/>
        </p:spPr>
        <p:txBody>
          <a:bodyPr/>
          <a:lstStyle/>
          <a:p>
            <a:endParaRPr lang="ja-JP" altLang="en-US" sz="2000"/>
          </a:p>
        </p:txBody>
      </p:sp>
      <p:sp>
        <p:nvSpPr>
          <p:cNvPr id="6" name="Text 3"/>
          <p:cNvSpPr/>
          <p:nvPr/>
        </p:nvSpPr>
        <p:spPr>
          <a:xfrm>
            <a:off x="1545296" y="5736745"/>
            <a:ext cx="11231880" cy="1103948"/>
          </a:xfrm>
          <a:prstGeom prst="rect">
            <a:avLst/>
          </a:prstGeom>
          <a:noFill/>
          <a:ln/>
        </p:spPr>
        <p:txBody>
          <a:bodyPr wrap="square" lIns="0" tIns="0" rIns="0" bIns="0" rtlCol="0" anchor="t"/>
          <a:lstStyle/>
          <a:p>
            <a:pPr marL="0" indent="0" algn="l">
              <a:buNone/>
            </a:pPr>
            <a:r>
              <a:rPr lang="en-US" sz="3200" dirty="0">
                <a:solidFill>
                  <a:srgbClr val="000000"/>
                </a:solidFill>
                <a:latin typeface="IBM Plex Sans Medium" pitchFamily="34" charset="0"/>
                <a:ea typeface="IBM Plex Sans Medium" pitchFamily="34" charset="-122"/>
                <a:cs typeface="IBM Plex Sans Medium" pitchFamily="34" charset="-120"/>
              </a:rPr>
              <a:t>医療事故は単純に「医療者のミス」として捉えるのではなく、医療の過程全体の中で発生する問題として理解することが重要である。</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83444" y="694831"/>
            <a:ext cx="7888605" cy="986076"/>
          </a:xfrm>
          <a:prstGeom prst="rect">
            <a:avLst/>
          </a:prstGeom>
          <a:noFill/>
          <a:ln/>
        </p:spPr>
        <p:txBody>
          <a:bodyPr wrap="none" lIns="0" tIns="0" rIns="0" bIns="0" rtlCol="0" anchor="t"/>
          <a:lstStyle/>
          <a:p>
            <a:pPr marL="0" indent="0" algn="l">
              <a:lnSpc>
                <a:spcPts val="7750"/>
              </a:lnSpc>
              <a:buNone/>
            </a:pPr>
            <a:r>
              <a:rPr lang="en-US" sz="7200" dirty="0">
                <a:solidFill>
                  <a:srgbClr val="1B1B27"/>
                </a:solidFill>
                <a:latin typeface="Inter Medium" pitchFamily="34" charset="0"/>
                <a:ea typeface="Inter Medium" pitchFamily="34" charset="-122"/>
                <a:cs typeface="Inter Medium" pitchFamily="34" charset="-120"/>
              </a:rPr>
              <a:t>医療事故の具体例</a:t>
            </a:r>
            <a:endParaRPr lang="en-US" sz="7200" dirty="0"/>
          </a:p>
        </p:txBody>
      </p:sp>
      <p:sp>
        <p:nvSpPr>
          <p:cNvPr id="3" name="Text 1"/>
          <p:cNvSpPr/>
          <p:nvPr/>
        </p:nvSpPr>
        <p:spPr>
          <a:xfrm>
            <a:off x="883444" y="2006808"/>
            <a:ext cx="12863512" cy="966311"/>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医療現場では、日常的な業務の中でさまざまな医療事故が発生する可能性がある。代表的な例を以下に示す。</a:t>
            </a:r>
            <a:endParaRPr lang="en-US" sz="3200" dirty="0"/>
          </a:p>
        </p:txBody>
      </p:sp>
      <p:sp>
        <p:nvSpPr>
          <p:cNvPr id="5" name="Text 3"/>
          <p:cNvSpPr/>
          <p:nvPr/>
        </p:nvSpPr>
        <p:spPr>
          <a:xfrm>
            <a:off x="1185999" y="3672977"/>
            <a:ext cx="3944303" cy="4930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薬剤投与の誤り</a:t>
            </a:r>
            <a:endParaRPr lang="en-US" sz="3600" dirty="0"/>
          </a:p>
        </p:txBody>
      </p:sp>
      <p:sp>
        <p:nvSpPr>
          <p:cNvPr id="6" name="Text 4"/>
          <p:cNvSpPr/>
          <p:nvPr/>
        </p:nvSpPr>
        <p:spPr>
          <a:xfrm>
            <a:off x="1185999" y="4417508"/>
            <a:ext cx="5805130" cy="483156"/>
          </a:xfrm>
          <a:prstGeom prst="rect">
            <a:avLst/>
          </a:prstGeom>
          <a:noFill/>
          <a:ln/>
        </p:spPr>
        <p:txBody>
          <a:bodyPr wrap="non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薬剤の種類・量・投与方法の</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間違い</a:t>
            </a:r>
            <a:endParaRPr lang="en-US" sz="3200" dirty="0"/>
          </a:p>
        </p:txBody>
      </p:sp>
      <p:sp>
        <p:nvSpPr>
          <p:cNvPr id="8" name="Text 6"/>
          <p:cNvSpPr/>
          <p:nvPr/>
        </p:nvSpPr>
        <p:spPr>
          <a:xfrm>
            <a:off x="7798016" y="3672977"/>
            <a:ext cx="3944303" cy="4930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患者の取り違え</a:t>
            </a:r>
            <a:endParaRPr lang="en-US" sz="3600" dirty="0"/>
          </a:p>
        </p:txBody>
      </p:sp>
      <p:sp>
        <p:nvSpPr>
          <p:cNvPr id="9" name="Text 7"/>
          <p:cNvSpPr/>
          <p:nvPr/>
        </p:nvSpPr>
        <p:spPr>
          <a:xfrm>
            <a:off x="7798016" y="4417508"/>
            <a:ext cx="5805249" cy="483156"/>
          </a:xfrm>
          <a:prstGeom prst="rect">
            <a:avLst/>
          </a:prstGeom>
          <a:noFill/>
          <a:ln/>
        </p:spPr>
        <p:txBody>
          <a:bodyPr wrap="non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患者確認が不十分な場合に発生</a:t>
            </a:r>
            <a:endParaRPr lang="en-US" sz="3200" dirty="0"/>
          </a:p>
        </p:txBody>
      </p:sp>
      <p:sp>
        <p:nvSpPr>
          <p:cNvPr id="11" name="Text 9"/>
          <p:cNvSpPr/>
          <p:nvPr/>
        </p:nvSpPr>
        <p:spPr>
          <a:xfrm>
            <a:off x="1185999" y="5967619"/>
            <a:ext cx="3944303" cy="4930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転倒・転落</a:t>
            </a:r>
            <a:endParaRPr lang="en-US" sz="3600" dirty="0"/>
          </a:p>
        </p:txBody>
      </p:sp>
      <p:sp>
        <p:nvSpPr>
          <p:cNvPr id="12" name="Text 10"/>
          <p:cNvSpPr/>
          <p:nvPr/>
        </p:nvSpPr>
        <p:spPr>
          <a:xfrm>
            <a:off x="1185999" y="6712150"/>
            <a:ext cx="5805130" cy="483156"/>
          </a:xfrm>
          <a:prstGeom prst="rect">
            <a:avLst/>
          </a:prstGeom>
          <a:noFill/>
          <a:ln/>
        </p:spPr>
        <p:txBody>
          <a:bodyPr wrap="non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移動介助や環境整備の</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不備による事故</a:t>
            </a:r>
            <a:endParaRPr lang="en-US" sz="3200" dirty="0"/>
          </a:p>
        </p:txBody>
      </p:sp>
      <p:sp>
        <p:nvSpPr>
          <p:cNvPr id="14" name="Text 12"/>
          <p:cNvSpPr/>
          <p:nvPr/>
        </p:nvSpPr>
        <p:spPr>
          <a:xfrm>
            <a:off x="7798016" y="5967619"/>
            <a:ext cx="4337685" cy="49303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機器操作ミス・処置事故</a:t>
            </a:r>
            <a:endParaRPr lang="en-US" sz="3600" dirty="0"/>
          </a:p>
        </p:txBody>
      </p:sp>
      <p:sp>
        <p:nvSpPr>
          <p:cNvPr id="15" name="Text 13"/>
          <p:cNvSpPr/>
          <p:nvPr/>
        </p:nvSpPr>
        <p:spPr>
          <a:xfrm>
            <a:off x="7798016" y="6712150"/>
            <a:ext cx="5805249" cy="966311"/>
          </a:xfrm>
          <a:prstGeom prst="rect">
            <a:avLst/>
          </a:prstGeom>
          <a:noFill/>
          <a:ln/>
        </p:spPr>
        <p:txBody>
          <a:bodyPr wrap="square" lIns="0" tIns="0" rIns="0" bIns="0" rtlCol="0" anchor="t"/>
          <a:lstStyle/>
          <a:p>
            <a:pPr marL="0" indent="0" algn="l">
              <a:buNone/>
            </a:pPr>
            <a:r>
              <a:rPr lang="en-US" sz="3200" dirty="0">
                <a:solidFill>
                  <a:srgbClr val="030303"/>
                </a:solidFill>
                <a:latin typeface="IBM Plex Sans Medium" pitchFamily="34" charset="0"/>
                <a:ea typeface="IBM Plex Sans Medium" pitchFamily="34" charset="-122"/>
                <a:cs typeface="IBM Plex Sans Medium" pitchFamily="34" charset="-120"/>
              </a:rPr>
              <a:t>医療機器の誤操作や処置・検査に伴う事故</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7479" y="582679"/>
            <a:ext cx="9118759" cy="878919"/>
          </a:xfrm>
          <a:prstGeom prst="rect">
            <a:avLst/>
          </a:prstGeom>
          <a:noFill/>
          <a:ln/>
        </p:spPr>
        <p:txBody>
          <a:bodyPr wrap="none" lIns="0" tIns="0" rIns="0" bIns="0" rtlCol="0" anchor="t"/>
          <a:lstStyle/>
          <a:p>
            <a:pPr marL="0" indent="0" algn="l">
              <a:buNone/>
            </a:pPr>
            <a:r>
              <a:rPr lang="en-US" sz="6000" dirty="0">
                <a:solidFill>
                  <a:srgbClr val="1B1B27"/>
                </a:solidFill>
                <a:latin typeface="Inter Medium" pitchFamily="34" charset="0"/>
                <a:ea typeface="Inter Medium" pitchFamily="34" charset="-122"/>
                <a:cs typeface="Inter Medium" pitchFamily="34" charset="-120"/>
              </a:rPr>
              <a:t>医療事故が患者に与える影響</a:t>
            </a:r>
            <a:endParaRPr lang="en-US" sz="6000" dirty="0"/>
          </a:p>
        </p:txBody>
      </p:sp>
      <p:sp>
        <p:nvSpPr>
          <p:cNvPr id="3" name="Text 1"/>
          <p:cNvSpPr/>
          <p:nvPr/>
        </p:nvSpPr>
        <p:spPr>
          <a:xfrm>
            <a:off x="857785" y="1958370"/>
            <a:ext cx="13055441" cy="816531"/>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医療事故は患者の健康や生命に大きな影響を与える可能性がある。医療従事者は事故が起こる可能性を常に意識し、安全な医療を提供するための行動をとることが求められる。</a:t>
            </a:r>
            <a:endParaRPr lang="en-US" sz="2800" dirty="0"/>
          </a:p>
        </p:txBody>
      </p:sp>
      <p:sp>
        <p:nvSpPr>
          <p:cNvPr id="5" name="Text 3"/>
          <p:cNvSpPr/>
          <p:nvPr/>
        </p:nvSpPr>
        <p:spPr>
          <a:xfrm>
            <a:off x="1157288" y="4001725"/>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症状の悪化</a:t>
            </a:r>
            <a:endParaRPr lang="en-US" sz="3600" dirty="0"/>
          </a:p>
        </p:txBody>
      </p:sp>
      <p:sp>
        <p:nvSpPr>
          <p:cNvPr id="6" name="Text 4"/>
          <p:cNvSpPr/>
          <p:nvPr/>
        </p:nvSpPr>
        <p:spPr>
          <a:xfrm>
            <a:off x="1157288" y="4748518"/>
            <a:ext cx="6014680" cy="408265"/>
          </a:xfrm>
          <a:prstGeom prst="rect">
            <a:avLst/>
          </a:prstGeom>
          <a:noFill/>
          <a:ln/>
        </p:spPr>
        <p:txBody>
          <a:bodyPr wrap="non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既存の病状がさらに悪化する</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危険がある</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8" name="Text 6"/>
          <p:cNvSpPr/>
          <p:nvPr/>
        </p:nvSpPr>
        <p:spPr>
          <a:xfrm>
            <a:off x="7828240" y="4001725"/>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新たな健康被害</a:t>
            </a:r>
            <a:endParaRPr lang="en-US" sz="3600" dirty="0"/>
          </a:p>
        </p:txBody>
      </p:sp>
      <p:sp>
        <p:nvSpPr>
          <p:cNvPr id="9" name="Text 7"/>
          <p:cNvSpPr/>
          <p:nvPr/>
        </p:nvSpPr>
        <p:spPr>
          <a:xfrm>
            <a:off x="7828240" y="4748518"/>
            <a:ext cx="6014680" cy="408265"/>
          </a:xfrm>
          <a:prstGeom prst="rect">
            <a:avLst/>
          </a:prstGeom>
          <a:noFill/>
          <a:ln/>
        </p:spPr>
        <p:txBody>
          <a:bodyPr wrap="non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事故によって新たな障害や</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合併症が生じる</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11" name="Text 9"/>
          <p:cNvSpPr/>
          <p:nvPr/>
        </p:nvSpPr>
        <p:spPr>
          <a:xfrm>
            <a:off x="1157288" y="6093014"/>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治療期間の延長</a:t>
            </a:r>
            <a:endParaRPr lang="en-US" sz="3600" dirty="0"/>
          </a:p>
        </p:txBody>
      </p:sp>
      <p:sp>
        <p:nvSpPr>
          <p:cNvPr id="12" name="Text 10"/>
          <p:cNvSpPr/>
          <p:nvPr/>
        </p:nvSpPr>
        <p:spPr>
          <a:xfrm>
            <a:off x="1157288" y="6839808"/>
            <a:ext cx="6014680" cy="408265"/>
          </a:xfrm>
          <a:prstGeom prst="rect">
            <a:avLst/>
          </a:prstGeom>
          <a:noFill/>
          <a:ln/>
        </p:spPr>
        <p:txBody>
          <a:bodyPr wrap="non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回復に要する時間が</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大幅に増加する</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14" name="Text 12"/>
          <p:cNvSpPr/>
          <p:nvPr/>
        </p:nvSpPr>
        <p:spPr>
          <a:xfrm>
            <a:off x="7828240" y="6093014"/>
            <a:ext cx="3515558" cy="439460"/>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生命への危険</a:t>
            </a:r>
            <a:endParaRPr lang="en-US" sz="3600" dirty="0"/>
          </a:p>
        </p:txBody>
      </p:sp>
      <p:sp>
        <p:nvSpPr>
          <p:cNvPr id="15" name="Text 13"/>
          <p:cNvSpPr/>
          <p:nvPr/>
        </p:nvSpPr>
        <p:spPr>
          <a:xfrm>
            <a:off x="7828240" y="6839808"/>
            <a:ext cx="6014680" cy="408265"/>
          </a:xfrm>
          <a:prstGeom prst="rect">
            <a:avLst/>
          </a:prstGeom>
          <a:noFill/>
          <a:ln/>
        </p:spPr>
        <p:txBody>
          <a:bodyPr wrap="none" lIns="0" tIns="0" rIns="0" bIns="0" rtlCol="0" anchor="t"/>
          <a:lstStyle/>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重篤な場合には生命に関わる</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buNone/>
            </a:pPr>
            <a:r>
              <a:rPr lang="en-US" sz="3200" dirty="0" err="1">
                <a:solidFill>
                  <a:srgbClr val="030303"/>
                </a:solidFill>
                <a:latin typeface="IBM Plex Sans Medium" pitchFamily="34" charset="0"/>
                <a:ea typeface="IBM Plex Sans Medium" pitchFamily="34" charset="-122"/>
                <a:cs typeface="IBM Plex Sans Medium" pitchFamily="34" charset="-120"/>
              </a:rPr>
              <a:t>事態となる</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382" y="526388"/>
            <a:ext cx="12334637" cy="965597"/>
          </a:xfrm>
          <a:prstGeom prst="rect">
            <a:avLst/>
          </a:prstGeom>
          <a:noFill/>
          <a:ln/>
        </p:spPr>
        <p:txBody>
          <a:bodyPr wrap="none" lIns="0" tIns="0" rIns="0" bIns="0" rtlCol="0" anchor="t"/>
          <a:lstStyle/>
          <a:p>
            <a:pPr marL="0" indent="0" algn="l">
              <a:lnSpc>
                <a:spcPts val="7600"/>
              </a:lnSpc>
              <a:buNone/>
            </a:pPr>
            <a:r>
              <a:rPr lang="en-US" sz="6050" dirty="0">
                <a:solidFill>
                  <a:srgbClr val="1B1B27"/>
                </a:solidFill>
                <a:latin typeface="Inter Medium" pitchFamily="34" charset="0"/>
                <a:ea typeface="Inter Medium" pitchFamily="34" charset="-122"/>
                <a:cs typeface="Inter Medium" pitchFamily="34" charset="-120"/>
              </a:rPr>
              <a:t>医療事故が与える影響：患者・家族</a:t>
            </a:r>
            <a:endParaRPr lang="en-US" sz="6050" dirty="0"/>
          </a:p>
        </p:txBody>
      </p:sp>
      <p:sp>
        <p:nvSpPr>
          <p:cNvPr id="3" name="Text 1"/>
          <p:cNvSpPr/>
          <p:nvPr/>
        </p:nvSpPr>
        <p:spPr>
          <a:xfrm>
            <a:off x="865108" y="1885579"/>
            <a:ext cx="12900184" cy="937022"/>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医療事故は患者だけでなく、その家族にも深刻な影響を及ぼす。医療事故の影響を多角的に理解することは、医療安全の重要性を認識するうえで不可欠である。</a:t>
            </a:r>
            <a:endParaRPr lang="en-US" sz="2800" dirty="0"/>
          </a:p>
        </p:txBody>
      </p:sp>
      <p:sp>
        <p:nvSpPr>
          <p:cNvPr id="5" name="Text 3"/>
          <p:cNvSpPr/>
          <p:nvPr/>
        </p:nvSpPr>
        <p:spPr>
          <a:xfrm>
            <a:off x="865346" y="3297846"/>
            <a:ext cx="10042378" cy="202934"/>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身体的被害</a:t>
            </a:r>
            <a:endParaRPr lang="en-US" sz="3600" dirty="0"/>
          </a:p>
        </p:txBody>
      </p:sp>
      <p:sp>
        <p:nvSpPr>
          <p:cNvPr id="6" name="Text 4"/>
          <p:cNvSpPr/>
          <p:nvPr/>
        </p:nvSpPr>
        <p:spPr>
          <a:xfrm>
            <a:off x="865347" y="3974152"/>
            <a:ext cx="10042378" cy="590787"/>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症状の悪化、後遺症の発生など、身体的なダメージが生じる。</a:t>
            </a:r>
            <a:endParaRPr lang="en-US" sz="2800" dirty="0"/>
          </a:p>
        </p:txBody>
      </p:sp>
      <p:sp>
        <p:nvSpPr>
          <p:cNvPr id="8" name="Text 6"/>
          <p:cNvSpPr/>
          <p:nvPr/>
        </p:nvSpPr>
        <p:spPr>
          <a:xfrm>
            <a:off x="865465" y="4840539"/>
            <a:ext cx="8638001" cy="161739"/>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精神的苦痛・不安</a:t>
            </a:r>
            <a:endParaRPr lang="en-US" sz="3600" dirty="0"/>
          </a:p>
        </p:txBody>
      </p:sp>
      <p:sp>
        <p:nvSpPr>
          <p:cNvPr id="9" name="Text 7"/>
          <p:cNvSpPr/>
          <p:nvPr/>
        </p:nvSpPr>
        <p:spPr>
          <a:xfrm>
            <a:off x="865466" y="5516846"/>
            <a:ext cx="8638001" cy="470858"/>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事故による心理的ショックや長期的な不安が続く。</a:t>
            </a:r>
            <a:endParaRPr lang="en-US" sz="2800" dirty="0"/>
          </a:p>
        </p:txBody>
      </p:sp>
      <p:sp>
        <p:nvSpPr>
          <p:cNvPr id="11" name="Text 9"/>
          <p:cNvSpPr/>
          <p:nvPr/>
        </p:nvSpPr>
        <p:spPr>
          <a:xfrm>
            <a:off x="865464" y="6599635"/>
            <a:ext cx="12164973" cy="138568"/>
          </a:xfrm>
          <a:prstGeom prst="rect">
            <a:avLst/>
          </a:prstGeom>
          <a:noFill/>
          <a:ln/>
        </p:spPr>
        <p:txBody>
          <a:bodyPr wrap="none" lIns="0" tIns="0" rIns="0" bIns="0" rtlCol="0" anchor="t"/>
          <a:lstStyle/>
          <a:p>
            <a:pPr marL="0" indent="0" algn="l">
              <a:buNone/>
            </a:pPr>
            <a:r>
              <a:rPr lang="en-US" sz="3600" dirty="0">
                <a:solidFill>
                  <a:srgbClr val="030303"/>
                </a:solidFill>
                <a:latin typeface="Inter Medium" pitchFamily="34" charset="0"/>
                <a:ea typeface="Inter Medium" pitchFamily="34" charset="-122"/>
                <a:cs typeface="Inter Medium" pitchFamily="34" charset="-120"/>
              </a:rPr>
              <a:t>医療への不信感</a:t>
            </a:r>
            <a:endParaRPr lang="en-US" sz="3600" dirty="0"/>
          </a:p>
        </p:txBody>
      </p:sp>
      <p:sp>
        <p:nvSpPr>
          <p:cNvPr id="12" name="Text 10"/>
          <p:cNvSpPr/>
          <p:nvPr/>
        </p:nvSpPr>
        <p:spPr>
          <a:xfrm>
            <a:off x="865465" y="7275942"/>
            <a:ext cx="12164973" cy="403402"/>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医療全体に対する信頼が損なわれ、その後の治療にも影響する。</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7123" y="1149140"/>
            <a:ext cx="13036153" cy="831056"/>
          </a:xfrm>
          <a:prstGeom prst="rect">
            <a:avLst/>
          </a:prstGeom>
          <a:noFill/>
          <a:ln/>
        </p:spPr>
        <p:txBody>
          <a:bodyPr wrap="square" lIns="0" tIns="0" rIns="0" bIns="0" rtlCol="0" anchor="t"/>
          <a:lstStyle/>
          <a:p>
            <a:pPr marL="0" indent="0" algn="l">
              <a:lnSpc>
                <a:spcPts val="7000"/>
              </a:lnSpc>
              <a:buNone/>
            </a:pPr>
            <a:r>
              <a:rPr lang="en-US" sz="5400" dirty="0">
                <a:solidFill>
                  <a:srgbClr val="1B1B27"/>
                </a:solidFill>
                <a:latin typeface="Inter Medium" pitchFamily="34" charset="0"/>
                <a:ea typeface="Inter Medium" pitchFamily="34" charset="-122"/>
                <a:cs typeface="Inter Medium" pitchFamily="34" charset="-120"/>
              </a:rPr>
              <a:t>医療事故が与える影響：医療者・医療機関</a:t>
            </a:r>
            <a:endParaRPr lang="en-US" sz="5400" dirty="0"/>
          </a:p>
        </p:txBody>
      </p:sp>
      <p:sp>
        <p:nvSpPr>
          <p:cNvPr id="4" name="Text 2"/>
          <p:cNvSpPr/>
          <p:nvPr/>
        </p:nvSpPr>
        <p:spPr>
          <a:xfrm>
            <a:off x="869156" y="2699137"/>
            <a:ext cx="3558540" cy="444818"/>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医療者への影響</a:t>
            </a:r>
            <a:endParaRPr lang="en-US" sz="4400" dirty="0"/>
          </a:p>
        </p:txBody>
      </p:sp>
      <p:sp>
        <p:nvSpPr>
          <p:cNvPr id="5" name="Text 3"/>
          <p:cNvSpPr/>
          <p:nvPr/>
        </p:nvSpPr>
        <p:spPr>
          <a:xfrm>
            <a:off x="869156" y="3971100"/>
            <a:ext cx="6011466" cy="1410891"/>
          </a:xfrm>
          <a:prstGeom prst="rect">
            <a:avLst/>
          </a:prstGeom>
          <a:noFill/>
          <a:ln/>
        </p:spPr>
        <p:txBody>
          <a:bodyPr wrap="square" lIns="0" tIns="0" rIns="0" bIns="0" rtlCol="0" anchor="t"/>
          <a:lstStyle/>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精神的負担・強いストレス</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自責感・罪悪感</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専門職としての自信の低下</a:t>
            </a:r>
            <a:endParaRPr lang="en-US" sz="2800" dirty="0"/>
          </a:p>
        </p:txBody>
      </p:sp>
      <p:sp>
        <p:nvSpPr>
          <p:cNvPr id="6" name="Text 4"/>
          <p:cNvSpPr/>
          <p:nvPr/>
        </p:nvSpPr>
        <p:spPr>
          <a:xfrm>
            <a:off x="869156" y="5925314"/>
            <a:ext cx="6011466" cy="83105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事故を経験した医療者が心理的影響を受けることは少なくない。</a:t>
            </a:r>
            <a:endParaRPr lang="en-US" sz="2800" dirty="0"/>
          </a:p>
        </p:txBody>
      </p:sp>
      <p:sp>
        <p:nvSpPr>
          <p:cNvPr id="7" name="Text 5"/>
          <p:cNvSpPr/>
          <p:nvPr/>
        </p:nvSpPr>
        <p:spPr>
          <a:xfrm>
            <a:off x="7662505" y="2699137"/>
            <a:ext cx="3558540" cy="444818"/>
          </a:xfrm>
          <a:prstGeom prst="rect">
            <a:avLst/>
          </a:prstGeom>
          <a:noFill/>
          <a:ln/>
        </p:spPr>
        <p:txBody>
          <a:bodyPr wrap="none" lIns="0" tIns="0" rIns="0" bIns="0" rtlCol="0" anchor="t"/>
          <a:lstStyle/>
          <a:p>
            <a:pPr marL="0" indent="0" algn="l">
              <a:buNone/>
            </a:pPr>
            <a:r>
              <a:rPr lang="en-US" sz="4400" dirty="0">
                <a:solidFill>
                  <a:srgbClr val="1B1B27"/>
                </a:solidFill>
                <a:latin typeface="Inter Medium" pitchFamily="34" charset="0"/>
                <a:ea typeface="Inter Medium" pitchFamily="34" charset="-122"/>
                <a:cs typeface="Inter Medium" pitchFamily="34" charset="-120"/>
              </a:rPr>
              <a:t>医療機関への影響</a:t>
            </a:r>
            <a:endParaRPr lang="en-US" sz="4400" dirty="0"/>
          </a:p>
        </p:txBody>
      </p:sp>
      <p:sp>
        <p:nvSpPr>
          <p:cNvPr id="8" name="Text 6"/>
          <p:cNvSpPr/>
          <p:nvPr/>
        </p:nvSpPr>
        <p:spPr>
          <a:xfrm>
            <a:off x="7662505" y="3971100"/>
            <a:ext cx="6170771" cy="1410891"/>
          </a:xfrm>
          <a:prstGeom prst="rect">
            <a:avLst/>
          </a:prstGeom>
          <a:noFill/>
          <a:ln/>
        </p:spPr>
        <p:txBody>
          <a:bodyPr wrap="square" lIns="0" tIns="0" rIns="0" bIns="0" rtlCol="0" anchor="t"/>
          <a:lstStyle/>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社会的信頼の低下</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医療訴訟の発生</a:t>
            </a:r>
            <a:endParaRPr lang="en-US" sz="2800" dirty="0"/>
          </a:p>
          <a:p>
            <a:pPr marL="342900" indent="-342900" algn="l">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医療機関の評価への影響</a:t>
            </a:r>
            <a:endParaRPr lang="en-US" sz="2800" dirty="0"/>
          </a:p>
        </p:txBody>
      </p:sp>
      <p:sp>
        <p:nvSpPr>
          <p:cNvPr id="9" name="Text 7"/>
          <p:cNvSpPr/>
          <p:nvPr/>
        </p:nvSpPr>
        <p:spPr>
          <a:xfrm>
            <a:off x="7662505" y="5925314"/>
            <a:ext cx="6170771" cy="831056"/>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医療事故は個人だけの問題ではなく、組織全体の問題として捉える必要がある。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494</Words>
  <Application>Microsoft Office PowerPoint</Application>
  <PresentationFormat>ユーザー設定</PresentationFormat>
  <Paragraphs>186</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IBM Plex Sans Medium</vt:lpstr>
      <vt:lpstr>Calibri</vt:lpstr>
      <vt:lpstr>Inter Medium</vt:lpstr>
      <vt:lpstr>Arial</vt:lpstr>
      <vt:lpstr>Calibri Light</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2026-03-22T02:38:48Z</dcterms:created>
  <dcterms:modified xsi:type="dcterms:W3CDTF">2026-03-22T03:11:54Z</dcterms:modified>
</cp:coreProperties>
</file>