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IBM Plex Sans Medium" panose="020B0603050203000203" pitchFamily="34" charset="0"/>
      <p:regular r:id="rId23"/>
    </p:embeddedFont>
    <p:embeddedFont>
      <p:font typeface="Inter Medium" panose="020B0600070205080204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14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151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569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007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91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26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99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29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288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88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8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1597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542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97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52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086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408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637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63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878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36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0195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691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4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626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896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733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175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2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758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3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kumimoji="1"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16191" y="4715896"/>
            <a:ext cx="7224236" cy="1071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ja-JP" altLang="en-US" sz="8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基礎看護学概論</a:t>
            </a:r>
            <a:endParaRPr lang="en-US" altLang="ja-JP" sz="8000" dirty="0">
              <a:solidFill>
                <a:srgbClr val="1B1B27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 marL="0" indent="0" algn="l">
              <a:buNone/>
            </a:pPr>
            <a:r>
              <a:rPr lang="ja-JP" altLang="en-US" sz="54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第１回</a:t>
            </a:r>
            <a:endParaRPr lang="en-US" sz="5400" dirty="0">
              <a:solidFill>
                <a:srgbClr val="1B1B27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 marL="0" indent="0" algn="l">
              <a:buNone/>
            </a:pPr>
            <a:r>
              <a:rPr lang="en-US" sz="54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看護とは何か</a:t>
            </a:r>
            <a:endParaRPr lang="en-US" sz="5400" dirty="0"/>
          </a:p>
        </p:txBody>
      </p:sp>
      <p:pic>
        <p:nvPicPr>
          <p:cNvPr id="6" name="図 5" descr="さまざまな色のギフト">
            <a:extLst>
              <a:ext uri="{FF2B5EF4-FFF2-40B4-BE49-F238E27FC236}">
                <a16:creationId xmlns:a16="http://schemas.microsoft.com/office/drawing/2014/main" id="{377A3297-DA8C-CE68-9B1B-DE0854E6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864"/>
          <a:stretch>
            <a:fillRect/>
          </a:stretch>
        </p:blipFill>
        <p:spPr>
          <a:xfrm>
            <a:off x="9254467" y="0"/>
            <a:ext cx="537593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8083" y="1277541"/>
            <a:ext cx="7661553" cy="957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看護師の特徴的な立場</a:t>
            </a:r>
            <a:endParaRPr lang="en-US" sz="6000" dirty="0"/>
          </a:p>
        </p:txBody>
      </p:sp>
      <p:sp>
        <p:nvSpPr>
          <p:cNvPr id="3" name="Shape 1"/>
          <p:cNvSpPr/>
          <p:nvPr/>
        </p:nvSpPr>
        <p:spPr>
          <a:xfrm>
            <a:off x="858083" y="2765584"/>
            <a:ext cx="13347774" cy="1209675"/>
          </a:xfrm>
          <a:prstGeom prst="roundRect">
            <a:avLst>
              <a:gd name="adj" fmla="val 10641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00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1" y="3237190"/>
            <a:ext cx="383024" cy="30634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853802" y="3158906"/>
            <a:ext cx="11612166" cy="462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看護職は「医療の専門家」であると同時に、「生活のパートナー」でもある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858083" y="4567476"/>
            <a:ext cx="3830717" cy="478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患者との距離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858083" y="5318403"/>
            <a:ext cx="6083260" cy="1388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医師が診療に集中する一方で、看護師は患者のそばに長く関わり、生活と感情の変化を察知できる存在である。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7782282" y="4567476"/>
            <a:ext cx="3830717" cy="478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つなぐ役割</a:t>
            </a:r>
            <a:endParaRPr lang="en-US" sz="3600" dirty="0"/>
          </a:p>
        </p:txBody>
      </p:sp>
      <p:sp>
        <p:nvSpPr>
          <p:cNvPr id="10" name="Text 7"/>
          <p:cNvSpPr/>
          <p:nvPr/>
        </p:nvSpPr>
        <p:spPr>
          <a:xfrm>
            <a:off x="7782282" y="5318403"/>
            <a:ext cx="5912048" cy="925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医療チームの中で、患者と他職種を「つなぐ」役割も担っている。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6492" y="618921"/>
            <a:ext cx="8591907" cy="565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54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看護の対象〜「個人」から「地域」まで〜</a:t>
            </a:r>
            <a:endParaRPr lang="en-US" sz="5400" dirty="0"/>
          </a:p>
        </p:txBody>
      </p:sp>
      <p:sp>
        <p:nvSpPr>
          <p:cNvPr id="6" name="Text 4"/>
          <p:cNvSpPr/>
          <p:nvPr/>
        </p:nvSpPr>
        <p:spPr>
          <a:xfrm>
            <a:off x="691754" y="2523148"/>
            <a:ext cx="4274939" cy="441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個々の患者の身体的・精神的ニーズに応じ、個別ケアを提供。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691754" y="3630494"/>
            <a:ext cx="4274939" cy="441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急性期ケア：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手術後の回復支援。</a:t>
            </a:r>
            <a:endParaRPr lang="en-US" sz="2400" dirty="0"/>
          </a:p>
          <a:p>
            <a:pPr marL="342900" indent="-342900" algn="l"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在宅ケア：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ADL支援、医療処置。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5270302" y="1843698"/>
            <a:ext cx="2261235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家族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5270302" y="2523148"/>
            <a:ext cx="4275058" cy="441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患者の回復と生活の質向上を支援するため、家族をサポート。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5270302" y="3550712"/>
            <a:ext cx="4275058" cy="441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介護支援：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適切な介護方法の指導。</a:t>
            </a:r>
            <a:endParaRPr lang="en-US" sz="2400" dirty="0"/>
          </a:p>
          <a:p>
            <a:pPr marL="342900" indent="-342900" algn="l"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意思決定：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治療方針選択のサポート。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9848850" y="1848021"/>
            <a:ext cx="2261235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集団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9848970" y="2523148"/>
            <a:ext cx="4275058" cy="441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共通点を持つ人々の集団に対し、健康増進・疾病予防活動を実施。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9848970" y="3527537"/>
            <a:ext cx="4275058" cy="441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職場：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健康診断、ストレスチェック。</a:t>
            </a:r>
            <a:endParaRPr lang="en-US" sz="2400" dirty="0"/>
          </a:p>
          <a:p>
            <a:pPr marL="342900" indent="-342900" algn="l"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学校：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感染症予防教育。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691814" y="5762634"/>
            <a:ext cx="2261235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地域</a:t>
            </a:r>
            <a:endParaRPr lang="en-US" sz="3600" dirty="0"/>
          </a:p>
        </p:txBody>
      </p:sp>
      <p:sp>
        <p:nvSpPr>
          <p:cNvPr id="18" name="Text 16"/>
          <p:cNvSpPr/>
          <p:nvPr/>
        </p:nvSpPr>
        <p:spPr>
          <a:xfrm>
            <a:off x="691574" y="6367954"/>
            <a:ext cx="13432274" cy="220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特定の地域住民全体の健康を支え、公衆衛生向上に貢献。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691814" y="6853915"/>
            <a:ext cx="9856443" cy="644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公衆衛生：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予防接種推奨、禁煙キャンペーン。</a:t>
            </a:r>
            <a:endParaRPr lang="en-US" sz="2400" dirty="0"/>
          </a:p>
          <a:p>
            <a:pPr marL="342900" indent="-342900" algn="l"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災害対応：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避難所での健康管理、医療支援。</a:t>
            </a:r>
            <a:endParaRPr lang="en-US" sz="2400" dirty="0"/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9F8DDDC9-612F-DB3F-7F6C-E50028055F15}"/>
              </a:ext>
            </a:extLst>
          </p:cNvPr>
          <p:cNvSpPr/>
          <p:nvPr/>
        </p:nvSpPr>
        <p:spPr>
          <a:xfrm>
            <a:off x="691574" y="1848021"/>
            <a:ext cx="2261235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個人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080" y="653053"/>
            <a:ext cx="8578691" cy="1072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0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看護の対象の詳細</a:t>
            </a:r>
            <a:endParaRPr lang="en-US" sz="6750" dirty="0"/>
          </a:p>
        </p:txBody>
      </p:sp>
      <p:sp>
        <p:nvSpPr>
          <p:cNvPr id="4" name="Text 2"/>
          <p:cNvSpPr/>
          <p:nvPr/>
        </p:nvSpPr>
        <p:spPr>
          <a:xfrm>
            <a:off x="692926" y="2100748"/>
            <a:ext cx="6746371" cy="196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個人</a:t>
            </a:r>
            <a:endParaRPr lang="en-US" sz="3350" dirty="0"/>
          </a:p>
        </p:txBody>
      </p:sp>
      <p:sp>
        <p:nvSpPr>
          <p:cNvPr id="5" name="Text 3"/>
          <p:cNvSpPr/>
          <p:nvPr/>
        </p:nvSpPr>
        <p:spPr>
          <a:xfrm>
            <a:off x="692926" y="2841555"/>
            <a:ext cx="6746371" cy="1406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病気や障害の有無にかかわらず、一人ひとりの身体・心・生活に焦点をあてた援助を行う</a:t>
            </a:r>
            <a:endParaRPr lang="en-US" sz="2700" dirty="0"/>
          </a:p>
        </p:txBody>
      </p:sp>
      <p:sp>
        <p:nvSpPr>
          <p:cNvPr id="7" name="Text 5"/>
          <p:cNvSpPr/>
          <p:nvPr/>
        </p:nvSpPr>
        <p:spPr>
          <a:xfrm>
            <a:off x="692926" y="5266527"/>
            <a:ext cx="6504708" cy="23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家族</a:t>
            </a:r>
            <a:endParaRPr lang="en-US" sz="3350" dirty="0"/>
          </a:p>
        </p:txBody>
      </p:sp>
      <p:sp>
        <p:nvSpPr>
          <p:cNvPr id="8" name="Text 6"/>
          <p:cNvSpPr/>
          <p:nvPr/>
        </p:nvSpPr>
        <p:spPr>
          <a:xfrm>
            <a:off x="692926" y="6007334"/>
            <a:ext cx="6504708" cy="1674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家族の役割・関係・経済・感情に配慮しながら、患者と家族を一体として支援する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7793049" y="2100748"/>
            <a:ext cx="2729083" cy="536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集団</a:t>
            </a:r>
            <a:endParaRPr lang="en-US" sz="3350" dirty="0"/>
          </a:p>
        </p:txBody>
      </p:sp>
      <p:sp>
        <p:nvSpPr>
          <p:cNvPr id="11" name="Text 9"/>
          <p:cNvSpPr/>
          <p:nvPr/>
        </p:nvSpPr>
        <p:spPr>
          <a:xfrm>
            <a:off x="7793049" y="2841555"/>
            <a:ext cx="6223397" cy="1576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学校や職場など、特定の目的や属性を持つ人々の健康課題に対応する(例:学校保健)</a:t>
            </a:r>
            <a:endParaRPr lang="en-US" sz="2700" dirty="0"/>
          </a:p>
        </p:txBody>
      </p:sp>
      <p:sp>
        <p:nvSpPr>
          <p:cNvPr id="13" name="Text 11"/>
          <p:cNvSpPr/>
          <p:nvPr/>
        </p:nvSpPr>
        <p:spPr>
          <a:xfrm>
            <a:off x="7793049" y="5168556"/>
            <a:ext cx="6308305" cy="22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地域</a:t>
            </a:r>
            <a:endParaRPr lang="en-US" sz="3350" dirty="0"/>
          </a:p>
        </p:txBody>
      </p:sp>
      <p:sp>
        <p:nvSpPr>
          <p:cNvPr id="14" name="Text 12"/>
          <p:cNvSpPr/>
          <p:nvPr/>
        </p:nvSpPr>
        <p:spPr>
          <a:xfrm>
            <a:off x="7793049" y="5909363"/>
            <a:ext cx="6308305" cy="1602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地域に暮らすすべての人々を対象に、健康づくりや疾病予防、災害時の支援などを行う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0452" y="585516"/>
            <a:ext cx="11543348" cy="848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650"/>
              </a:lnSpc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実際の場面にみる看護の対象の広がり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760452" y="1837695"/>
            <a:ext cx="5434217" cy="424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病院での看護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760453" y="2553295"/>
            <a:ext cx="6149798" cy="1941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入院患者だけでなく、その家族の不安・負担・生活の変化にも配慮する。退院後の生活や地域連携を視野に入れた支援が必要である。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60453" y="5251847"/>
            <a:ext cx="5434217" cy="424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学校での看護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760454" y="5967447"/>
            <a:ext cx="6149798" cy="1941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養護教諭として、子どもの身体的・精神的健康を見守る。保護者や教員との連携を通じ、学校全体の健康環境を整える役割を担う。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002938" y="1837695"/>
            <a:ext cx="5434217" cy="424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地域での看護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8002939" y="2553295"/>
            <a:ext cx="6149798" cy="23295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保健師として、地域住民の健康課題(生活習慣病、子育て、孤立、高齢化など)に対して予防的に働きかける。行政や地域資源と協働しながら、継続的な支援を行う。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9175" y="1236379"/>
            <a:ext cx="8273891" cy="1034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看護に求められる視点</a:t>
            </a:r>
            <a:endParaRPr lang="en-US" sz="6600" dirty="0"/>
          </a:p>
        </p:txBody>
      </p:sp>
      <p:sp>
        <p:nvSpPr>
          <p:cNvPr id="4" name="Text 2"/>
          <p:cNvSpPr/>
          <p:nvPr/>
        </p:nvSpPr>
        <p:spPr>
          <a:xfrm>
            <a:off x="1019175" y="2671022"/>
            <a:ext cx="4136946" cy="517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基本的視点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019175" y="3505532"/>
            <a:ext cx="10900682" cy="517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看護は「生活者の視点」で捉えることが基本である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926663" y="4519371"/>
            <a:ext cx="12959154" cy="24104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個人の背景(年齢・性別・家族構成・文化・社会環境など)を踏まえた個別的な理解が必要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その人を「部分」ではなく「全体」として見る全人的アプローチが求められる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多様な対象に対応するために、柔軟で幅広い視野が必要である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9265" y="980888"/>
            <a:ext cx="11010543" cy="880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看護の目的〜生を支える4つの柱〜</a:t>
            </a:r>
            <a:endParaRPr lang="en-US" sz="6600" dirty="0"/>
          </a:p>
        </p:txBody>
      </p:sp>
      <p:sp>
        <p:nvSpPr>
          <p:cNvPr id="3" name="Text 1"/>
          <p:cNvSpPr/>
          <p:nvPr/>
        </p:nvSpPr>
        <p:spPr>
          <a:xfrm>
            <a:off x="859690" y="2449584"/>
            <a:ext cx="13051869" cy="819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看護の目的は、単に「病気を治す」ための補助ではなく、人が人として自分らしく生きることを支える行為である。以下の4つの目的は、看護の実践を支える基本的な視点である。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160383" y="4546521"/>
            <a:ext cx="3523536" cy="44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健康の保持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160383" y="5235960"/>
            <a:ext cx="6010870" cy="40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病気やけがを未然に防ぐ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830145" y="4546521"/>
            <a:ext cx="3523536" cy="44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健康の増進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7830145" y="5235960"/>
            <a:ext cx="6010989" cy="40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よりよい生活の質を目指す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160383" y="5995273"/>
            <a:ext cx="3523536" cy="44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健康の回復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160383" y="6684713"/>
            <a:ext cx="6010870" cy="40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元の健康状態に戻る支援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7830145" y="5995273"/>
            <a:ext cx="3523536" cy="44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安楽な死の支援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7830145" y="6684713"/>
            <a:ext cx="6010989" cy="40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苦痛を軽減し尊厳を守る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8663" y="575122"/>
            <a:ext cx="6505932" cy="813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健康の保持と増進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28663" y="1930284"/>
            <a:ext cx="3252907" cy="406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健康の保持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728663" y="2736396"/>
            <a:ext cx="6269117" cy="1095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病気やけがを未然に防ぐことを目指す。看護師は、予防的支援や健康教育を通じて、人々の生活習慣や行動の改善を促す。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28663" y="4785701"/>
            <a:ext cx="6269117" cy="1095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乳幼児への予防接種のスケジュール管理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高血圧や糖尿病予防のための食生活・運動指導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感染症予防のための手洗いや咳エチケットの指導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7640241" y="1930284"/>
            <a:ext cx="3252907" cy="406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健康の増進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7640241" y="2736396"/>
            <a:ext cx="6269117" cy="730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すでに健康である人が、よりよい生活の質(QOL)を目指して自分の健康を高めていけるよう支援する。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640241" y="4785701"/>
            <a:ext cx="6269117" cy="1460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職場での健康づくりプログラムへの参加支援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高齢者が運動習慣を継続できるような地域活動の推進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若年層へのメンタルヘルス啓発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1270" y="1354114"/>
            <a:ext cx="7441883" cy="715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健康の回復と安楽な死の支援</a:t>
            </a:r>
            <a:endParaRPr lang="en-US" sz="6600" dirty="0"/>
          </a:p>
        </p:txBody>
      </p:sp>
      <p:sp>
        <p:nvSpPr>
          <p:cNvPr id="3" name="Text 1"/>
          <p:cNvSpPr/>
          <p:nvPr/>
        </p:nvSpPr>
        <p:spPr>
          <a:xfrm>
            <a:off x="641270" y="2522050"/>
            <a:ext cx="2863096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健康の回復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641270" y="3453034"/>
            <a:ext cx="6394609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病気やけがをした人が元の健康状態に戻ること、あるいは最適な状態で日常生活を送れるように支援する。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41270" y="5781387"/>
            <a:ext cx="6128266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ja-JP" alt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・</a:t>
            </a: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入院患者への清潔ケアや服薬管理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641270" y="6390153"/>
            <a:ext cx="6128266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ja-JP" alt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・</a:t>
            </a: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退院指導を通じた在宅療養の準備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41270" y="6998920"/>
            <a:ext cx="6128266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ja-JP" alt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・</a:t>
            </a: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リハビリテーションの動機づけや支援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666195" y="2522050"/>
            <a:ext cx="2863096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安楽な死の支援</a:t>
            </a:r>
            <a:endParaRPr lang="en-US" sz="4000" dirty="0"/>
          </a:p>
        </p:txBody>
      </p:sp>
      <p:sp>
        <p:nvSpPr>
          <p:cNvPr id="13" name="Text 11"/>
          <p:cNvSpPr/>
          <p:nvPr/>
        </p:nvSpPr>
        <p:spPr>
          <a:xfrm>
            <a:off x="7594523" y="3484449"/>
            <a:ext cx="626649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回復が望めない場合でも、苦痛を軽減し、安心して最期を迎えることができるように支援する。本人の尊厳を重視した看護が重要となる。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7594523" y="5782084"/>
            <a:ext cx="6000155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ja-JP" alt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・</a:t>
            </a: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緩和ケア病棟での身体的・精神的苦痛の軽減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7594523" y="6390850"/>
            <a:ext cx="6000155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ja-JP" alt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・</a:t>
            </a: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家族へのグリーフケアや意思決定支援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7594523" y="6999617"/>
            <a:ext cx="6000155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ja-JP" alt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・</a:t>
            </a: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本人の希望に基づく「看取りの場」の調整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028683"/>
            <a:ext cx="9487495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看護職の役割と活躍の場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96255" y="2509787"/>
            <a:ext cx="12698254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職は、医療の現場に限らず、さまざまな生活の場において人々の健康と生活を支えている。看護の専門性は、治療を支える力と、生活を支える力の両方を兼ね備えており、「その人らしい生活」を実現するためのキーパーソンである。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255038" y="4872259"/>
            <a:ext cx="3427690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病院・診療所</a:t>
            </a:r>
            <a:endParaRPr lang="en-US" sz="3350" dirty="0"/>
          </a:p>
        </p:txBody>
      </p:sp>
      <p:sp>
        <p:nvSpPr>
          <p:cNvPr id="6" name="Text 4"/>
          <p:cNvSpPr/>
          <p:nvPr/>
        </p:nvSpPr>
        <p:spPr>
          <a:xfrm>
            <a:off x="1255038" y="5618305"/>
            <a:ext cx="3427690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急性期・慢性期・終末期のケアを担う治療の場</a:t>
            </a:r>
            <a:endParaRPr lang="en-US" sz="2700" dirty="0"/>
          </a:p>
        </p:txBody>
      </p:sp>
      <p:sp>
        <p:nvSpPr>
          <p:cNvPr id="8" name="Text 6"/>
          <p:cNvSpPr/>
          <p:nvPr/>
        </p:nvSpPr>
        <p:spPr>
          <a:xfrm>
            <a:off x="5631537" y="4872259"/>
            <a:ext cx="3427690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地域・在宅</a:t>
            </a:r>
            <a:endParaRPr lang="en-US" sz="3350" dirty="0"/>
          </a:p>
        </p:txBody>
      </p:sp>
      <p:sp>
        <p:nvSpPr>
          <p:cNvPr id="9" name="Text 7"/>
          <p:cNvSpPr/>
          <p:nvPr/>
        </p:nvSpPr>
        <p:spPr>
          <a:xfrm>
            <a:off x="5631537" y="5618305"/>
            <a:ext cx="3427690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生活の場に近いところで看護を提供</a:t>
            </a: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10008037" y="4872259"/>
            <a:ext cx="3427690" cy="539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学校・企業・施設</a:t>
            </a:r>
            <a:endParaRPr lang="en-US" sz="3350" dirty="0"/>
          </a:p>
        </p:txBody>
      </p:sp>
      <p:sp>
        <p:nvSpPr>
          <p:cNvPr id="12" name="Text 10"/>
          <p:cNvSpPr/>
          <p:nvPr/>
        </p:nvSpPr>
        <p:spPr>
          <a:xfrm>
            <a:off x="10008037" y="5618305"/>
            <a:ext cx="3427690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特定の人々の健康維持・向上をサポート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797" y="400598"/>
            <a:ext cx="7849791" cy="701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各フィールドでの具体的な役割</a:t>
            </a:r>
            <a:endParaRPr lang="en-US" sz="6600" dirty="0"/>
          </a:p>
        </p:txBody>
      </p:sp>
      <p:sp>
        <p:nvSpPr>
          <p:cNvPr id="4" name="Text 2"/>
          <p:cNvSpPr/>
          <p:nvPr/>
        </p:nvSpPr>
        <p:spPr>
          <a:xfrm>
            <a:off x="758130" y="1788481"/>
            <a:ext cx="2807851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病院・診療所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758130" y="2358986"/>
            <a:ext cx="13114139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手術直後の全身状態観察と疼痛コントロール、糖尿病患者に対するインスリン自己注射の指導、心疾患患者の退院後の生活指導(食事・運動)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58129" y="3605316"/>
            <a:ext cx="2807851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地域・在宅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758129" y="4175821"/>
            <a:ext cx="13114139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自宅で療養するがん患者への疼痛コントロールと家族支援、認知症高齢者の生活環境の整備支援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、</a:t>
            </a:r>
          </a:p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子育て家庭への乳幼児訪問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64814" y="5358704"/>
            <a:ext cx="2807851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学校・企業・施設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764814" y="5929210"/>
            <a:ext cx="13114139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学校における児童の健康観察やケガへの応急処置、企業でのメンタルヘルスケア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、</a:t>
            </a:r>
          </a:p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障害者施設での生活支援や医療的ケア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64814" y="7112094"/>
            <a:ext cx="13372624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いずれの場においても、対象者の全体を捉える力、その人らしい生活・人生を支えるという倫理的視点、チーム医療・多職種連携における調整・橋渡しの役割が求められる。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3843" y="1369032"/>
            <a:ext cx="10826829" cy="847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なぜ「看護とは何か」を考えるのか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543844" y="2919906"/>
            <a:ext cx="6224945" cy="19371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看護」という言葉は身近にあるが、正確に説明するのは難しい。看護の定義は1つではなく、時代や社会の中で変化してきた。看護職になるうえで、「自分にとって看護とは何か」を考えることが重要である。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3843" y="5841004"/>
            <a:ext cx="6224945" cy="774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この問いを繰り返し考え続けることが、看護職としての専門性を育てていく土台となる。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7513881" y="2941218"/>
            <a:ext cx="3390186" cy="423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この講義で学ぶこと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513881" y="3728188"/>
            <a:ext cx="6818590" cy="1550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「看護」という言葉の語源や歴史的背景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看護職の役割と他職種との違い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看護の対象となる人々や集団の範囲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看護の持つ目的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9513" y="1674709"/>
            <a:ext cx="7763708" cy="970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まとめ</a:t>
            </a:r>
            <a:endParaRPr lang="en-US" sz="6600" dirty="0"/>
          </a:p>
        </p:txBody>
      </p:sp>
      <p:sp>
        <p:nvSpPr>
          <p:cNvPr id="3" name="Text 1"/>
          <p:cNvSpPr/>
          <p:nvPr/>
        </p:nvSpPr>
        <p:spPr>
          <a:xfrm>
            <a:off x="1354336" y="3656750"/>
            <a:ext cx="12425601" cy="471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看護とは生活の中に生きる実践であり、現場の枠を越えて人を支える</a:t>
            </a:r>
            <a:endParaRPr lang="en-US" sz="32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専門職である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926663" y="3532652"/>
            <a:ext cx="38100" cy="1100614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5" name="Text 3"/>
          <p:cNvSpPr/>
          <p:nvPr/>
        </p:nvSpPr>
        <p:spPr>
          <a:xfrm>
            <a:off x="926663" y="5625516"/>
            <a:ext cx="12891373" cy="943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本講義では、看護の基本的な概念について学んだ。看護とは何かという問いは、今後の学びや実習の中で何度も立ち返るテーマである。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2029658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目指すゴール</a:t>
            </a:r>
            <a:endParaRPr lang="en-US" sz="6750" dirty="0"/>
          </a:p>
        </p:txBody>
      </p:sp>
      <p:sp>
        <p:nvSpPr>
          <p:cNvPr id="4" name="Text 2"/>
          <p:cNvSpPr/>
          <p:nvPr/>
        </p:nvSpPr>
        <p:spPr>
          <a:xfrm>
            <a:off x="1483638" y="3797975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全体像の理解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1483638" y="4544020"/>
            <a:ext cx="5615940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看護の全体像を理解し、これからの学びの出発点とする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8048387" y="3797975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視野の拡大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8048387" y="4544020"/>
            <a:ext cx="5615940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看護の仕事が「病気の人を支える」ことだけでない広がりをもっていることに気づく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3365" y="1195048"/>
            <a:ext cx="8552498" cy="890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「看護」という言葉の起源</a:t>
            </a:r>
            <a:endParaRPr lang="en-US" sz="6600" dirty="0"/>
          </a:p>
        </p:txBody>
      </p:sp>
      <p:sp>
        <p:nvSpPr>
          <p:cNvPr id="3" name="Text 1"/>
          <p:cNvSpPr/>
          <p:nvPr/>
        </p:nvSpPr>
        <p:spPr>
          <a:xfrm>
            <a:off x="798314" y="2854626"/>
            <a:ext cx="7542014" cy="124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英語の「nurse」が語源である。「nurse」はラテン語の「nutrire(養う・育てる)」に由来する。「nutrire」は、赤ちゃんや子どもを育てる母親のイメージが原型である。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98314" y="5007777"/>
            <a:ext cx="7114342" cy="8331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つまり、看護の起源は「世話する・育てる・支える」という行為にある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9421535" y="2854626"/>
            <a:ext cx="3564017" cy="445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nutrire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9421535" y="3535544"/>
            <a:ext cx="4418052" cy="416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養う・育てる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9421535" y="4423275"/>
            <a:ext cx="3564017" cy="445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nurse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9421535" y="5104193"/>
            <a:ext cx="4418052" cy="416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世話する・支える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9421535" y="5991923"/>
            <a:ext cx="3564017" cy="445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9421535" y="6672841"/>
            <a:ext cx="4418052" cy="416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専門的ケア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8053" y="737235"/>
            <a:ext cx="8277820" cy="689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日本における看護の呼び名の変遷</a:t>
            </a:r>
            <a:endParaRPr lang="en-US" sz="6600" dirty="0"/>
          </a:p>
        </p:txBody>
      </p:sp>
      <p:sp>
        <p:nvSpPr>
          <p:cNvPr id="3" name="Shape 1"/>
          <p:cNvSpPr/>
          <p:nvPr/>
        </p:nvSpPr>
        <p:spPr>
          <a:xfrm>
            <a:off x="618053" y="4600932"/>
            <a:ext cx="13394293" cy="30480"/>
          </a:xfrm>
          <a:prstGeom prst="roundRect">
            <a:avLst>
              <a:gd name="adj" fmla="val 304212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3200"/>
          </a:p>
        </p:txBody>
      </p:sp>
      <p:sp>
        <p:nvSpPr>
          <p:cNvPr id="4" name="Shape 2"/>
          <p:cNvSpPr/>
          <p:nvPr/>
        </p:nvSpPr>
        <p:spPr>
          <a:xfrm>
            <a:off x="3228737" y="3938707"/>
            <a:ext cx="30480" cy="662226"/>
          </a:xfrm>
          <a:prstGeom prst="roundRect">
            <a:avLst>
              <a:gd name="adj" fmla="val 304212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3200"/>
          </a:p>
        </p:txBody>
      </p:sp>
      <p:sp>
        <p:nvSpPr>
          <p:cNvPr id="5" name="Shape 3"/>
          <p:cNvSpPr/>
          <p:nvPr/>
        </p:nvSpPr>
        <p:spPr>
          <a:xfrm>
            <a:off x="2995613" y="4352568"/>
            <a:ext cx="496729" cy="496729"/>
          </a:xfrm>
          <a:prstGeom prst="roundRect">
            <a:avLst>
              <a:gd name="adj" fmla="val 18667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6" name="Text 4"/>
          <p:cNvSpPr/>
          <p:nvPr/>
        </p:nvSpPr>
        <p:spPr>
          <a:xfrm>
            <a:off x="3078420" y="4313312"/>
            <a:ext cx="331113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1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1975554" y="2255430"/>
            <a:ext cx="2759631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江戸〜明治初期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854392" y="2821096"/>
            <a:ext cx="4810363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特定の呼称はなく、「看病」などと表現されていた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5942886" y="4600932"/>
            <a:ext cx="30480" cy="662226"/>
          </a:xfrm>
          <a:prstGeom prst="roundRect">
            <a:avLst>
              <a:gd name="adj" fmla="val 304212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3200"/>
          </a:p>
        </p:txBody>
      </p:sp>
      <p:sp>
        <p:nvSpPr>
          <p:cNvPr id="10" name="Shape 8"/>
          <p:cNvSpPr/>
          <p:nvPr/>
        </p:nvSpPr>
        <p:spPr>
          <a:xfrm>
            <a:off x="5709761" y="4352568"/>
            <a:ext cx="496729" cy="496729"/>
          </a:xfrm>
          <a:prstGeom prst="roundRect">
            <a:avLst>
              <a:gd name="adj" fmla="val 18667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11" name="Text 9"/>
          <p:cNvSpPr/>
          <p:nvPr/>
        </p:nvSpPr>
        <p:spPr>
          <a:xfrm>
            <a:off x="5792569" y="4313312"/>
            <a:ext cx="331113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2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4563069" y="5483900"/>
            <a:ext cx="2759631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明治時代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3387387" y="6105943"/>
            <a:ext cx="4810363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西洋医学導入とともに「看病婦」「看護婦」という言葉が使用されるようになる</a:t>
            </a:r>
            <a:endParaRPr lang="en-US" sz="2800" dirty="0"/>
          </a:p>
        </p:txBody>
      </p:sp>
      <p:sp>
        <p:nvSpPr>
          <p:cNvPr id="14" name="Shape 12"/>
          <p:cNvSpPr/>
          <p:nvPr/>
        </p:nvSpPr>
        <p:spPr>
          <a:xfrm>
            <a:off x="8657034" y="3938707"/>
            <a:ext cx="30480" cy="662226"/>
          </a:xfrm>
          <a:prstGeom prst="roundRect">
            <a:avLst>
              <a:gd name="adj" fmla="val 304212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3200"/>
          </a:p>
        </p:txBody>
      </p:sp>
      <p:sp>
        <p:nvSpPr>
          <p:cNvPr id="15" name="Shape 13"/>
          <p:cNvSpPr/>
          <p:nvPr/>
        </p:nvSpPr>
        <p:spPr>
          <a:xfrm>
            <a:off x="8423910" y="4352568"/>
            <a:ext cx="496729" cy="496729"/>
          </a:xfrm>
          <a:prstGeom prst="roundRect">
            <a:avLst>
              <a:gd name="adj" fmla="val 18667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16" name="Text 14"/>
          <p:cNvSpPr/>
          <p:nvPr/>
        </p:nvSpPr>
        <p:spPr>
          <a:xfrm>
            <a:off x="8506718" y="4313312"/>
            <a:ext cx="331113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3</a:t>
            </a:r>
            <a:endParaRPr lang="en-US" sz="4000" dirty="0"/>
          </a:p>
        </p:txBody>
      </p:sp>
      <p:sp>
        <p:nvSpPr>
          <p:cNvPr id="17" name="Text 15"/>
          <p:cNvSpPr/>
          <p:nvPr/>
        </p:nvSpPr>
        <p:spPr>
          <a:xfrm>
            <a:off x="7403851" y="2255430"/>
            <a:ext cx="2759631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昭和時代</a:t>
            </a:r>
            <a:endParaRPr lang="en-US" sz="3600" dirty="0"/>
          </a:p>
        </p:txBody>
      </p:sp>
      <p:sp>
        <p:nvSpPr>
          <p:cNvPr id="18" name="Text 16"/>
          <p:cNvSpPr/>
          <p:nvPr/>
        </p:nvSpPr>
        <p:spPr>
          <a:xfrm>
            <a:off x="6282690" y="2821096"/>
            <a:ext cx="4810363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看護教育の制度化が進み、職業としての認識が高まる</a:t>
            </a:r>
            <a:endParaRPr lang="en-US" sz="2800" dirty="0"/>
          </a:p>
        </p:txBody>
      </p:sp>
      <p:sp>
        <p:nvSpPr>
          <p:cNvPr id="19" name="Shape 17"/>
          <p:cNvSpPr/>
          <p:nvPr/>
        </p:nvSpPr>
        <p:spPr>
          <a:xfrm>
            <a:off x="11371183" y="4600932"/>
            <a:ext cx="30480" cy="662226"/>
          </a:xfrm>
          <a:prstGeom prst="roundRect">
            <a:avLst>
              <a:gd name="adj" fmla="val 304212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3200"/>
          </a:p>
        </p:txBody>
      </p:sp>
      <p:sp>
        <p:nvSpPr>
          <p:cNvPr id="20" name="Shape 18"/>
          <p:cNvSpPr/>
          <p:nvPr/>
        </p:nvSpPr>
        <p:spPr>
          <a:xfrm>
            <a:off x="11138059" y="4352568"/>
            <a:ext cx="496729" cy="496729"/>
          </a:xfrm>
          <a:prstGeom prst="roundRect">
            <a:avLst>
              <a:gd name="adj" fmla="val 18667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21" name="Text 19"/>
          <p:cNvSpPr/>
          <p:nvPr/>
        </p:nvSpPr>
        <p:spPr>
          <a:xfrm>
            <a:off x="11220867" y="4313312"/>
            <a:ext cx="331113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4</a:t>
            </a:r>
            <a:endParaRPr lang="en-US" sz="4000" dirty="0"/>
          </a:p>
        </p:txBody>
      </p:sp>
      <p:sp>
        <p:nvSpPr>
          <p:cNvPr id="22" name="Text 20"/>
          <p:cNvSpPr/>
          <p:nvPr/>
        </p:nvSpPr>
        <p:spPr>
          <a:xfrm>
            <a:off x="9991367" y="5483900"/>
            <a:ext cx="2759631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1990年代〜</a:t>
            </a:r>
            <a:endParaRPr lang="en-US" sz="3600" dirty="0"/>
          </a:p>
        </p:txBody>
      </p:sp>
      <p:sp>
        <p:nvSpPr>
          <p:cNvPr id="23" name="Text 21"/>
          <p:cNvSpPr/>
          <p:nvPr/>
        </p:nvSpPr>
        <p:spPr>
          <a:xfrm>
            <a:off x="8815685" y="6105943"/>
            <a:ext cx="4810363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男女共通の職業名として「看護師」に名称が統一される(1992年、保助看法改正)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8085" y="1009531"/>
            <a:ext cx="7750850" cy="9688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1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看護の専門職化の歴史</a:t>
            </a:r>
            <a:endParaRPr lang="en-US" sz="6100" dirty="0"/>
          </a:p>
        </p:txBody>
      </p:sp>
      <p:sp>
        <p:nvSpPr>
          <p:cNvPr id="4" name="Text 2"/>
          <p:cNvSpPr/>
          <p:nvPr/>
        </p:nvSpPr>
        <p:spPr>
          <a:xfrm>
            <a:off x="1301472" y="2421969"/>
            <a:ext cx="3875365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初期の看護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1301472" y="3186827"/>
            <a:ext cx="5839658" cy="94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「病人の世話」「医師の補助的業務」が中心であった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922657" y="2421969"/>
            <a:ext cx="3875365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制度の整備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7922657" y="3186827"/>
            <a:ext cx="5839658" cy="1412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20世紀に入り、教育課程や免許制度の整備により、専門的な知識と技術を有する職業としての地位を確立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301472" y="5042773"/>
            <a:ext cx="3875365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現代の看護</a:t>
            </a:r>
            <a:endParaRPr lang="en-US" sz="4000" dirty="0"/>
          </a:p>
        </p:txBody>
      </p:sp>
      <p:sp>
        <p:nvSpPr>
          <p:cNvPr id="11" name="Text 9"/>
          <p:cNvSpPr/>
          <p:nvPr/>
        </p:nvSpPr>
        <p:spPr>
          <a:xfrm>
            <a:off x="1301472" y="5807631"/>
            <a:ext cx="5839658" cy="94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科学的根拠に基づいた判断力と、高度な実践力が求められる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922657" y="5042773"/>
            <a:ext cx="3875365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自律した専門職へ</a:t>
            </a:r>
            <a:endParaRPr lang="en-US" sz="4000" dirty="0"/>
          </a:p>
        </p:txBody>
      </p:sp>
      <p:sp>
        <p:nvSpPr>
          <p:cNvPr id="14" name="Text 12"/>
          <p:cNvSpPr/>
          <p:nvPr/>
        </p:nvSpPr>
        <p:spPr>
          <a:xfrm>
            <a:off x="7922657" y="5807631"/>
            <a:ext cx="5839658" cy="1412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看護は単なる「手伝い」ではなく、人々の生活・命に寄り添う自律した専門職へと発展してきた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186577"/>
            <a:ext cx="9487495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看護職の立ち位置と役割</a:t>
            </a:r>
            <a:endParaRPr lang="en-US" sz="7200" dirty="0"/>
          </a:p>
        </p:txBody>
      </p:sp>
      <p:sp>
        <p:nvSpPr>
          <p:cNvPr id="3" name="Text 1"/>
          <p:cNvSpPr/>
          <p:nvPr/>
        </p:nvSpPr>
        <p:spPr>
          <a:xfrm>
            <a:off x="966073" y="2954893"/>
            <a:ext cx="12698254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看護職は、医療現場や福祉の場で他職種と協働しながら、人々の健康と生活を支援する専門職である。「医療」と「生活」の両方に関わることが、看護職の大きな特徴である。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966073" y="4998958"/>
            <a:ext cx="12698254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治療の場面だけでなく、日常生活や精神的側面にも目を向けて援助する。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966073" y="5939076"/>
            <a:ext cx="12698254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看護職は「医療の専門家」であると同時に、「生活のパートナー」でもある存在である。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477685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主な他職種との比較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1483638" y="3246001"/>
            <a:ext cx="3427690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医師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483638" y="3992047"/>
            <a:ext cx="3427690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診断・治療・投薬など、病気の医学的管理の中心的役割を担う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5860137" y="3246001"/>
            <a:ext cx="3427690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介護福祉士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860137" y="3992047"/>
            <a:ext cx="3427690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食事・排泄・入浴などの日常生活の介助や、福祉制度を活用した生活支援を担う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0236637" y="3246001"/>
            <a:ext cx="3427690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看護師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236637" y="3992047"/>
            <a:ext cx="3427690" cy="2759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医学的知識を活用しながら、治療の補助と生活支援を行い、患者の全体像に基づいたケアを提供する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463" y="1161548"/>
            <a:ext cx="10061377" cy="1048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25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看護職に求められる専門性</a:t>
            </a:r>
            <a:endParaRPr lang="en-US" sz="6600" dirty="0"/>
          </a:p>
        </p:txBody>
      </p:sp>
      <p:sp>
        <p:nvSpPr>
          <p:cNvPr id="4" name="Text 2"/>
          <p:cNvSpPr/>
          <p:nvPr/>
        </p:nvSpPr>
        <p:spPr>
          <a:xfrm>
            <a:off x="936612" y="2618029"/>
            <a:ext cx="4848532" cy="191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二つの視点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937463" y="3276922"/>
            <a:ext cx="4848532" cy="7721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医学的視点と生活者視点の両方を併せ持つ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935761" y="5060477"/>
            <a:ext cx="4848532" cy="191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包括的支援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936612" y="5719370"/>
            <a:ext cx="4848532" cy="1158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症状の観察や処置だけでなく、生活の継続・回復に向けた支援を行う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782587" y="2545091"/>
            <a:ext cx="5716174" cy="14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全人的理解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7782587" y="3186900"/>
            <a:ext cx="5716174" cy="5676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対象の身体・心理・社会・スピリチュアル面を含めた全人的理解が必要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782587" y="5060477"/>
            <a:ext cx="5716174" cy="14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協働的ケア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7782587" y="5719370"/>
            <a:ext cx="5716174" cy="883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患者と家族の価値観を尊重しつつ、継続的かつ協働的にケアを提供する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659</Words>
  <Application>Microsoft Office PowerPoint</Application>
  <PresentationFormat>ユーザー設定</PresentationFormat>
  <Paragraphs>186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Arial</vt:lpstr>
      <vt:lpstr>Calibri</vt:lpstr>
      <vt:lpstr>IBM Plex Sans Medium</vt:lpstr>
      <vt:lpstr>Calibri Light</vt:lpstr>
      <vt:lpstr>Inter Medium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2026-02-12T02:48:31Z</dcterms:created>
  <dcterms:modified xsi:type="dcterms:W3CDTF">2026-02-12T02:51:37Z</dcterms:modified>
</cp:coreProperties>
</file>