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IBM Plex Sans Medium" panose="020B0603050203000203" pitchFamily="34" charset="0"/>
      <p:regular r:id="rId23"/>
      <p:italic r:id="rId24"/>
    </p:embeddedFont>
    <p:embeddedFont>
      <p:font typeface="Inter Medium" panose="020B0600070205080204"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4713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32902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87189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84599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837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4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08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71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72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904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28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72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79939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227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25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351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94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774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55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621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351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269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48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759731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810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58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906834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82735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58593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8004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43300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76811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2/7/2026</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169830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87824" y="427341"/>
            <a:ext cx="8991753" cy="1535192"/>
          </a:xfrm>
          <a:prstGeom prst="rect">
            <a:avLst/>
          </a:prstGeom>
          <a:noFill/>
          <a:ln/>
        </p:spPr>
        <p:txBody>
          <a:bodyPr wrap="square" lIns="0" tIns="0" rIns="0" bIns="0" rtlCol="0" anchor="t"/>
          <a:lstStyle/>
          <a:p>
            <a:pPr marL="0" indent="0" algn="l">
              <a:buNone/>
            </a:pPr>
            <a:r>
              <a:rPr lang="en-US" sz="5400" dirty="0" err="1">
                <a:solidFill>
                  <a:srgbClr val="1B1B27"/>
                </a:solidFill>
                <a:latin typeface="Inter Medium" pitchFamily="34" charset="0"/>
                <a:ea typeface="Inter Medium" pitchFamily="34" charset="-122"/>
                <a:cs typeface="Inter Medium" pitchFamily="34" charset="-120"/>
              </a:rPr>
              <a:t>成人看護学</a:t>
            </a:r>
            <a:r>
              <a:rPr lang="ja-JP" altLang="en-US" sz="5400" dirty="0">
                <a:solidFill>
                  <a:srgbClr val="1B1B27"/>
                </a:solidFill>
                <a:latin typeface="Inter Medium" pitchFamily="34" charset="0"/>
                <a:ea typeface="Inter Medium" pitchFamily="34" charset="-122"/>
                <a:cs typeface="Inter Medium" pitchFamily="34" charset="-120"/>
              </a:rPr>
              <a:t>（代謝・内分泌）</a:t>
            </a:r>
            <a:endParaRPr lang="en-US" sz="5400" dirty="0">
              <a:solidFill>
                <a:srgbClr val="1B1B27"/>
              </a:solidFill>
              <a:latin typeface="Inter Medium" pitchFamily="34" charset="0"/>
              <a:ea typeface="Inter Medium" pitchFamily="34" charset="-122"/>
              <a:cs typeface="Inter Medium" pitchFamily="34" charset="-120"/>
            </a:endParaRPr>
          </a:p>
          <a:p>
            <a:pPr marL="0" indent="0" algn="l">
              <a:buNone/>
            </a:pPr>
            <a:r>
              <a:rPr lang="ja-JP" altLang="en-US" sz="4800" dirty="0">
                <a:solidFill>
                  <a:srgbClr val="1B1B27"/>
                </a:solidFill>
                <a:latin typeface="Inter Medium" pitchFamily="34" charset="0"/>
                <a:ea typeface="Inter Medium" pitchFamily="34" charset="-122"/>
                <a:cs typeface="Inter Medium" pitchFamily="34" charset="-120"/>
              </a:rPr>
              <a:t>第１回</a:t>
            </a:r>
            <a:endParaRPr lang="en-US" sz="4800" dirty="0">
              <a:solidFill>
                <a:srgbClr val="1B1B27"/>
              </a:solidFill>
              <a:latin typeface="Inter Medium" pitchFamily="34" charset="0"/>
              <a:ea typeface="Inter Medium" pitchFamily="34" charset="-122"/>
              <a:cs typeface="Inter Medium" pitchFamily="34" charset="-120"/>
            </a:endParaRPr>
          </a:p>
          <a:p>
            <a:pPr marL="0" indent="0" algn="l">
              <a:buNone/>
            </a:pPr>
            <a:r>
              <a:rPr lang="en-US" sz="4800" dirty="0" err="1">
                <a:solidFill>
                  <a:srgbClr val="1B1B27"/>
                </a:solidFill>
                <a:latin typeface="Inter Medium" pitchFamily="34" charset="0"/>
                <a:ea typeface="Inter Medium" pitchFamily="34" charset="-122"/>
                <a:cs typeface="Inter Medium" pitchFamily="34" charset="-120"/>
              </a:rPr>
              <a:t>代謝機能と</a:t>
            </a:r>
            <a:endParaRPr lang="en-US" sz="4800" dirty="0">
              <a:solidFill>
                <a:srgbClr val="1B1B27"/>
              </a:solidFill>
              <a:latin typeface="Inter Medium" pitchFamily="34" charset="0"/>
              <a:ea typeface="Inter Medium" pitchFamily="34" charset="-122"/>
              <a:cs typeface="Inter Medium" pitchFamily="34" charset="-120"/>
            </a:endParaRPr>
          </a:p>
          <a:p>
            <a:pPr marL="0" indent="0" algn="l">
              <a:buNone/>
            </a:pPr>
            <a:r>
              <a:rPr lang="en-US" sz="4800" dirty="0" err="1">
                <a:solidFill>
                  <a:srgbClr val="1B1B27"/>
                </a:solidFill>
                <a:latin typeface="Inter Medium" pitchFamily="34" charset="0"/>
                <a:ea typeface="Inter Medium" pitchFamily="34" charset="-122"/>
                <a:cs typeface="Inter Medium" pitchFamily="34" charset="-120"/>
              </a:rPr>
              <a:t>甲状腺機能障害の理解</a:t>
            </a:r>
            <a:endParaRPr lang="en-US" sz="4800" dirty="0"/>
          </a:p>
        </p:txBody>
      </p:sp>
      <p:sp>
        <p:nvSpPr>
          <p:cNvPr id="4" name="Text 1"/>
          <p:cNvSpPr/>
          <p:nvPr/>
        </p:nvSpPr>
        <p:spPr>
          <a:xfrm>
            <a:off x="687823" y="3868594"/>
            <a:ext cx="8606399" cy="168175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代謝は体内で行われるすべての化学反応であり、栄養素を分解してエネルギーを産生し、細胞や組織の修復や合成に必要な物質を作り出す役割を担う。甲状腺ホルモンは基礎代謝率を調整し、心拍数、体温、エネルギー消費など身体の基本的な機能に影響を与える重要なホルモンである。</a:t>
            </a:r>
            <a:endParaRPr lang="en-US" sz="2800" dirty="0"/>
          </a:p>
        </p:txBody>
      </p:sp>
      <p:sp>
        <p:nvSpPr>
          <p:cNvPr id="5" name="Text 2"/>
          <p:cNvSpPr/>
          <p:nvPr/>
        </p:nvSpPr>
        <p:spPr>
          <a:xfrm>
            <a:off x="687824" y="6871866"/>
            <a:ext cx="8606399" cy="67270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本講義では、代謝機能の基礎から甲状腺機能障害の病態、治療、看護まで包括的に学習する。</a:t>
            </a:r>
            <a:endParaRPr lang="en-US" sz="2800" dirty="0"/>
          </a:p>
        </p:txBody>
      </p:sp>
      <p:pic>
        <p:nvPicPr>
          <p:cNvPr id="7" name="図 6" descr="色とりどりの建物のファサードの斜めのビュー">
            <a:extLst>
              <a:ext uri="{FF2B5EF4-FFF2-40B4-BE49-F238E27FC236}">
                <a16:creationId xmlns:a16="http://schemas.microsoft.com/office/drawing/2014/main" id="{B127FF8E-8237-4CE1-DC08-6985796EEB50}"/>
              </a:ext>
            </a:extLst>
          </p:cNvPr>
          <p:cNvPicPr>
            <a:picLocks noChangeAspect="1"/>
          </p:cNvPicPr>
          <p:nvPr/>
        </p:nvPicPr>
        <p:blipFill>
          <a:blip r:embed="rId3"/>
          <a:srcRect r="59894"/>
          <a:stretch>
            <a:fillRect/>
          </a:stretch>
        </p:blipFill>
        <p:spPr>
          <a:xfrm>
            <a:off x="9679577" y="0"/>
            <a:ext cx="4950823"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64918" y="1585827"/>
            <a:ext cx="12083544" cy="1024176"/>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抗甲状腺薬の副作用と注意点</a:t>
            </a:r>
            <a:endParaRPr lang="en-US" sz="6000" dirty="0"/>
          </a:p>
        </p:txBody>
      </p:sp>
      <p:sp>
        <p:nvSpPr>
          <p:cNvPr id="4" name="Text 2"/>
          <p:cNvSpPr/>
          <p:nvPr/>
        </p:nvSpPr>
        <p:spPr>
          <a:xfrm>
            <a:off x="564918" y="3045891"/>
            <a:ext cx="4005604" cy="51208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肝機能障害</a:t>
            </a:r>
            <a:endParaRPr lang="en-US" sz="3600" dirty="0"/>
          </a:p>
        </p:txBody>
      </p:sp>
      <p:sp>
        <p:nvSpPr>
          <p:cNvPr id="5" name="Text 3"/>
          <p:cNvSpPr/>
          <p:nvPr/>
        </p:nvSpPr>
        <p:spPr>
          <a:xfrm>
            <a:off x="564918" y="3744669"/>
            <a:ext cx="4005604" cy="204501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肝炎などの肝機能障害が出現する可能性がある。黄疸や倦怠感などの兆候に注意する。</a:t>
            </a:r>
            <a:endParaRPr lang="en-US" sz="2800" dirty="0"/>
          </a:p>
        </p:txBody>
      </p:sp>
      <p:sp>
        <p:nvSpPr>
          <p:cNvPr id="7" name="Text 5"/>
          <p:cNvSpPr/>
          <p:nvPr/>
        </p:nvSpPr>
        <p:spPr>
          <a:xfrm>
            <a:off x="5227422" y="3045891"/>
            <a:ext cx="4005604" cy="51208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血液障害</a:t>
            </a:r>
            <a:endParaRPr lang="en-US" sz="3600" dirty="0"/>
          </a:p>
        </p:txBody>
      </p:sp>
      <p:sp>
        <p:nvSpPr>
          <p:cNvPr id="8" name="Text 6"/>
          <p:cNvSpPr/>
          <p:nvPr/>
        </p:nvSpPr>
        <p:spPr>
          <a:xfrm>
            <a:off x="5227422" y="3744669"/>
            <a:ext cx="4005604" cy="2556272"/>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白血球減少、好中球減少による感染症リスクが高まる。発熱や咽頭痛が出現した場合は即座に報告する。</a:t>
            </a:r>
            <a:endParaRPr lang="en-US" sz="2800" dirty="0"/>
          </a:p>
        </p:txBody>
      </p:sp>
      <p:sp>
        <p:nvSpPr>
          <p:cNvPr id="10" name="Text 8"/>
          <p:cNvSpPr/>
          <p:nvPr/>
        </p:nvSpPr>
        <p:spPr>
          <a:xfrm>
            <a:off x="9889927" y="3045891"/>
            <a:ext cx="4005739" cy="51208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皮膚症状</a:t>
            </a:r>
            <a:endParaRPr lang="en-US" sz="3600" dirty="0"/>
          </a:p>
        </p:txBody>
      </p:sp>
      <p:sp>
        <p:nvSpPr>
          <p:cNvPr id="11" name="Text 9"/>
          <p:cNvSpPr/>
          <p:nvPr/>
        </p:nvSpPr>
        <p:spPr>
          <a:xfrm>
            <a:off x="9889927" y="3744669"/>
            <a:ext cx="4005739" cy="204501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発疹やかゆみなどの皮膚症状が現れることがある。早期発見と対応が重要である。</a:t>
            </a:r>
            <a:endParaRPr lang="en-US" sz="2800" dirty="0"/>
          </a:p>
        </p:txBody>
      </p:sp>
      <p:sp>
        <p:nvSpPr>
          <p:cNvPr id="12" name="Text 10"/>
          <p:cNvSpPr/>
          <p:nvPr/>
        </p:nvSpPr>
        <p:spPr>
          <a:xfrm>
            <a:off x="493072" y="6996470"/>
            <a:ext cx="14516787" cy="511254"/>
          </a:xfrm>
          <a:prstGeom prst="rect">
            <a:avLst/>
          </a:prstGeom>
          <a:noFill/>
          <a:ln/>
        </p:spPr>
        <p:txBody>
          <a:bodyPr wrap="non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定期的な血液検査が必須であり、副作用の早期発見が治療継続の鍵となる。</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48916" y="1690568"/>
            <a:ext cx="10611326" cy="947499"/>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バセドウ病患者の看護ポイント</a:t>
            </a:r>
            <a:endParaRPr lang="en-US" sz="5950" dirty="0"/>
          </a:p>
        </p:txBody>
      </p:sp>
      <p:sp>
        <p:nvSpPr>
          <p:cNvPr id="4" name="Text 2"/>
          <p:cNvSpPr/>
          <p:nvPr/>
        </p:nvSpPr>
        <p:spPr>
          <a:xfrm>
            <a:off x="848916" y="3242719"/>
            <a:ext cx="3670935" cy="47363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副作用の早期発見</a:t>
            </a:r>
            <a:endParaRPr lang="en-US" sz="3600" dirty="0"/>
          </a:p>
        </p:txBody>
      </p:sp>
      <p:sp>
        <p:nvSpPr>
          <p:cNvPr id="5" name="Text 3"/>
          <p:cNvSpPr/>
          <p:nvPr/>
        </p:nvSpPr>
        <p:spPr>
          <a:xfrm>
            <a:off x="848916" y="3974102"/>
            <a:ext cx="3670935" cy="273462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抗甲状腺薬による発熱、咽頭痛、皮膚症状などの異常があれば、即座に医療者に報告し対応する。肝機能障害の兆候（黄疸、倦怠感など）に注意する。</a:t>
            </a:r>
            <a:endParaRPr lang="en-US" sz="2800" dirty="0"/>
          </a:p>
        </p:txBody>
      </p:sp>
      <p:sp>
        <p:nvSpPr>
          <p:cNvPr id="7" name="Text 5"/>
          <p:cNvSpPr/>
          <p:nvPr/>
        </p:nvSpPr>
        <p:spPr>
          <a:xfrm>
            <a:off x="5270778" y="3242719"/>
            <a:ext cx="3670935" cy="47363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症状管理</a:t>
            </a:r>
            <a:endParaRPr lang="en-US" sz="3600" dirty="0"/>
          </a:p>
        </p:txBody>
      </p:sp>
      <p:sp>
        <p:nvSpPr>
          <p:cNvPr id="8" name="Text 6"/>
          <p:cNvSpPr/>
          <p:nvPr/>
        </p:nvSpPr>
        <p:spPr>
          <a:xfrm>
            <a:off x="5270778" y="3974102"/>
            <a:ext cx="3670935" cy="273462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頻脈や動悸、発汗過多などの症状を観察し、必要に応じて安静の指導を行う。眼球突出がある場合は眼の保護や適切なケアを支援する。</a:t>
            </a:r>
            <a:endParaRPr lang="en-US" sz="2800" dirty="0"/>
          </a:p>
        </p:txBody>
      </p:sp>
      <p:sp>
        <p:nvSpPr>
          <p:cNvPr id="10" name="Text 8"/>
          <p:cNvSpPr/>
          <p:nvPr/>
        </p:nvSpPr>
        <p:spPr>
          <a:xfrm>
            <a:off x="9692640" y="3242719"/>
            <a:ext cx="3670935" cy="47363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日常生活支援</a:t>
            </a:r>
            <a:endParaRPr lang="en-US" sz="3600" dirty="0"/>
          </a:p>
        </p:txBody>
      </p:sp>
      <p:sp>
        <p:nvSpPr>
          <p:cNvPr id="11" name="Text 9"/>
          <p:cNvSpPr/>
          <p:nvPr/>
        </p:nvSpPr>
        <p:spPr>
          <a:xfrm>
            <a:off x="9692640" y="3974102"/>
            <a:ext cx="3670935" cy="227885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栄養状態の維持（体重減少防止）に留意する。ストレスの軽減と十分な休息を促す。薬剤の服薬管理を支援し、患者への教育を行う。</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66073" y="1656636"/>
            <a:ext cx="9487495" cy="1078230"/>
          </a:xfrm>
          <a:prstGeom prst="rect">
            <a:avLst/>
          </a:prstGeom>
          <a:noFill/>
          <a:ln/>
        </p:spPr>
        <p:txBody>
          <a:bodyPr wrap="none" lIns="0" tIns="0" rIns="0" bIns="0" rtlCol="0" anchor="t"/>
          <a:lstStyle/>
          <a:p>
            <a:pPr marL="0" indent="0" algn="l">
              <a:buNone/>
            </a:pPr>
            <a:r>
              <a:rPr lang="en-US" sz="7200" dirty="0">
                <a:solidFill>
                  <a:srgbClr val="1B1B27"/>
                </a:solidFill>
                <a:latin typeface="Inter Medium" pitchFamily="34" charset="0"/>
                <a:ea typeface="Inter Medium" pitchFamily="34" charset="-122"/>
                <a:cs typeface="Inter Medium" pitchFamily="34" charset="-120"/>
              </a:rPr>
              <a:t>甲状腺機能低下症の病態</a:t>
            </a:r>
            <a:endParaRPr lang="en-US" sz="7200" dirty="0"/>
          </a:p>
        </p:txBody>
      </p:sp>
      <p:sp>
        <p:nvSpPr>
          <p:cNvPr id="3" name="Text 1"/>
          <p:cNvSpPr/>
          <p:nvPr/>
        </p:nvSpPr>
        <p:spPr>
          <a:xfrm>
            <a:off x="966073" y="3424952"/>
            <a:ext cx="12698254" cy="165592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甲状腺機能低下症は、甲状腺ホルモン（T3、T4）が十分に分泌されないことで、体内の代謝が著しく低下する疾患である。バセドウ病とは対照的に、身体の活動性が全般的に低下し、様々な臓器機能に影響を及ぼす。</a:t>
            </a:r>
            <a:endParaRPr lang="en-US" sz="2800" dirty="0"/>
          </a:p>
        </p:txBody>
      </p:sp>
      <p:sp>
        <p:nvSpPr>
          <p:cNvPr id="4" name="Text 2"/>
          <p:cNvSpPr/>
          <p:nvPr/>
        </p:nvSpPr>
        <p:spPr>
          <a:xfrm>
            <a:off x="966073" y="5469017"/>
            <a:ext cx="12698254" cy="11039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原発性甲状腺機能低下症では甲状腺自体の障害により、続発性では下垂体や視床下部の障害によりホルモン分泌が低下する。</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48320" y="656695"/>
            <a:ext cx="9758958" cy="938332"/>
          </a:xfrm>
          <a:prstGeom prst="rect">
            <a:avLst/>
          </a:prstGeom>
          <a:noFill/>
          <a:ln/>
        </p:spPr>
        <p:txBody>
          <a:bodyPr wrap="none" lIns="0" tIns="0" rIns="0" bIns="0" rtlCol="0" anchor="t"/>
          <a:lstStyle/>
          <a:p>
            <a:pPr marL="0" indent="0" algn="l">
              <a:lnSpc>
                <a:spcPts val="7350"/>
              </a:lnSpc>
              <a:buNone/>
            </a:pPr>
            <a:r>
              <a:rPr lang="en-US" sz="7200" dirty="0">
                <a:solidFill>
                  <a:srgbClr val="1B1B27"/>
                </a:solidFill>
                <a:latin typeface="Inter Medium" pitchFamily="34" charset="0"/>
                <a:ea typeface="Inter Medium" pitchFamily="34" charset="-122"/>
                <a:cs typeface="Inter Medium" pitchFamily="34" charset="-120"/>
              </a:rPr>
              <a:t>甲状腺機能低下症の主な症状</a:t>
            </a:r>
            <a:endParaRPr lang="en-US" sz="7200" dirty="0"/>
          </a:p>
        </p:txBody>
      </p:sp>
      <p:sp>
        <p:nvSpPr>
          <p:cNvPr id="3" name="Text 1"/>
          <p:cNvSpPr/>
          <p:nvPr/>
        </p:nvSpPr>
        <p:spPr>
          <a:xfrm>
            <a:off x="848320" y="2299113"/>
            <a:ext cx="3753564" cy="469225"/>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全身症状</a:t>
            </a:r>
            <a:endParaRPr lang="en-US" sz="4000" dirty="0"/>
          </a:p>
        </p:txBody>
      </p:sp>
      <p:sp>
        <p:nvSpPr>
          <p:cNvPr id="4" name="Text 2"/>
          <p:cNvSpPr/>
          <p:nvPr/>
        </p:nvSpPr>
        <p:spPr>
          <a:xfrm>
            <a:off x="848320" y="3183263"/>
            <a:ext cx="6108263" cy="1797198"/>
          </a:xfrm>
          <a:prstGeom prst="rect">
            <a:avLst/>
          </a:prstGeom>
          <a:noFill/>
          <a:ln/>
        </p:spPr>
        <p:txBody>
          <a:bodyPr wrap="square" lIns="0" tIns="0" rIns="0" bIns="0" rtlCol="0" anchor="t"/>
          <a:lstStyle/>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倦怠感や全身のだるさ</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体重増加（食欲は通常通りか減少傾向）</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寒がり（低体温傾向）</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浮腫（顔や手足にむくみが生じる）</a:t>
            </a:r>
            <a:endParaRPr lang="en-US" sz="3200" dirty="0"/>
          </a:p>
        </p:txBody>
      </p:sp>
      <p:sp>
        <p:nvSpPr>
          <p:cNvPr id="5" name="Text 3"/>
          <p:cNvSpPr/>
          <p:nvPr/>
        </p:nvSpPr>
        <p:spPr>
          <a:xfrm>
            <a:off x="7696676" y="2299113"/>
            <a:ext cx="3753564" cy="469225"/>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その他の症状</a:t>
            </a:r>
            <a:endParaRPr lang="en-US" sz="4000" dirty="0"/>
          </a:p>
        </p:txBody>
      </p:sp>
      <p:sp>
        <p:nvSpPr>
          <p:cNvPr id="6" name="Text 4"/>
          <p:cNvSpPr/>
          <p:nvPr/>
        </p:nvSpPr>
        <p:spPr>
          <a:xfrm>
            <a:off x="7696676" y="3183263"/>
            <a:ext cx="6108263" cy="1797198"/>
          </a:xfrm>
          <a:prstGeom prst="rect">
            <a:avLst/>
          </a:prstGeom>
          <a:noFill/>
          <a:ln/>
        </p:spPr>
        <p:txBody>
          <a:bodyPr wrap="square" lIns="0" tIns="0" rIns="0" bIns="0" rtlCol="0" anchor="t"/>
          <a:lstStyle/>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便秘や皮膚の乾燥</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記憶力低下</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抑うつ症状</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動作緩慢</a:t>
            </a:r>
            <a:endParaRPr lang="en-US" sz="3200" dirty="0"/>
          </a:p>
        </p:txBody>
      </p:sp>
      <p:sp>
        <p:nvSpPr>
          <p:cNvPr id="7" name="Text 5"/>
          <p:cNvSpPr/>
          <p:nvPr/>
        </p:nvSpPr>
        <p:spPr>
          <a:xfrm>
            <a:off x="848320" y="6674459"/>
            <a:ext cx="13266097" cy="898446"/>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甲状腺ホルモン不足により代謝が低下し、身体の様々な機能が緩徐になる。症状は徐々に進行するため、患者自身が気づきにくいことがある。</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66073" y="1477685"/>
            <a:ext cx="12074962"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甲状腺機能低下症の診断と治療</a:t>
            </a:r>
            <a:endParaRPr lang="en-US" sz="6750" dirty="0"/>
          </a:p>
        </p:txBody>
      </p:sp>
      <p:sp>
        <p:nvSpPr>
          <p:cNvPr id="4" name="Text 2"/>
          <p:cNvSpPr/>
          <p:nvPr/>
        </p:nvSpPr>
        <p:spPr>
          <a:xfrm>
            <a:off x="966073" y="3004423"/>
            <a:ext cx="4313158" cy="539115"/>
          </a:xfrm>
          <a:prstGeom prst="rect">
            <a:avLst/>
          </a:prstGeom>
          <a:noFill/>
          <a:ln/>
        </p:spPr>
        <p:txBody>
          <a:bodyPr wrap="none" lIns="0" tIns="0" rIns="0" bIns="0" rtlCol="0" anchor="t"/>
          <a:lstStyle/>
          <a:p>
            <a:pPr marL="0" indent="0" algn="l">
              <a:buNone/>
            </a:pPr>
            <a:r>
              <a:rPr lang="en-US" sz="4800" dirty="0">
                <a:solidFill>
                  <a:srgbClr val="030303"/>
                </a:solidFill>
                <a:latin typeface="Inter Medium" pitchFamily="34" charset="0"/>
                <a:ea typeface="Inter Medium" pitchFamily="34" charset="-122"/>
                <a:cs typeface="Inter Medium" pitchFamily="34" charset="-120"/>
              </a:rPr>
              <a:t>診断</a:t>
            </a:r>
            <a:endParaRPr lang="en-US" sz="4800" dirty="0"/>
          </a:p>
        </p:txBody>
      </p:sp>
      <p:sp>
        <p:nvSpPr>
          <p:cNvPr id="5" name="Text 3"/>
          <p:cNvSpPr/>
          <p:nvPr/>
        </p:nvSpPr>
        <p:spPr>
          <a:xfrm>
            <a:off x="966073" y="3992047"/>
            <a:ext cx="5615940" cy="2207895"/>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血液検査により遊離T3・T4（FT3・FT4）の低下、甲状腺刺激ホルモン（TSH）の上昇（原発性の場合）を確認する。</a:t>
            </a:r>
            <a:endParaRPr lang="en-US" sz="3200" dirty="0"/>
          </a:p>
        </p:txBody>
      </p:sp>
      <p:sp>
        <p:nvSpPr>
          <p:cNvPr id="7" name="Text 5"/>
          <p:cNvSpPr/>
          <p:nvPr/>
        </p:nvSpPr>
        <p:spPr>
          <a:xfrm>
            <a:off x="7530822" y="3004423"/>
            <a:ext cx="4313158" cy="539115"/>
          </a:xfrm>
          <a:prstGeom prst="rect">
            <a:avLst/>
          </a:prstGeom>
          <a:noFill/>
          <a:ln/>
        </p:spPr>
        <p:txBody>
          <a:bodyPr wrap="none" lIns="0" tIns="0" rIns="0" bIns="0" rtlCol="0" anchor="t"/>
          <a:lstStyle/>
          <a:p>
            <a:pPr marL="0" indent="0" algn="l">
              <a:buNone/>
            </a:pPr>
            <a:r>
              <a:rPr lang="en-US" sz="4800" dirty="0">
                <a:solidFill>
                  <a:srgbClr val="030303"/>
                </a:solidFill>
                <a:latin typeface="Inter Medium" pitchFamily="34" charset="0"/>
                <a:ea typeface="Inter Medium" pitchFamily="34" charset="-122"/>
                <a:cs typeface="Inter Medium" pitchFamily="34" charset="-120"/>
              </a:rPr>
              <a:t>治療</a:t>
            </a:r>
            <a:endParaRPr lang="en-US" sz="4800" dirty="0"/>
          </a:p>
        </p:txBody>
      </p:sp>
      <p:sp>
        <p:nvSpPr>
          <p:cNvPr id="8" name="Text 6"/>
          <p:cNvSpPr/>
          <p:nvPr/>
        </p:nvSpPr>
        <p:spPr>
          <a:xfrm>
            <a:off x="7530822" y="3992047"/>
            <a:ext cx="6322338" cy="2759869"/>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主にホルモン補充療法が行われる。レボチロキシン（合成T4製剤）が標準的な治療薬である。定期的にホルモン値を測定し、適切な投与量を調整することが重要である。</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13312" y="728108"/>
            <a:ext cx="10650617" cy="783074"/>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バセドウ病と甲状腺機能低下症の比較</a:t>
            </a:r>
            <a:endParaRPr lang="en-US" sz="6000" dirty="0"/>
          </a:p>
        </p:txBody>
      </p:sp>
      <p:sp>
        <p:nvSpPr>
          <p:cNvPr id="3" name="Text 1"/>
          <p:cNvSpPr/>
          <p:nvPr/>
        </p:nvSpPr>
        <p:spPr>
          <a:xfrm>
            <a:off x="630878" y="2231206"/>
            <a:ext cx="3445788" cy="391478"/>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バセドウ病（機能亢進）</a:t>
            </a:r>
            <a:endParaRPr lang="en-US" sz="4000" dirty="0"/>
          </a:p>
        </p:txBody>
      </p:sp>
      <p:sp>
        <p:nvSpPr>
          <p:cNvPr id="4" name="Text 2"/>
          <p:cNvSpPr/>
          <p:nvPr/>
        </p:nvSpPr>
        <p:spPr>
          <a:xfrm>
            <a:off x="630878" y="3136855"/>
            <a:ext cx="6307931" cy="2076630"/>
          </a:xfrm>
          <a:prstGeom prst="rect">
            <a:avLst/>
          </a:prstGeom>
          <a:noFill/>
          <a:ln/>
        </p:spPr>
        <p:txBody>
          <a:bodyPr wrap="square" lIns="0" tIns="0" rIns="0" bIns="0" rtlCol="0" anchor="t"/>
          <a:lstStyle/>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代謝亢進</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体重減少</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頻脈、動悸</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発汗過多、暑がり</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眼球突出</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FT3・FT4上昇、TSH低下</a:t>
            </a:r>
            <a:endParaRPr lang="en-US" sz="3200" dirty="0"/>
          </a:p>
        </p:txBody>
      </p:sp>
      <p:sp>
        <p:nvSpPr>
          <p:cNvPr id="5" name="Text 3"/>
          <p:cNvSpPr/>
          <p:nvPr/>
        </p:nvSpPr>
        <p:spPr>
          <a:xfrm>
            <a:off x="7557696" y="2231206"/>
            <a:ext cx="3132653" cy="391478"/>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甲状腺機能低下症</a:t>
            </a:r>
            <a:endParaRPr lang="en-US" sz="4000" dirty="0"/>
          </a:p>
        </p:txBody>
      </p:sp>
      <p:sp>
        <p:nvSpPr>
          <p:cNvPr id="6" name="Text 4"/>
          <p:cNvSpPr/>
          <p:nvPr/>
        </p:nvSpPr>
        <p:spPr>
          <a:xfrm>
            <a:off x="7557696" y="3136855"/>
            <a:ext cx="6307931" cy="2076630"/>
          </a:xfrm>
          <a:prstGeom prst="rect">
            <a:avLst/>
          </a:prstGeom>
          <a:noFill/>
          <a:ln/>
        </p:spPr>
        <p:txBody>
          <a:bodyPr wrap="square" lIns="0" tIns="0" rIns="0" bIns="0" rtlCol="0" anchor="t"/>
          <a:lstStyle/>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代謝低下</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体重増加</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徐脈</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寒がり</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浮腫</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FT3・FT4低下、TSH上昇</a:t>
            </a:r>
            <a:endParaRPr lang="en-US" sz="3200" dirty="0"/>
          </a:p>
        </p:txBody>
      </p:sp>
      <p:sp>
        <p:nvSpPr>
          <p:cNvPr id="7" name="Text 5"/>
          <p:cNvSpPr/>
          <p:nvPr/>
        </p:nvSpPr>
        <p:spPr>
          <a:xfrm>
            <a:off x="513312" y="6716583"/>
            <a:ext cx="13227129" cy="346115"/>
          </a:xfrm>
          <a:prstGeom prst="rect">
            <a:avLst/>
          </a:prstGeom>
          <a:noFill/>
          <a:ln/>
        </p:spPr>
        <p:txBody>
          <a:bodyPr wrap="none" lIns="0" tIns="0" rIns="0" bIns="0" rtlCol="0" anchor="t"/>
          <a:lstStyle/>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両疾患は対照的な症状を呈するが、いずれも甲状腺ホルモンのバランス異常</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により全身の代謝に影響を及ぼす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66073" y="1477685"/>
            <a:ext cx="12074962" cy="1078230"/>
          </a:xfrm>
          <a:prstGeom prst="rect">
            <a:avLst/>
          </a:prstGeom>
          <a:noFill/>
          <a:ln/>
        </p:spPr>
        <p:txBody>
          <a:bodyPr wrap="none" lIns="0" tIns="0" rIns="0" bIns="0" rtlCol="0" anchor="t"/>
          <a:lstStyle/>
          <a:p>
            <a:pPr marL="0" indent="0" algn="l">
              <a:buNone/>
            </a:pPr>
            <a:r>
              <a:rPr lang="en-US" sz="6750" dirty="0">
                <a:solidFill>
                  <a:srgbClr val="1B1B27"/>
                </a:solidFill>
                <a:latin typeface="Inter Medium" pitchFamily="34" charset="0"/>
                <a:ea typeface="Inter Medium" pitchFamily="34" charset="-122"/>
                <a:cs typeface="Inter Medium" pitchFamily="34" charset="-120"/>
              </a:rPr>
              <a:t>甲状腺疾患患者の観察ポイント</a:t>
            </a:r>
            <a:endParaRPr lang="en-US" sz="6750" dirty="0"/>
          </a:p>
        </p:txBody>
      </p:sp>
      <p:sp>
        <p:nvSpPr>
          <p:cNvPr id="4" name="Text 2"/>
          <p:cNvSpPr/>
          <p:nvPr/>
        </p:nvSpPr>
        <p:spPr>
          <a:xfrm>
            <a:off x="966073" y="3357036"/>
            <a:ext cx="5589032" cy="539115"/>
          </a:xfrm>
          <a:prstGeom prst="rect">
            <a:avLst/>
          </a:prstGeom>
          <a:noFill/>
          <a:ln/>
        </p:spPr>
        <p:txBody>
          <a:bodyPr wrap="none" lIns="0" tIns="0" rIns="0" bIns="0" rtlCol="0" anchor="t"/>
          <a:lstStyle/>
          <a:p>
            <a:pPr marL="0" indent="0" algn="l">
              <a:buNone/>
            </a:pPr>
            <a:r>
              <a:rPr lang="en-US" sz="4000" dirty="0">
                <a:solidFill>
                  <a:srgbClr val="030303"/>
                </a:solidFill>
                <a:latin typeface="Inter Medium" pitchFamily="34" charset="0"/>
                <a:ea typeface="Inter Medium" pitchFamily="34" charset="-122"/>
                <a:cs typeface="Inter Medium" pitchFamily="34" charset="-120"/>
              </a:rPr>
              <a:t>バイタルサインの継続的観察</a:t>
            </a:r>
            <a:endParaRPr lang="en-US" sz="4000" dirty="0"/>
          </a:p>
        </p:txBody>
      </p:sp>
      <p:sp>
        <p:nvSpPr>
          <p:cNvPr id="5" name="Text 3"/>
          <p:cNvSpPr/>
          <p:nvPr/>
        </p:nvSpPr>
        <p:spPr>
          <a:xfrm>
            <a:off x="966073" y="4293751"/>
            <a:ext cx="6597321" cy="2207895"/>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頻脈や徐脈、血圧の変動に注意を払う。甲状腺機能の変化は循環器系に直接影響を与えるため、定期的なモニタリングが不可欠である。</a:t>
            </a:r>
            <a:endParaRPr lang="en-US" sz="3200" dirty="0"/>
          </a:p>
        </p:txBody>
      </p:sp>
      <p:sp>
        <p:nvSpPr>
          <p:cNvPr id="7" name="Text 5"/>
          <p:cNvSpPr/>
          <p:nvPr/>
        </p:nvSpPr>
        <p:spPr>
          <a:xfrm>
            <a:off x="8406034" y="3357036"/>
            <a:ext cx="4313158" cy="539115"/>
          </a:xfrm>
          <a:prstGeom prst="rect">
            <a:avLst/>
          </a:prstGeom>
          <a:noFill/>
          <a:ln/>
        </p:spPr>
        <p:txBody>
          <a:bodyPr wrap="none" lIns="0" tIns="0" rIns="0" bIns="0" rtlCol="0" anchor="t"/>
          <a:lstStyle/>
          <a:p>
            <a:pPr marL="0" indent="0" algn="l">
              <a:buNone/>
            </a:pPr>
            <a:r>
              <a:rPr lang="en-US" sz="4000" dirty="0">
                <a:solidFill>
                  <a:srgbClr val="030303"/>
                </a:solidFill>
                <a:latin typeface="Inter Medium" pitchFamily="34" charset="0"/>
                <a:ea typeface="Inter Medium" pitchFamily="34" charset="-122"/>
                <a:cs typeface="Inter Medium" pitchFamily="34" charset="-120"/>
              </a:rPr>
              <a:t>精神状態の変化</a:t>
            </a:r>
            <a:endParaRPr lang="en-US" sz="4000" dirty="0"/>
          </a:p>
        </p:txBody>
      </p:sp>
      <p:sp>
        <p:nvSpPr>
          <p:cNvPr id="8" name="Text 6"/>
          <p:cNvSpPr/>
          <p:nvPr/>
        </p:nvSpPr>
        <p:spPr>
          <a:xfrm>
            <a:off x="8406035" y="4293751"/>
            <a:ext cx="5615940" cy="2759869"/>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興奮状態や抑うつ傾向、意識レベルの低下がないかを確認する。甲状腺ホルモンは中枢神経系にも作用するため、精神症状の観察が重要である。</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917615" y="1233130"/>
            <a:ext cx="9011960" cy="1024176"/>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環境調整と快適性の確保</a:t>
            </a:r>
            <a:endParaRPr lang="en-US" sz="6450" dirty="0"/>
          </a:p>
        </p:txBody>
      </p:sp>
      <p:sp>
        <p:nvSpPr>
          <p:cNvPr id="3" name="Text 1"/>
          <p:cNvSpPr/>
          <p:nvPr/>
        </p:nvSpPr>
        <p:spPr>
          <a:xfrm>
            <a:off x="917615" y="2767012"/>
            <a:ext cx="12795171" cy="153376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甲状腺機能異常により体温調節が障害されやすいため、寒冷や過度な暑さを避ける環境整備が必要である。室温の管理や適切な衣類の選択を支援し、快適な生活環境を提供する。</a:t>
            </a:r>
            <a:endParaRPr lang="en-US" sz="2800" dirty="0"/>
          </a:p>
        </p:txBody>
      </p:sp>
      <p:sp>
        <p:nvSpPr>
          <p:cNvPr id="5" name="Text 3"/>
          <p:cNvSpPr/>
          <p:nvPr/>
        </p:nvSpPr>
        <p:spPr>
          <a:xfrm>
            <a:off x="917615" y="4763810"/>
            <a:ext cx="4096941" cy="512088"/>
          </a:xfrm>
          <a:prstGeom prst="rect">
            <a:avLst/>
          </a:prstGeom>
          <a:noFill/>
          <a:ln/>
        </p:spPr>
        <p:txBody>
          <a:bodyPr wrap="none" lIns="0" tIns="0" rIns="0" bIns="0" rtlCol="0" anchor="t"/>
          <a:lstStyle/>
          <a:p>
            <a:pPr marL="0" indent="0" algn="l">
              <a:buNone/>
            </a:pPr>
            <a:r>
              <a:rPr lang="en-US" sz="4000" dirty="0">
                <a:solidFill>
                  <a:srgbClr val="030303"/>
                </a:solidFill>
                <a:latin typeface="Inter Medium" pitchFamily="34" charset="0"/>
                <a:ea typeface="Inter Medium" pitchFamily="34" charset="-122"/>
                <a:cs typeface="Inter Medium" pitchFamily="34" charset="-120"/>
              </a:rPr>
              <a:t>バセドウ病患者</a:t>
            </a:r>
            <a:endParaRPr lang="en-US" sz="4000" dirty="0"/>
          </a:p>
        </p:txBody>
      </p:sp>
      <p:sp>
        <p:nvSpPr>
          <p:cNvPr id="6" name="Text 4"/>
          <p:cNvSpPr/>
          <p:nvPr/>
        </p:nvSpPr>
        <p:spPr>
          <a:xfrm>
            <a:off x="917615" y="5554028"/>
            <a:ext cx="5727978" cy="153376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暑がりの傾向があるため、涼しい環境を整え、通気性の良い衣類を勧める。発汗が多いため、水分補給を促す。</a:t>
            </a:r>
            <a:endParaRPr lang="en-US" sz="2800" dirty="0"/>
          </a:p>
        </p:txBody>
      </p:sp>
      <p:sp>
        <p:nvSpPr>
          <p:cNvPr id="8" name="Text 6"/>
          <p:cNvSpPr/>
          <p:nvPr/>
        </p:nvSpPr>
        <p:spPr>
          <a:xfrm>
            <a:off x="7509749" y="4763810"/>
            <a:ext cx="4096941" cy="512088"/>
          </a:xfrm>
          <a:prstGeom prst="rect">
            <a:avLst/>
          </a:prstGeom>
          <a:noFill/>
          <a:ln/>
        </p:spPr>
        <p:txBody>
          <a:bodyPr wrap="none" lIns="0" tIns="0" rIns="0" bIns="0" rtlCol="0" anchor="t"/>
          <a:lstStyle/>
          <a:p>
            <a:pPr marL="0" indent="0" algn="l">
              <a:buNone/>
            </a:pPr>
            <a:r>
              <a:rPr lang="en-US" sz="4000" dirty="0">
                <a:solidFill>
                  <a:srgbClr val="030303"/>
                </a:solidFill>
                <a:latin typeface="Inter Medium" pitchFamily="34" charset="0"/>
                <a:ea typeface="Inter Medium" pitchFamily="34" charset="-122"/>
                <a:cs typeface="Inter Medium" pitchFamily="34" charset="-120"/>
              </a:rPr>
              <a:t>甲状腺機能低下症患者</a:t>
            </a:r>
            <a:endParaRPr lang="en-US" sz="4000" dirty="0"/>
          </a:p>
        </p:txBody>
      </p:sp>
      <p:sp>
        <p:nvSpPr>
          <p:cNvPr id="9" name="Text 7"/>
          <p:cNvSpPr/>
          <p:nvPr/>
        </p:nvSpPr>
        <p:spPr>
          <a:xfrm>
            <a:off x="7509749" y="5554028"/>
            <a:ext cx="5727978" cy="153376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寒がりの傾向があるため、温かい環境を整え、保温性の高い衣類を勧める。室温を適切に保つ。</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966073" y="1753672"/>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生活支援と患者教育</a:t>
            </a:r>
            <a:endParaRPr lang="en-US" sz="6750" dirty="0"/>
          </a:p>
        </p:txBody>
      </p:sp>
      <p:sp>
        <p:nvSpPr>
          <p:cNvPr id="4" name="Text 2"/>
          <p:cNvSpPr/>
          <p:nvPr/>
        </p:nvSpPr>
        <p:spPr>
          <a:xfrm>
            <a:off x="966073" y="3469736"/>
            <a:ext cx="3427690" cy="539115"/>
          </a:xfrm>
          <a:prstGeom prst="rect">
            <a:avLst/>
          </a:prstGeom>
          <a:noFill/>
          <a:ln/>
        </p:spPr>
        <p:txBody>
          <a:bodyPr wrap="none" lIns="0" tIns="0" rIns="0" bIns="0" rtlCol="0" anchor="t"/>
          <a:lstStyle/>
          <a:p>
            <a:pPr marL="0" indent="0" algn="l">
              <a:buNone/>
            </a:pPr>
            <a:r>
              <a:rPr lang="en-US" sz="4000" dirty="0">
                <a:solidFill>
                  <a:srgbClr val="030303"/>
                </a:solidFill>
                <a:latin typeface="Inter Medium" pitchFamily="34" charset="0"/>
                <a:ea typeface="Inter Medium" pitchFamily="34" charset="-122"/>
                <a:cs typeface="Inter Medium" pitchFamily="34" charset="-120"/>
              </a:rPr>
              <a:t>服薬管理</a:t>
            </a:r>
            <a:endParaRPr lang="en-US" sz="4000" dirty="0"/>
          </a:p>
        </p:txBody>
      </p:sp>
      <p:sp>
        <p:nvSpPr>
          <p:cNvPr id="5" name="Text 3"/>
          <p:cNvSpPr/>
          <p:nvPr/>
        </p:nvSpPr>
        <p:spPr>
          <a:xfrm>
            <a:off x="966073" y="4411724"/>
            <a:ext cx="3427690" cy="2207895"/>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薬の目的や副作用について分かりやすく説明し、服薬管理能力を向上させる。</a:t>
            </a:r>
            <a:endParaRPr lang="en-US" sz="3200" dirty="0"/>
          </a:p>
        </p:txBody>
      </p:sp>
      <p:sp>
        <p:nvSpPr>
          <p:cNvPr id="7" name="Text 5"/>
          <p:cNvSpPr/>
          <p:nvPr/>
        </p:nvSpPr>
        <p:spPr>
          <a:xfrm>
            <a:off x="5342572" y="3469736"/>
            <a:ext cx="3427690" cy="539115"/>
          </a:xfrm>
          <a:prstGeom prst="rect">
            <a:avLst/>
          </a:prstGeom>
          <a:noFill/>
          <a:ln/>
        </p:spPr>
        <p:txBody>
          <a:bodyPr wrap="none" lIns="0" tIns="0" rIns="0" bIns="0" rtlCol="0" anchor="t"/>
          <a:lstStyle/>
          <a:p>
            <a:pPr marL="0" indent="0" algn="l">
              <a:buNone/>
            </a:pPr>
            <a:r>
              <a:rPr lang="en-US" sz="4000" dirty="0">
                <a:solidFill>
                  <a:srgbClr val="030303"/>
                </a:solidFill>
                <a:latin typeface="Inter Medium" pitchFamily="34" charset="0"/>
                <a:ea typeface="Inter Medium" pitchFamily="34" charset="-122"/>
                <a:cs typeface="Inter Medium" pitchFamily="34" charset="-120"/>
              </a:rPr>
              <a:t>生活習慣改善</a:t>
            </a:r>
            <a:endParaRPr lang="en-US" sz="4000" dirty="0"/>
          </a:p>
        </p:txBody>
      </p:sp>
      <p:sp>
        <p:nvSpPr>
          <p:cNvPr id="8" name="Text 6"/>
          <p:cNvSpPr/>
          <p:nvPr/>
        </p:nvSpPr>
        <p:spPr>
          <a:xfrm>
            <a:off x="5342572" y="4411724"/>
            <a:ext cx="3427690" cy="2207895"/>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食事や運動などの生活習慣改善を促し、病態の安定化を図る。</a:t>
            </a:r>
            <a:endParaRPr lang="en-US" sz="3200" dirty="0"/>
          </a:p>
        </p:txBody>
      </p:sp>
      <p:sp>
        <p:nvSpPr>
          <p:cNvPr id="10" name="Text 8"/>
          <p:cNvSpPr/>
          <p:nvPr/>
        </p:nvSpPr>
        <p:spPr>
          <a:xfrm>
            <a:off x="9719072" y="3469736"/>
            <a:ext cx="3427690" cy="539115"/>
          </a:xfrm>
          <a:prstGeom prst="rect">
            <a:avLst/>
          </a:prstGeom>
          <a:noFill/>
          <a:ln/>
        </p:spPr>
        <p:txBody>
          <a:bodyPr wrap="none" lIns="0" tIns="0" rIns="0" bIns="0" rtlCol="0" anchor="t"/>
          <a:lstStyle/>
          <a:p>
            <a:pPr marL="0" indent="0" algn="l">
              <a:buNone/>
            </a:pPr>
            <a:r>
              <a:rPr lang="en-US" sz="4000" dirty="0">
                <a:solidFill>
                  <a:srgbClr val="030303"/>
                </a:solidFill>
                <a:latin typeface="Inter Medium" pitchFamily="34" charset="0"/>
                <a:ea typeface="Inter Medium" pitchFamily="34" charset="-122"/>
                <a:cs typeface="Inter Medium" pitchFamily="34" charset="-120"/>
              </a:rPr>
              <a:t>定期受診</a:t>
            </a:r>
            <a:endParaRPr lang="en-US" sz="4000" dirty="0"/>
          </a:p>
        </p:txBody>
      </p:sp>
      <p:sp>
        <p:nvSpPr>
          <p:cNvPr id="11" name="Text 9"/>
          <p:cNvSpPr/>
          <p:nvPr/>
        </p:nvSpPr>
        <p:spPr>
          <a:xfrm>
            <a:off x="9719072" y="4411724"/>
            <a:ext cx="3427690" cy="2207895"/>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定期受診や検査の重要性について指導し、自己管理意識を高める。</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41415" y="1260872"/>
            <a:ext cx="9015413" cy="939046"/>
          </a:xfrm>
          <a:prstGeom prst="rect">
            <a:avLst/>
          </a:prstGeom>
          <a:noFill/>
          <a:ln/>
        </p:spPr>
        <p:txBody>
          <a:bodyPr wrap="none" lIns="0" tIns="0" rIns="0" bIns="0" rtlCol="0" anchor="t"/>
          <a:lstStyle/>
          <a:p>
            <a:pPr marL="0" indent="0" algn="l">
              <a:buNone/>
            </a:pPr>
            <a:r>
              <a:rPr lang="en-US" sz="5900" dirty="0">
                <a:solidFill>
                  <a:srgbClr val="1B1B27"/>
                </a:solidFill>
                <a:latin typeface="Inter Medium" pitchFamily="34" charset="0"/>
                <a:ea typeface="Inter Medium" pitchFamily="34" charset="-122"/>
                <a:cs typeface="Inter Medium" pitchFamily="34" charset="-120"/>
              </a:rPr>
              <a:t>甲状腺疾患患者の栄養管理</a:t>
            </a:r>
            <a:endParaRPr lang="en-US" sz="5900" dirty="0"/>
          </a:p>
        </p:txBody>
      </p:sp>
      <p:sp>
        <p:nvSpPr>
          <p:cNvPr id="3" name="Text 1"/>
          <p:cNvSpPr/>
          <p:nvPr/>
        </p:nvSpPr>
        <p:spPr>
          <a:xfrm>
            <a:off x="841415" y="2703943"/>
            <a:ext cx="3756660" cy="469463"/>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バセドウ病患者</a:t>
            </a:r>
            <a:endParaRPr lang="en-US" sz="4000" dirty="0"/>
          </a:p>
        </p:txBody>
      </p:sp>
      <p:sp>
        <p:nvSpPr>
          <p:cNvPr id="4" name="Text 2"/>
          <p:cNvSpPr/>
          <p:nvPr/>
        </p:nvSpPr>
        <p:spPr>
          <a:xfrm>
            <a:off x="841415" y="3585329"/>
            <a:ext cx="6107192" cy="314789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代謝亢進により体重減少が起こりやすいため、高カロリー・</a:t>
            </a:r>
            <a:r>
              <a:rPr lang="en-US" sz="2800" dirty="0" err="1">
                <a:solidFill>
                  <a:srgbClr val="030303"/>
                </a:solidFill>
                <a:latin typeface="IBM Plex Sans Medium" pitchFamily="34" charset="0"/>
                <a:ea typeface="IBM Plex Sans Medium" pitchFamily="34" charset="-122"/>
                <a:cs typeface="IBM Plex Sans Medium" pitchFamily="34" charset="-120"/>
              </a:rPr>
              <a:t>高タンパク質の食事を提供する。食欲は亢進していることが多いが、栄養バランスに配慮した食事指導が必要である</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ヨウ素の過剰摂取は症状を悪化させる可能性があるため、海藻類の摂取には注意を促す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5" name="Text 3"/>
          <p:cNvSpPr/>
          <p:nvPr/>
        </p:nvSpPr>
        <p:spPr>
          <a:xfrm>
            <a:off x="7689413" y="2703943"/>
            <a:ext cx="3756660" cy="469463"/>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甲状腺機能低下症患者</a:t>
            </a:r>
            <a:endParaRPr lang="en-US" sz="4000" dirty="0"/>
          </a:p>
        </p:txBody>
      </p:sp>
      <p:sp>
        <p:nvSpPr>
          <p:cNvPr id="6" name="Text 4"/>
          <p:cNvSpPr/>
          <p:nvPr/>
        </p:nvSpPr>
        <p:spPr>
          <a:xfrm>
            <a:off x="7689413" y="3585329"/>
            <a:ext cx="6107192" cy="2248495"/>
          </a:xfrm>
          <a:prstGeom prst="rect">
            <a:avLst/>
          </a:prstGeom>
          <a:noFill/>
          <a:ln/>
        </p:spPr>
        <p:txBody>
          <a:bodyPr wrap="square" lIns="0" tIns="0" rIns="0" bIns="0" rtlCol="0" anchor="t"/>
          <a:lstStyle/>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代謝低下により体重増加が起こりやすいため、適切なカロリー制限と栄養バランスの取れた食事を指導する</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便秘傾向があるため、食物繊維の摂取を促す。浮腫がある場合は塩分制限も考慮する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17615" y="775582"/>
            <a:ext cx="8193881" cy="1024176"/>
          </a:xfrm>
          <a:prstGeom prst="rect">
            <a:avLst/>
          </a:prstGeom>
          <a:noFill/>
          <a:ln/>
        </p:spPr>
        <p:txBody>
          <a:bodyPr wrap="none" lIns="0" tIns="0" rIns="0" bIns="0" rtlCol="0" anchor="t"/>
          <a:lstStyle/>
          <a:p>
            <a:pPr marL="0" indent="0" algn="l">
              <a:lnSpc>
                <a:spcPts val="8050"/>
              </a:lnSpc>
              <a:buNone/>
            </a:pPr>
            <a:r>
              <a:rPr lang="en-US" sz="8000" dirty="0">
                <a:solidFill>
                  <a:srgbClr val="1B1B27"/>
                </a:solidFill>
                <a:latin typeface="Inter Medium" pitchFamily="34" charset="0"/>
                <a:ea typeface="Inter Medium" pitchFamily="34" charset="-122"/>
                <a:cs typeface="Inter Medium" pitchFamily="34" charset="-120"/>
              </a:rPr>
              <a:t>代謝の基本概念</a:t>
            </a:r>
            <a:endParaRPr lang="en-US" sz="8000" dirty="0"/>
          </a:p>
        </p:txBody>
      </p:sp>
      <p:sp>
        <p:nvSpPr>
          <p:cNvPr id="4" name="Text 2"/>
          <p:cNvSpPr/>
          <p:nvPr/>
        </p:nvSpPr>
        <p:spPr>
          <a:xfrm>
            <a:off x="1392674" y="2435713"/>
            <a:ext cx="4096941" cy="512088"/>
          </a:xfrm>
          <a:prstGeom prst="rect">
            <a:avLst/>
          </a:prstGeom>
          <a:noFill/>
          <a:ln/>
        </p:spPr>
        <p:txBody>
          <a:bodyPr wrap="none" lIns="0" tIns="0" rIns="0" bIns="0" rtlCol="0" anchor="t"/>
          <a:lstStyle/>
          <a:p>
            <a:pPr marL="0" indent="0" algn="l">
              <a:buNone/>
            </a:pPr>
            <a:r>
              <a:rPr lang="en-US" sz="4400" dirty="0">
                <a:solidFill>
                  <a:srgbClr val="030303"/>
                </a:solidFill>
                <a:latin typeface="Inter Medium" pitchFamily="34" charset="0"/>
                <a:ea typeface="Inter Medium" pitchFamily="34" charset="-122"/>
                <a:cs typeface="Inter Medium" pitchFamily="34" charset="-120"/>
              </a:rPr>
              <a:t>同化（アナボリズム）</a:t>
            </a:r>
            <a:endParaRPr lang="en-US" sz="4400" dirty="0"/>
          </a:p>
        </p:txBody>
      </p:sp>
      <p:sp>
        <p:nvSpPr>
          <p:cNvPr id="5" name="Text 3"/>
          <p:cNvSpPr/>
          <p:nvPr/>
        </p:nvSpPr>
        <p:spPr>
          <a:xfrm>
            <a:off x="1392674" y="3336999"/>
            <a:ext cx="5727978" cy="1022509"/>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体内で物質を合成し、細胞や組織を構築する過程。エネルギーを消費する。</a:t>
            </a:r>
            <a:endParaRPr lang="en-US" sz="3200" dirty="0"/>
          </a:p>
        </p:txBody>
      </p:sp>
      <p:sp>
        <p:nvSpPr>
          <p:cNvPr id="7" name="Text 5"/>
          <p:cNvSpPr/>
          <p:nvPr/>
        </p:nvSpPr>
        <p:spPr>
          <a:xfrm>
            <a:off x="7984808" y="2435713"/>
            <a:ext cx="4096941" cy="512088"/>
          </a:xfrm>
          <a:prstGeom prst="rect">
            <a:avLst/>
          </a:prstGeom>
          <a:noFill/>
          <a:ln/>
        </p:spPr>
        <p:txBody>
          <a:bodyPr wrap="none" lIns="0" tIns="0" rIns="0" bIns="0" rtlCol="0" anchor="t"/>
          <a:lstStyle/>
          <a:p>
            <a:pPr marL="0" indent="0" algn="l">
              <a:buNone/>
            </a:pPr>
            <a:r>
              <a:rPr lang="en-US" sz="4400" dirty="0">
                <a:solidFill>
                  <a:srgbClr val="030303"/>
                </a:solidFill>
                <a:latin typeface="Inter Medium" pitchFamily="34" charset="0"/>
                <a:ea typeface="Inter Medium" pitchFamily="34" charset="-122"/>
                <a:cs typeface="Inter Medium" pitchFamily="34" charset="-120"/>
              </a:rPr>
              <a:t>異化（カタボリズム）</a:t>
            </a:r>
            <a:endParaRPr lang="en-US" sz="4400" dirty="0"/>
          </a:p>
        </p:txBody>
      </p:sp>
      <p:sp>
        <p:nvSpPr>
          <p:cNvPr id="8" name="Text 6"/>
          <p:cNvSpPr/>
          <p:nvPr/>
        </p:nvSpPr>
        <p:spPr>
          <a:xfrm>
            <a:off x="7984808" y="3336999"/>
            <a:ext cx="5727978" cy="1022509"/>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栄養素を分解してエネルギーを取り出す過程。エネルギーを産生する。</a:t>
            </a:r>
            <a:endParaRPr lang="en-US" sz="3200" dirty="0"/>
          </a:p>
        </p:txBody>
      </p:sp>
      <p:sp>
        <p:nvSpPr>
          <p:cNvPr id="9" name="Text 7"/>
          <p:cNvSpPr/>
          <p:nvPr/>
        </p:nvSpPr>
        <p:spPr>
          <a:xfrm>
            <a:off x="917615" y="5409000"/>
            <a:ext cx="12795171" cy="2045018"/>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代謝とは、体内で行われるすべての化学反応のことである。これらの反応は、栄養素を分解してエネルギーを産生し、細胞や組織の修復や合成に必要な物質を作り出す役割を担う。同化と異化の2つの過程がバランスよく機能することで、生命活動が維持される。</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30193" y="766176"/>
            <a:ext cx="9079706" cy="756642"/>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まとめ：甲状腺疾患の看護の要点</a:t>
            </a:r>
            <a:endParaRPr lang="en-US" sz="6000" dirty="0"/>
          </a:p>
        </p:txBody>
      </p:sp>
      <p:sp>
        <p:nvSpPr>
          <p:cNvPr id="4" name="Text 2"/>
          <p:cNvSpPr/>
          <p:nvPr/>
        </p:nvSpPr>
        <p:spPr>
          <a:xfrm>
            <a:off x="730193" y="2204127"/>
            <a:ext cx="3026807" cy="37826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病態理解</a:t>
            </a:r>
            <a:endParaRPr lang="en-US" sz="3600" dirty="0"/>
          </a:p>
        </p:txBody>
      </p:sp>
      <p:sp>
        <p:nvSpPr>
          <p:cNvPr id="5" name="Text 3"/>
          <p:cNvSpPr/>
          <p:nvPr/>
        </p:nvSpPr>
        <p:spPr>
          <a:xfrm>
            <a:off x="730193" y="2844947"/>
            <a:ext cx="6240185" cy="65936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甲状腺ホルモンの作用と調節機構を理解し、機能亢進と機能低下の違いを把握する。</a:t>
            </a:r>
            <a:endParaRPr lang="en-US" sz="2800" dirty="0"/>
          </a:p>
        </p:txBody>
      </p:sp>
      <p:sp>
        <p:nvSpPr>
          <p:cNvPr id="7" name="Text 5"/>
          <p:cNvSpPr/>
          <p:nvPr/>
        </p:nvSpPr>
        <p:spPr>
          <a:xfrm>
            <a:off x="7473654" y="2204127"/>
            <a:ext cx="3026807" cy="37826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症状観察</a:t>
            </a:r>
            <a:endParaRPr lang="en-US" sz="3600" dirty="0"/>
          </a:p>
        </p:txBody>
      </p:sp>
      <p:sp>
        <p:nvSpPr>
          <p:cNvPr id="8" name="Text 6"/>
          <p:cNvSpPr/>
          <p:nvPr/>
        </p:nvSpPr>
        <p:spPr>
          <a:xfrm>
            <a:off x="7473654" y="2844947"/>
            <a:ext cx="6240185" cy="65936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バイタルサイン、精神状態、身体症状を継続的に観察し、変化を早期に発見する。</a:t>
            </a:r>
            <a:endParaRPr lang="en-US" sz="2800" dirty="0"/>
          </a:p>
        </p:txBody>
      </p:sp>
      <p:sp>
        <p:nvSpPr>
          <p:cNvPr id="10" name="Text 8"/>
          <p:cNvSpPr/>
          <p:nvPr/>
        </p:nvSpPr>
        <p:spPr>
          <a:xfrm>
            <a:off x="730193" y="4448182"/>
            <a:ext cx="3026807" cy="37826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治療支援</a:t>
            </a:r>
            <a:endParaRPr lang="en-US" sz="3600" dirty="0"/>
          </a:p>
        </p:txBody>
      </p:sp>
      <p:sp>
        <p:nvSpPr>
          <p:cNvPr id="11" name="Text 9"/>
          <p:cNvSpPr/>
          <p:nvPr/>
        </p:nvSpPr>
        <p:spPr>
          <a:xfrm>
            <a:off x="730193" y="5110943"/>
            <a:ext cx="6240185" cy="65936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薬物療法の副作用に注意し、服薬管理を支援する。定期的な検査の重要性を教育する。</a:t>
            </a:r>
            <a:endParaRPr lang="en-US" sz="2800" dirty="0"/>
          </a:p>
        </p:txBody>
      </p:sp>
      <p:sp>
        <p:nvSpPr>
          <p:cNvPr id="13" name="Text 11"/>
          <p:cNvSpPr/>
          <p:nvPr/>
        </p:nvSpPr>
        <p:spPr>
          <a:xfrm>
            <a:off x="7473654" y="4448182"/>
            <a:ext cx="3026807" cy="37826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生活調整</a:t>
            </a:r>
            <a:endParaRPr lang="en-US" sz="3600" dirty="0"/>
          </a:p>
        </p:txBody>
      </p:sp>
      <p:sp>
        <p:nvSpPr>
          <p:cNvPr id="14" name="Text 12"/>
          <p:cNvSpPr/>
          <p:nvPr/>
        </p:nvSpPr>
        <p:spPr>
          <a:xfrm>
            <a:off x="7473654" y="5110943"/>
            <a:ext cx="6240185" cy="65936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環境調整、栄養管理、ストレス管理など、患者の日常生活を包括的に支援する。</a:t>
            </a:r>
            <a:endParaRPr lang="en-US" sz="2800" dirty="0"/>
          </a:p>
        </p:txBody>
      </p:sp>
      <p:sp>
        <p:nvSpPr>
          <p:cNvPr id="15" name="Text 13"/>
          <p:cNvSpPr/>
          <p:nvPr/>
        </p:nvSpPr>
        <p:spPr>
          <a:xfrm>
            <a:off x="677942" y="6930799"/>
            <a:ext cx="13274516" cy="65936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甲状腺疾患患者の看護では、病態に応じた適切な観察と支援が重要である。患者教育を通じて自己管理能力を高め、QOLの向上を目指す。</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62851" y="915531"/>
            <a:ext cx="9460230" cy="909757"/>
          </a:xfrm>
          <a:prstGeom prst="rect">
            <a:avLst/>
          </a:prstGeom>
          <a:noFill/>
          <a:ln/>
        </p:spPr>
        <p:txBody>
          <a:bodyPr wrap="none" lIns="0" tIns="0" rIns="0" bIns="0" rtlCol="0" anchor="t"/>
          <a:lstStyle/>
          <a:p>
            <a:pPr marL="0" indent="0" algn="l">
              <a:buNone/>
            </a:pPr>
            <a:r>
              <a:rPr lang="en-US" sz="5700" dirty="0">
                <a:solidFill>
                  <a:srgbClr val="1B1B27"/>
                </a:solidFill>
                <a:latin typeface="Inter Medium" pitchFamily="34" charset="0"/>
                <a:ea typeface="Inter Medium" pitchFamily="34" charset="-122"/>
                <a:cs typeface="Inter Medium" pitchFamily="34" charset="-120"/>
              </a:rPr>
              <a:t>代謝を調節する主要ホルモン</a:t>
            </a:r>
            <a:endParaRPr lang="en-US" sz="5700" dirty="0"/>
          </a:p>
        </p:txBody>
      </p:sp>
      <p:sp>
        <p:nvSpPr>
          <p:cNvPr id="4" name="Text 2"/>
          <p:cNvSpPr/>
          <p:nvPr/>
        </p:nvSpPr>
        <p:spPr>
          <a:xfrm>
            <a:off x="762851" y="2507711"/>
            <a:ext cx="3737491" cy="909876"/>
          </a:xfrm>
          <a:prstGeom prst="rect">
            <a:avLst/>
          </a:prstGeom>
          <a:noFill/>
          <a:ln/>
        </p:spPr>
        <p:txBody>
          <a:bodyPr wrap="square" lIns="0" tIns="0" rIns="0" bIns="0" rtlCol="0" anchor="t"/>
          <a:lstStyle/>
          <a:p>
            <a:pPr marL="0" indent="0" algn="l">
              <a:buNone/>
            </a:pPr>
            <a:r>
              <a:rPr lang="en-US" sz="3600" dirty="0" err="1">
                <a:solidFill>
                  <a:srgbClr val="030303"/>
                </a:solidFill>
                <a:latin typeface="Inter Medium" pitchFamily="34" charset="0"/>
                <a:ea typeface="Inter Medium" pitchFamily="34" charset="-122"/>
                <a:cs typeface="Inter Medium" pitchFamily="34" charset="-120"/>
              </a:rPr>
              <a:t>甲状腺ホルモン</a:t>
            </a:r>
            <a:endParaRPr lang="en-US" sz="3600" dirty="0">
              <a:solidFill>
                <a:srgbClr val="030303"/>
              </a:solidFill>
              <a:latin typeface="Inter Medium" pitchFamily="34" charset="0"/>
              <a:ea typeface="Inter Medium" pitchFamily="34" charset="-122"/>
              <a:cs typeface="Inter Medium" pitchFamily="34" charset="-120"/>
            </a:endParaRPr>
          </a:p>
          <a:p>
            <a:pPr marL="0" indent="0" algn="l">
              <a:buNone/>
            </a:pPr>
            <a:r>
              <a:rPr lang="en-US" sz="3600" dirty="0">
                <a:solidFill>
                  <a:srgbClr val="030303"/>
                </a:solidFill>
                <a:latin typeface="Inter Medium" pitchFamily="34" charset="0"/>
                <a:ea typeface="Inter Medium" pitchFamily="34" charset="-122"/>
                <a:cs typeface="Inter Medium" pitchFamily="34" charset="-120"/>
              </a:rPr>
              <a:t>（T3、T4）</a:t>
            </a:r>
            <a:endParaRPr lang="en-US" sz="3600" dirty="0"/>
          </a:p>
        </p:txBody>
      </p:sp>
      <p:sp>
        <p:nvSpPr>
          <p:cNvPr id="5" name="Text 3"/>
          <p:cNvSpPr/>
          <p:nvPr/>
        </p:nvSpPr>
        <p:spPr>
          <a:xfrm>
            <a:off x="762851" y="3690164"/>
            <a:ext cx="3899445" cy="171735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基礎代謝率を調整し、エネルギー消費や酸素利用を促進する。体温維持や心拍数調節にも関与する。</a:t>
            </a:r>
            <a:endParaRPr lang="en-US" sz="2800" dirty="0"/>
          </a:p>
        </p:txBody>
      </p:sp>
      <p:sp>
        <p:nvSpPr>
          <p:cNvPr id="7" name="Text 5"/>
          <p:cNvSpPr/>
          <p:nvPr/>
        </p:nvSpPr>
        <p:spPr>
          <a:xfrm>
            <a:off x="5198525" y="2507711"/>
            <a:ext cx="3639264" cy="45493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インスリン</a:t>
            </a:r>
            <a:endParaRPr lang="en-US" sz="3600" dirty="0"/>
          </a:p>
        </p:txBody>
      </p:sp>
      <p:sp>
        <p:nvSpPr>
          <p:cNvPr id="8" name="Text 6"/>
          <p:cNvSpPr/>
          <p:nvPr/>
        </p:nvSpPr>
        <p:spPr>
          <a:xfrm>
            <a:off x="5198524" y="3235226"/>
            <a:ext cx="3899569" cy="171735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血糖値を調節し、糖の取り込みや貯蔵を促す。細胞へのエネルギー供給に不可欠である。</a:t>
            </a:r>
            <a:endParaRPr lang="en-US" sz="2800" dirty="0"/>
          </a:p>
        </p:txBody>
      </p:sp>
      <p:sp>
        <p:nvSpPr>
          <p:cNvPr id="10" name="Text 8"/>
          <p:cNvSpPr/>
          <p:nvPr/>
        </p:nvSpPr>
        <p:spPr>
          <a:xfrm>
            <a:off x="9634317" y="2507711"/>
            <a:ext cx="3639264" cy="45493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副腎皮質ホルモン</a:t>
            </a:r>
            <a:endParaRPr lang="en-US" sz="3600" dirty="0"/>
          </a:p>
        </p:txBody>
      </p:sp>
      <p:sp>
        <p:nvSpPr>
          <p:cNvPr id="11" name="Text 9"/>
          <p:cNvSpPr/>
          <p:nvPr/>
        </p:nvSpPr>
        <p:spPr>
          <a:xfrm>
            <a:off x="9634316" y="3235226"/>
            <a:ext cx="3899569" cy="128801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コルチゾールなどがストレス時の代謝調節に関与し、糖新生を促進する。</a:t>
            </a:r>
            <a:endParaRPr lang="en-US" sz="2800" dirty="0"/>
          </a:p>
        </p:txBody>
      </p:sp>
      <p:sp>
        <p:nvSpPr>
          <p:cNvPr id="12" name="Text 10"/>
          <p:cNvSpPr/>
          <p:nvPr/>
        </p:nvSpPr>
        <p:spPr>
          <a:xfrm>
            <a:off x="762851" y="6544883"/>
            <a:ext cx="13000196" cy="858679"/>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これらホルモンの分泌は、視床下部や下垂体などの中枢からの指令を受け、負のフィードバック機構によってバランスが維持されている。</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6073" y="972979"/>
            <a:ext cx="11212473"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甲状腺ホルモンの種類と特徴</a:t>
            </a:r>
            <a:endParaRPr lang="en-US" sz="6750" dirty="0"/>
          </a:p>
        </p:txBody>
      </p:sp>
      <p:sp>
        <p:nvSpPr>
          <p:cNvPr id="3" name="Text 1"/>
          <p:cNvSpPr/>
          <p:nvPr/>
        </p:nvSpPr>
        <p:spPr>
          <a:xfrm>
            <a:off x="966073" y="2913817"/>
            <a:ext cx="5726906" cy="539115"/>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トリヨードサイロニン（T3）</a:t>
            </a:r>
            <a:endParaRPr lang="en-US" sz="3600" dirty="0"/>
          </a:p>
        </p:txBody>
      </p:sp>
      <p:sp>
        <p:nvSpPr>
          <p:cNvPr id="4" name="Text 2"/>
          <p:cNvSpPr/>
          <p:nvPr/>
        </p:nvSpPr>
        <p:spPr>
          <a:xfrm>
            <a:off x="966073" y="3797975"/>
            <a:ext cx="5928241" cy="165592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生理活性が強く、細胞の代謝活動を活発化させる。実際に細胞に作用する主要な形態である。</a:t>
            </a:r>
            <a:endParaRPr lang="en-US" sz="2800" dirty="0"/>
          </a:p>
        </p:txBody>
      </p:sp>
      <p:sp>
        <p:nvSpPr>
          <p:cNvPr id="5" name="Text 3"/>
          <p:cNvSpPr/>
          <p:nvPr/>
        </p:nvSpPr>
        <p:spPr>
          <a:xfrm>
            <a:off x="7743706" y="2913817"/>
            <a:ext cx="4313158" cy="539115"/>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チロキシン（T4）</a:t>
            </a:r>
            <a:endParaRPr lang="en-US" sz="3600" dirty="0"/>
          </a:p>
        </p:txBody>
      </p:sp>
      <p:sp>
        <p:nvSpPr>
          <p:cNvPr id="6" name="Text 4"/>
          <p:cNvSpPr/>
          <p:nvPr/>
        </p:nvSpPr>
        <p:spPr>
          <a:xfrm>
            <a:off x="7743706" y="3797975"/>
            <a:ext cx="5928241" cy="165592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血中では主にT4の形で存在し、体内でT3に変換されて作用を発揮する。貯蔵型ホルモンとしての役割を持つ。</a:t>
            </a:r>
            <a:endParaRPr lang="en-US" sz="2800" dirty="0"/>
          </a:p>
        </p:txBody>
      </p:sp>
      <p:sp>
        <p:nvSpPr>
          <p:cNvPr id="7" name="Text 5"/>
          <p:cNvSpPr/>
          <p:nvPr/>
        </p:nvSpPr>
        <p:spPr>
          <a:xfrm>
            <a:off x="966073" y="6152555"/>
            <a:ext cx="12698254" cy="110394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甲状腺ホルモンは身体の基本的な代謝率（基礎代謝率）を調節し、心拍数の調節、体温の維持、エネルギー消費など多岐にわたる生理機能に影響を与える。</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109764" y="834798"/>
            <a:ext cx="12698254" cy="2156460"/>
          </a:xfrm>
          <a:prstGeom prst="rect">
            <a:avLst/>
          </a:prstGeom>
          <a:noFill/>
          <a:ln/>
        </p:spPr>
        <p:txBody>
          <a:bodyPr wrap="square" lIns="0" tIns="0" rIns="0" bIns="0" rtlCol="0" anchor="t"/>
          <a:lstStyle/>
          <a:p>
            <a:pPr marL="0" indent="0" algn="l">
              <a:buNone/>
            </a:pPr>
            <a:r>
              <a:rPr lang="en-US" sz="7200" dirty="0">
                <a:solidFill>
                  <a:srgbClr val="1B1B27"/>
                </a:solidFill>
                <a:latin typeface="Inter Medium" pitchFamily="34" charset="0"/>
                <a:ea typeface="Inter Medium" pitchFamily="34" charset="-122"/>
                <a:cs typeface="Inter Medium" pitchFamily="34" charset="-120"/>
              </a:rPr>
              <a:t>甲状腺ホルモンの分泌調節機構（HPT軸）</a:t>
            </a:r>
            <a:endParaRPr lang="en-US" sz="7200" dirty="0"/>
          </a:p>
        </p:txBody>
      </p:sp>
      <p:sp>
        <p:nvSpPr>
          <p:cNvPr id="3" name="Text 1"/>
          <p:cNvSpPr/>
          <p:nvPr/>
        </p:nvSpPr>
        <p:spPr>
          <a:xfrm>
            <a:off x="1109764" y="3681344"/>
            <a:ext cx="12698254" cy="2759869"/>
          </a:xfrm>
          <a:prstGeom prst="rect">
            <a:avLst/>
          </a:prstGeom>
          <a:noFill/>
          <a:ln/>
        </p:spPr>
        <p:txBody>
          <a:bodyPr wrap="square" lIns="0" tIns="0" rIns="0" bIns="0" rtlCol="0" anchor="t"/>
          <a:lstStyle/>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甲状腺ホルモンの分泌は、視床下部‐下垂体‐甲状腺軸（HPT軸）によって厳密に調節されている</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視床下部からTRHが分泌され、下垂体前葉からTSHが分泌され、甲状腺でT3・T4が合成される。血中のT3・T4濃度が一定以上になると、負のフィードバックがかかり、TRHとTSHの分泌が抑制されることでホルモンバランスが保たれる。</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6073" y="1380649"/>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バセドウ病の病態</a:t>
            </a:r>
            <a:endParaRPr lang="en-US" sz="6750" dirty="0"/>
          </a:p>
        </p:txBody>
      </p:sp>
      <p:sp>
        <p:nvSpPr>
          <p:cNvPr id="3" name="Text 1"/>
          <p:cNvSpPr/>
          <p:nvPr/>
        </p:nvSpPr>
        <p:spPr>
          <a:xfrm>
            <a:off x="966073" y="3148965"/>
            <a:ext cx="12698254" cy="2207895"/>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バセドウ病は自己免疫疾患の一つである。体内で作られる「甲状腺刺激ホルモン受容体抗体（TRAb）」が、正常な甲状腺刺激ホルモン（TSH）に代わって甲状腺を過剰に刺激する。その結果、甲状腺ホルモン（T3・T4）が過剰に分泌され、代謝が過度に亢進する状態となる。</a:t>
            </a:r>
            <a:endParaRPr lang="en-US" sz="3200" dirty="0"/>
          </a:p>
        </p:txBody>
      </p:sp>
      <p:sp>
        <p:nvSpPr>
          <p:cNvPr id="4" name="Text 2"/>
          <p:cNvSpPr/>
          <p:nvPr/>
        </p:nvSpPr>
        <p:spPr>
          <a:xfrm>
            <a:off x="966073" y="5745004"/>
            <a:ext cx="12698254" cy="1103948"/>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この自己抗体による持続的な刺激により、甲状腺は常に活性化された状態となり、正常なフィードバック機構が機能しなくなる。</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2501" y="1373233"/>
            <a:ext cx="8594527" cy="1074301"/>
          </a:xfrm>
          <a:prstGeom prst="rect">
            <a:avLst/>
          </a:prstGeom>
          <a:noFill/>
          <a:ln/>
        </p:spPr>
        <p:txBody>
          <a:bodyPr wrap="none" lIns="0" tIns="0" rIns="0" bIns="0" rtlCol="0" anchor="t"/>
          <a:lstStyle/>
          <a:p>
            <a:pPr marL="0" indent="0" algn="l">
              <a:lnSpc>
                <a:spcPts val="8450"/>
              </a:lnSpc>
              <a:buNone/>
            </a:pPr>
            <a:r>
              <a:rPr lang="en-US" sz="7200" dirty="0">
                <a:solidFill>
                  <a:srgbClr val="1B1B27"/>
                </a:solidFill>
                <a:latin typeface="Inter Medium" pitchFamily="34" charset="0"/>
                <a:ea typeface="Inter Medium" pitchFamily="34" charset="-122"/>
                <a:cs typeface="Inter Medium" pitchFamily="34" charset="-120"/>
              </a:rPr>
              <a:t>バセドウ病の主な症状</a:t>
            </a:r>
            <a:endParaRPr lang="en-US" sz="7200" dirty="0"/>
          </a:p>
        </p:txBody>
      </p:sp>
      <p:sp>
        <p:nvSpPr>
          <p:cNvPr id="4" name="Text 2"/>
          <p:cNvSpPr/>
          <p:nvPr/>
        </p:nvSpPr>
        <p:spPr>
          <a:xfrm>
            <a:off x="962500" y="2976503"/>
            <a:ext cx="3860721" cy="53709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循環器症状</a:t>
            </a:r>
            <a:endParaRPr lang="en-US" sz="3600" dirty="0"/>
          </a:p>
        </p:txBody>
      </p:sp>
      <p:sp>
        <p:nvSpPr>
          <p:cNvPr id="5" name="Text 3"/>
          <p:cNvSpPr/>
          <p:nvPr/>
        </p:nvSpPr>
        <p:spPr>
          <a:xfrm>
            <a:off x="962500" y="3719095"/>
            <a:ext cx="3860721" cy="329326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頻脈（心拍数増加）や動悸が出現する。心臓の収縮力が増強され、全身への血流が過剰に促進される。</a:t>
            </a:r>
            <a:endParaRPr lang="en-US" sz="2800" dirty="0"/>
          </a:p>
        </p:txBody>
      </p:sp>
      <p:sp>
        <p:nvSpPr>
          <p:cNvPr id="7" name="Text 5"/>
          <p:cNvSpPr/>
          <p:nvPr/>
        </p:nvSpPr>
        <p:spPr>
          <a:xfrm>
            <a:off x="5340309" y="2976503"/>
            <a:ext cx="3860721" cy="53709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代謝亢進症状</a:t>
            </a:r>
            <a:endParaRPr lang="en-US" sz="3600" dirty="0"/>
          </a:p>
        </p:txBody>
      </p:sp>
      <p:sp>
        <p:nvSpPr>
          <p:cNvPr id="8" name="Text 6"/>
          <p:cNvSpPr/>
          <p:nvPr/>
        </p:nvSpPr>
        <p:spPr>
          <a:xfrm>
            <a:off x="5340309" y="3719095"/>
            <a:ext cx="3860721" cy="274439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体重減少（食欲は亢進する場合が多いが体重が減る）、発汗過多や暑がりなどの症状が現れる。</a:t>
            </a:r>
            <a:endParaRPr lang="en-US" sz="2800" dirty="0"/>
          </a:p>
        </p:txBody>
      </p:sp>
      <p:sp>
        <p:nvSpPr>
          <p:cNvPr id="10" name="Text 8"/>
          <p:cNvSpPr/>
          <p:nvPr/>
        </p:nvSpPr>
        <p:spPr>
          <a:xfrm>
            <a:off x="9718118" y="2976503"/>
            <a:ext cx="3860721" cy="537091"/>
          </a:xfrm>
          <a:prstGeom prst="rect">
            <a:avLst/>
          </a:prstGeom>
          <a:noFill/>
          <a:ln/>
        </p:spPr>
        <p:txBody>
          <a:bodyPr wrap="squar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特徴的な身体所見</a:t>
            </a:r>
            <a:endParaRPr lang="en-US" sz="3600" dirty="0"/>
          </a:p>
        </p:txBody>
      </p:sp>
      <p:sp>
        <p:nvSpPr>
          <p:cNvPr id="11" name="Text 9"/>
          <p:cNvSpPr/>
          <p:nvPr/>
        </p:nvSpPr>
        <p:spPr>
          <a:xfrm>
            <a:off x="9718118" y="3719095"/>
            <a:ext cx="3860721" cy="329326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眼球突出（眼窩内の炎症や腫れにより眼が前に突出する）が見られる。手の震え、疲労感、不眠なども出現する。</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6073" y="1141214"/>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バセドウ病の診断方法</a:t>
            </a:r>
            <a:endParaRPr lang="en-US" sz="6750" dirty="0"/>
          </a:p>
        </p:txBody>
      </p:sp>
      <p:sp>
        <p:nvSpPr>
          <p:cNvPr id="4" name="Text 2"/>
          <p:cNvSpPr/>
          <p:nvPr/>
        </p:nvSpPr>
        <p:spPr>
          <a:xfrm>
            <a:off x="1062752" y="3082052"/>
            <a:ext cx="4313158" cy="539115"/>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血液検査</a:t>
            </a:r>
            <a:endParaRPr lang="en-US" sz="4000" dirty="0"/>
          </a:p>
        </p:txBody>
      </p:sp>
      <p:sp>
        <p:nvSpPr>
          <p:cNvPr id="5" name="Text 3"/>
          <p:cNvSpPr/>
          <p:nvPr/>
        </p:nvSpPr>
        <p:spPr>
          <a:xfrm>
            <a:off x="1062752" y="3966210"/>
            <a:ext cx="5928241" cy="2760452"/>
          </a:xfrm>
          <a:prstGeom prst="rect">
            <a:avLst/>
          </a:prstGeom>
          <a:noFill/>
          <a:ln/>
        </p:spPr>
        <p:txBody>
          <a:bodyPr wrap="square" lIns="0" tIns="0" rIns="0" bIns="0" rtlCol="0" anchor="t"/>
          <a:lstStyle/>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甲状腺ホルモン（FT3、FT4）値の上昇</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TSHの低下</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甲状腺刺激ホルモン受容体抗体（TRAb）の陽性</a:t>
            </a:r>
            <a:endParaRPr lang="en-US" sz="3200" dirty="0"/>
          </a:p>
        </p:txBody>
      </p:sp>
      <p:sp>
        <p:nvSpPr>
          <p:cNvPr id="6" name="Text 4"/>
          <p:cNvSpPr/>
          <p:nvPr/>
        </p:nvSpPr>
        <p:spPr>
          <a:xfrm>
            <a:off x="7743706" y="3082052"/>
            <a:ext cx="4313158" cy="539115"/>
          </a:xfrm>
          <a:prstGeom prst="rect">
            <a:avLst/>
          </a:prstGeom>
          <a:noFill/>
          <a:ln/>
        </p:spPr>
        <p:txBody>
          <a:bodyPr wrap="none" lIns="0" tIns="0" rIns="0" bIns="0" rtlCol="0" anchor="t"/>
          <a:lstStyle/>
          <a:p>
            <a:pPr marL="0" indent="0" algn="l">
              <a:buNone/>
            </a:pPr>
            <a:r>
              <a:rPr lang="en-US" sz="4000" dirty="0">
                <a:solidFill>
                  <a:srgbClr val="1B1B27"/>
                </a:solidFill>
                <a:latin typeface="Inter Medium" pitchFamily="34" charset="0"/>
                <a:ea typeface="Inter Medium" pitchFamily="34" charset="-122"/>
                <a:cs typeface="Inter Medium" pitchFamily="34" charset="-120"/>
              </a:rPr>
              <a:t>画像検査</a:t>
            </a:r>
            <a:endParaRPr lang="en-US" sz="4000" dirty="0"/>
          </a:p>
        </p:txBody>
      </p:sp>
      <p:sp>
        <p:nvSpPr>
          <p:cNvPr id="7" name="Text 5"/>
          <p:cNvSpPr/>
          <p:nvPr/>
        </p:nvSpPr>
        <p:spPr>
          <a:xfrm>
            <a:off x="7743706" y="3966210"/>
            <a:ext cx="5928241" cy="2759869"/>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甲状腺シンチグラフィでは、放射性ヨウ素の取り込みを測定し、甲状腺の機能亢進部位を画像で評価する。バセドウ病では甲状腺全体に均一な取り込み亢進が認められる。</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0715" y="956548"/>
            <a:ext cx="8578691" cy="1072277"/>
          </a:xfrm>
          <a:prstGeom prst="rect">
            <a:avLst/>
          </a:prstGeom>
          <a:noFill/>
          <a:ln/>
        </p:spPr>
        <p:txBody>
          <a:bodyPr wrap="none" lIns="0" tIns="0" rIns="0" bIns="0" rtlCol="0" anchor="t"/>
          <a:lstStyle/>
          <a:p>
            <a:pPr marL="0" indent="0" algn="l">
              <a:lnSpc>
                <a:spcPts val="8400"/>
              </a:lnSpc>
              <a:buNone/>
            </a:pPr>
            <a:r>
              <a:rPr lang="en-US" sz="8000" dirty="0">
                <a:solidFill>
                  <a:srgbClr val="1B1B27"/>
                </a:solidFill>
                <a:latin typeface="Inter Medium" pitchFamily="34" charset="0"/>
                <a:ea typeface="Inter Medium" pitchFamily="34" charset="-122"/>
                <a:cs typeface="Inter Medium" pitchFamily="34" charset="-120"/>
              </a:rPr>
              <a:t>バセドウ病の治療法</a:t>
            </a:r>
            <a:endParaRPr lang="en-US" sz="8000" dirty="0"/>
          </a:p>
        </p:txBody>
      </p:sp>
      <p:sp>
        <p:nvSpPr>
          <p:cNvPr id="4" name="Text 2"/>
          <p:cNvSpPr/>
          <p:nvPr/>
        </p:nvSpPr>
        <p:spPr>
          <a:xfrm>
            <a:off x="960714" y="2796199"/>
            <a:ext cx="3959169" cy="53613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抗甲状腺薬</a:t>
            </a:r>
            <a:endParaRPr lang="en-US" sz="3600" dirty="0"/>
          </a:p>
        </p:txBody>
      </p:sp>
      <p:sp>
        <p:nvSpPr>
          <p:cNvPr id="5" name="Text 3"/>
          <p:cNvSpPr/>
          <p:nvPr/>
        </p:nvSpPr>
        <p:spPr>
          <a:xfrm>
            <a:off x="960715" y="4114800"/>
            <a:ext cx="3959169" cy="2737247"/>
          </a:xfrm>
          <a:prstGeom prst="rect">
            <a:avLst/>
          </a:prstGeom>
          <a:noFill/>
          <a:ln/>
        </p:spPr>
        <p:txBody>
          <a:bodyPr wrap="square" lIns="0" tIns="0" rIns="0" bIns="0" rtlCol="0" anchor="t"/>
          <a:lstStyle/>
          <a:p>
            <a:pPr marL="0" indent="0" algn="l">
              <a:buNone/>
            </a:pPr>
            <a:r>
              <a:rPr lang="en-US" sz="2700" dirty="0">
                <a:solidFill>
                  <a:srgbClr val="030303"/>
                </a:solidFill>
                <a:latin typeface="IBM Plex Sans Medium" pitchFamily="34" charset="0"/>
                <a:ea typeface="IBM Plex Sans Medium" pitchFamily="34" charset="-122"/>
                <a:cs typeface="IBM Plex Sans Medium" pitchFamily="34" charset="-120"/>
              </a:rPr>
              <a:t>主にメチマゾール（MMI）が第一選択薬である。甲状腺ホルモンの合成を抑制し、症状の改善を図る。</a:t>
            </a:r>
            <a:endParaRPr lang="en-US" sz="2700" dirty="0"/>
          </a:p>
        </p:txBody>
      </p:sp>
      <p:sp>
        <p:nvSpPr>
          <p:cNvPr id="7" name="Text 5"/>
          <p:cNvSpPr/>
          <p:nvPr/>
        </p:nvSpPr>
        <p:spPr>
          <a:xfrm>
            <a:off x="5339119" y="2796199"/>
            <a:ext cx="3959306" cy="1072277"/>
          </a:xfrm>
          <a:prstGeom prst="rect">
            <a:avLst/>
          </a:prstGeom>
          <a:noFill/>
          <a:ln/>
        </p:spPr>
        <p:txBody>
          <a:bodyPr wrap="squar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放射線治療（放射性ヨウ素療法）</a:t>
            </a:r>
            <a:endParaRPr lang="en-US" sz="3600" dirty="0"/>
          </a:p>
        </p:txBody>
      </p:sp>
      <p:sp>
        <p:nvSpPr>
          <p:cNvPr id="8" name="Text 6"/>
          <p:cNvSpPr/>
          <p:nvPr/>
        </p:nvSpPr>
        <p:spPr>
          <a:xfrm>
            <a:off x="5339119" y="4073145"/>
            <a:ext cx="3959306" cy="3284696"/>
          </a:xfrm>
          <a:prstGeom prst="rect">
            <a:avLst/>
          </a:prstGeom>
          <a:noFill/>
          <a:ln/>
        </p:spPr>
        <p:txBody>
          <a:bodyPr wrap="square" lIns="0" tIns="0" rIns="0" bIns="0" rtlCol="0" anchor="t"/>
          <a:lstStyle/>
          <a:p>
            <a:pPr marL="0" indent="0" algn="l">
              <a:buNone/>
            </a:pPr>
            <a:r>
              <a:rPr lang="en-US" sz="2700" dirty="0">
                <a:solidFill>
                  <a:srgbClr val="030303"/>
                </a:solidFill>
                <a:latin typeface="IBM Plex Sans Medium" pitchFamily="34" charset="0"/>
                <a:ea typeface="IBM Plex Sans Medium" pitchFamily="34" charset="-122"/>
                <a:cs typeface="IBM Plex Sans Medium" pitchFamily="34" charset="-120"/>
              </a:rPr>
              <a:t>薬物療法で効果不十分な場合や再発時に適応となる。甲状腺組織を放射線で破壊し、ホルモン過剰分泌を抑える。</a:t>
            </a:r>
            <a:endParaRPr lang="en-US" sz="2700" dirty="0"/>
          </a:p>
        </p:txBody>
      </p:sp>
      <p:sp>
        <p:nvSpPr>
          <p:cNvPr id="10" name="Text 8"/>
          <p:cNvSpPr/>
          <p:nvPr/>
        </p:nvSpPr>
        <p:spPr>
          <a:xfrm>
            <a:off x="9717641" y="2796199"/>
            <a:ext cx="3959169" cy="53613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手術療法</a:t>
            </a:r>
            <a:endParaRPr lang="en-US" sz="3600" dirty="0"/>
          </a:p>
        </p:txBody>
      </p:sp>
      <p:sp>
        <p:nvSpPr>
          <p:cNvPr id="11" name="Text 9"/>
          <p:cNvSpPr/>
          <p:nvPr/>
        </p:nvSpPr>
        <p:spPr>
          <a:xfrm>
            <a:off x="9717641" y="4073145"/>
            <a:ext cx="3959169" cy="3284696"/>
          </a:xfrm>
          <a:prstGeom prst="rect">
            <a:avLst/>
          </a:prstGeom>
          <a:noFill/>
          <a:ln/>
        </p:spPr>
        <p:txBody>
          <a:bodyPr wrap="square" lIns="0" tIns="0" rIns="0" bIns="0" rtlCol="0" anchor="t"/>
          <a:lstStyle/>
          <a:p>
            <a:pPr marL="0" indent="0" algn="l">
              <a:buNone/>
            </a:pPr>
            <a:r>
              <a:rPr lang="en-US" sz="2700" dirty="0">
                <a:solidFill>
                  <a:srgbClr val="030303"/>
                </a:solidFill>
                <a:latin typeface="IBM Plex Sans Medium" pitchFamily="34" charset="0"/>
                <a:ea typeface="IBM Plex Sans Medium" pitchFamily="34" charset="-122"/>
                <a:cs typeface="IBM Plex Sans Medium" pitchFamily="34" charset="-120"/>
              </a:rPr>
              <a:t>大きな甲状腺腫や眼球突出症状が重度の場合、または薬剤副作用が強い場合に適応される。甲状腺の一部または全部を摘出する。</a:t>
            </a:r>
            <a:endParaRPr lang="en-US" sz="27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643</Words>
  <Application>Microsoft Office PowerPoint</Application>
  <PresentationFormat>ユーザー設定</PresentationFormat>
  <Paragraphs>164</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Arial</vt:lpstr>
      <vt:lpstr>Calibri</vt:lpstr>
      <vt:lpstr>Calibri Light</vt:lpstr>
      <vt:lpstr>IBM Plex Sans Medium</vt:lpstr>
      <vt:lpstr>Inter Medium</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2026-02-07T02:41:13Z</dcterms:created>
  <dcterms:modified xsi:type="dcterms:W3CDTF">2026-02-07T03:01:27Z</dcterms:modified>
</cp:coreProperties>
</file>