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autoCompressPictures="0">
  <p:sldMasterIdLst>
    <p:sldMasterId id="214748367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4630400" cy="8229600"/>
  <p:notesSz cx="8229600" cy="14630400"/>
  <p:embeddedFontLst>
    <p:embeddedFont>
      <p:font typeface="IBM Plex Sans Medium" panose="020B0603050203000203" pitchFamily="34" charset="0"/>
      <p:regular r:id="rId23"/>
    </p:embeddedFont>
    <p:embeddedFont>
      <p:font typeface="Inter Medium" panose="020B0600070205080204" charset="0"/>
      <p:regular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3" d="100"/>
          <a:sy n="73" d="100"/>
        </p:scale>
        <p:origin x="45"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19664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ja-JP" altLang="en-US"/>
              <a:t>マスター タイトルの書式設定</a:t>
            </a:r>
            <a:endParaRPr lang="en-US" dirty="0"/>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6867530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227561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5373477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426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7348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6920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8860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25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3124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7258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9834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6595270"/>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9901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068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lide 1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30889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lide 1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8109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lide 1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6304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lide 1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69569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lide 1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6355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lide 1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70470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lide 1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86569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Slide 1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053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dirty="0"/>
              <a:t>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0296232"/>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lide 1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5462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lide 2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1647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296138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ja-JP" altLang="en-US"/>
              <a:t>マスター テキストの書式設定</a:t>
            </a:r>
          </a:p>
        </p:txBody>
      </p:sp>
      <p:sp>
        <p:nvSpPr>
          <p:cNvPr id="4" name="Content Placeholder 3"/>
          <p:cNvSpPr>
            <a:spLocks noGrp="1"/>
          </p:cNvSpPr>
          <p:nvPr>
            <p:ph sz="half" idx="2"/>
          </p:nvPr>
        </p:nvSpPr>
        <p:spPr>
          <a:xfrm>
            <a:off x="1007746" y="3006090"/>
            <a:ext cx="6189344" cy="44215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ja-JP" altLang="en-US"/>
              <a:t>マスター テキストの書式設定</a:t>
            </a:r>
          </a:p>
        </p:txBody>
      </p:sp>
      <p:sp>
        <p:nvSpPr>
          <p:cNvPr id="6" name="Content Placeholder 5"/>
          <p:cNvSpPr>
            <a:spLocks noGrp="1"/>
          </p:cNvSpPr>
          <p:nvPr>
            <p:ph sz="quarter" idx="4"/>
          </p:nvPr>
        </p:nvSpPr>
        <p:spPr>
          <a:xfrm>
            <a:off x="7406640" y="3006090"/>
            <a:ext cx="6219826" cy="44215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2/1/2026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9750095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2/1/2026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9288353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7518435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ja-JP" altLang="en-US"/>
              <a:t>マスター タイトルの書式設定</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8883230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219826" y="1184911"/>
            <a:ext cx="740664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4115324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C764DE79-268F-4C1A-8933-263129D2AF90}" type="datetimeFigureOut">
              <a:rPr lang="en-US" dirty="0"/>
              <a:t>2/1/2026</a:t>
            </a:fld>
            <a:endParaRPr lang="en-US" dirty="0"/>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60233856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 id="2147483701" r:id="rId31"/>
  </p:sldLayoutIdLst>
  <p:hf sldNum="0" hdr="0" ftr="0" dt="0"/>
  <p:txStyles>
    <p:titleStyle>
      <a:lvl1pPr algn="l" defTabSz="1097280" rtl="0" eaLnBrk="1" latinLnBrk="0" hangingPunct="1">
        <a:lnSpc>
          <a:spcPct val="90000"/>
        </a:lnSpc>
        <a:spcBef>
          <a:spcPct val="0"/>
        </a:spcBef>
        <a:buNone/>
        <a:defRPr kumimoji="1"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kumimoji="1"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kumimoji="1"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9pPr>
    </p:bodyStyle>
    <p:otherStyle>
      <a:defPPr>
        <a:defRPr lang="en-US"/>
      </a:defPPr>
      <a:lvl1pPr marL="0" algn="l" defTabSz="1097280" rtl="0" eaLnBrk="1" latinLnBrk="0" hangingPunct="1">
        <a:defRPr kumimoji="1" sz="2160" kern="1200">
          <a:solidFill>
            <a:schemeClr val="tx1"/>
          </a:solidFill>
          <a:latin typeface="+mn-lt"/>
          <a:ea typeface="+mn-ea"/>
          <a:cs typeface="+mn-cs"/>
        </a:defRPr>
      </a:lvl1pPr>
      <a:lvl2pPr marL="548640" algn="l" defTabSz="1097280" rtl="0" eaLnBrk="1" latinLnBrk="0" hangingPunct="1">
        <a:defRPr kumimoji="1" sz="2160" kern="1200">
          <a:solidFill>
            <a:schemeClr val="tx1"/>
          </a:solidFill>
          <a:latin typeface="+mn-lt"/>
          <a:ea typeface="+mn-ea"/>
          <a:cs typeface="+mn-cs"/>
        </a:defRPr>
      </a:lvl2pPr>
      <a:lvl3pPr marL="1097280" algn="l" defTabSz="1097280" rtl="0" eaLnBrk="1" latinLnBrk="0" hangingPunct="1">
        <a:defRPr kumimoji="1" sz="2160" kern="1200">
          <a:solidFill>
            <a:schemeClr val="tx1"/>
          </a:solidFill>
          <a:latin typeface="+mn-lt"/>
          <a:ea typeface="+mn-ea"/>
          <a:cs typeface="+mn-cs"/>
        </a:defRPr>
      </a:lvl3pPr>
      <a:lvl4pPr marL="1645920" algn="l" defTabSz="1097280" rtl="0" eaLnBrk="1" latinLnBrk="0" hangingPunct="1">
        <a:defRPr kumimoji="1" sz="2160" kern="1200">
          <a:solidFill>
            <a:schemeClr val="tx1"/>
          </a:solidFill>
          <a:latin typeface="+mn-lt"/>
          <a:ea typeface="+mn-ea"/>
          <a:cs typeface="+mn-cs"/>
        </a:defRPr>
      </a:lvl4pPr>
      <a:lvl5pPr marL="2194560" algn="l" defTabSz="1097280" rtl="0" eaLnBrk="1" latinLnBrk="0" hangingPunct="1">
        <a:defRPr kumimoji="1" sz="2160" kern="1200">
          <a:solidFill>
            <a:schemeClr val="tx1"/>
          </a:solidFill>
          <a:latin typeface="+mn-lt"/>
          <a:ea typeface="+mn-ea"/>
          <a:cs typeface="+mn-cs"/>
        </a:defRPr>
      </a:lvl5pPr>
      <a:lvl6pPr marL="2743200" algn="l" defTabSz="1097280" rtl="0" eaLnBrk="1" latinLnBrk="0" hangingPunct="1">
        <a:defRPr kumimoji="1" sz="2160" kern="1200">
          <a:solidFill>
            <a:schemeClr val="tx1"/>
          </a:solidFill>
          <a:latin typeface="+mn-lt"/>
          <a:ea typeface="+mn-ea"/>
          <a:cs typeface="+mn-cs"/>
        </a:defRPr>
      </a:lvl6pPr>
      <a:lvl7pPr marL="3291840" algn="l" defTabSz="1097280" rtl="0" eaLnBrk="1" latinLnBrk="0" hangingPunct="1">
        <a:defRPr kumimoji="1" sz="2160" kern="1200">
          <a:solidFill>
            <a:schemeClr val="tx1"/>
          </a:solidFill>
          <a:latin typeface="+mn-lt"/>
          <a:ea typeface="+mn-ea"/>
          <a:cs typeface="+mn-cs"/>
        </a:defRPr>
      </a:lvl7pPr>
      <a:lvl8pPr marL="3840480" algn="l" defTabSz="1097280" rtl="0" eaLnBrk="1" latinLnBrk="0" hangingPunct="1">
        <a:defRPr kumimoji="1" sz="2160" kern="1200">
          <a:solidFill>
            <a:schemeClr val="tx1"/>
          </a:solidFill>
          <a:latin typeface="+mn-lt"/>
          <a:ea typeface="+mn-ea"/>
          <a:cs typeface="+mn-cs"/>
        </a:defRPr>
      </a:lvl8pPr>
      <a:lvl9pPr marL="4389120" algn="l" defTabSz="1097280" rtl="0" eaLnBrk="1" latinLnBrk="0" hangingPunct="1">
        <a:defRPr kumimoji="1"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942499" y="985379"/>
            <a:ext cx="7385072" cy="2104073"/>
          </a:xfrm>
          <a:prstGeom prst="rect">
            <a:avLst/>
          </a:prstGeom>
          <a:noFill/>
          <a:ln/>
        </p:spPr>
        <p:txBody>
          <a:bodyPr wrap="square" lIns="0" tIns="0" rIns="0" bIns="0" rtlCol="0" anchor="t"/>
          <a:lstStyle/>
          <a:p>
            <a:pPr marL="0" indent="0" algn="l">
              <a:buNone/>
            </a:pPr>
            <a:r>
              <a:rPr lang="ja-JP" altLang="en-US" sz="7200" dirty="0">
                <a:solidFill>
                  <a:srgbClr val="1B1B27"/>
                </a:solidFill>
                <a:latin typeface="Inter Medium" pitchFamily="34" charset="0"/>
                <a:ea typeface="Inter Medium" pitchFamily="34" charset="-122"/>
                <a:cs typeface="Inter Medium" pitchFamily="34" charset="-120"/>
              </a:rPr>
              <a:t>在宅看護論</a:t>
            </a:r>
            <a:r>
              <a:rPr lang="en-US" altLang="ja-JP" sz="7200" dirty="0">
                <a:solidFill>
                  <a:srgbClr val="1B1B27"/>
                </a:solidFill>
                <a:latin typeface="Inter Medium" pitchFamily="34" charset="0"/>
                <a:ea typeface="Inter Medium" pitchFamily="34" charset="-122"/>
                <a:cs typeface="Inter Medium" pitchFamily="34" charset="-120"/>
              </a:rPr>
              <a:t>Ⅱ</a:t>
            </a:r>
          </a:p>
          <a:p>
            <a:pPr marL="0" indent="0" algn="l">
              <a:buNone/>
            </a:pPr>
            <a:r>
              <a:rPr lang="ja-JP" altLang="en-US" sz="4400" dirty="0">
                <a:solidFill>
                  <a:srgbClr val="1B1B27"/>
                </a:solidFill>
                <a:latin typeface="Inter Medium" pitchFamily="34" charset="0"/>
                <a:ea typeface="Inter Medium" pitchFamily="34" charset="-122"/>
                <a:cs typeface="Inter Medium" pitchFamily="34" charset="-120"/>
              </a:rPr>
              <a:t>第１回</a:t>
            </a:r>
            <a:endParaRPr lang="en-US" sz="4400" dirty="0">
              <a:solidFill>
                <a:srgbClr val="1B1B27"/>
              </a:solidFill>
              <a:latin typeface="Inter Medium" pitchFamily="34" charset="0"/>
              <a:ea typeface="Inter Medium" pitchFamily="34" charset="-122"/>
              <a:cs typeface="Inter Medium" pitchFamily="34" charset="-120"/>
            </a:endParaRPr>
          </a:p>
          <a:p>
            <a:pPr marL="0" indent="0" algn="l">
              <a:buNone/>
            </a:pPr>
            <a:r>
              <a:rPr lang="en-US" sz="4400" dirty="0" err="1">
                <a:solidFill>
                  <a:srgbClr val="1B1B27"/>
                </a:solidFill>
                <a:latin typeface="Inter Medium" pitchFamily="34" charset="0"/>
                <a:ea typeface="Inter Medium" pitchFamily="34" charset="-122"/>
                <a:cs typeface="Inter Medium" pitchFamily="34" charset="-120"/>
              </a:rPr>
              <a:t>家族構造と家族機能の理解</a:t>
            </a:r>
            <a:endParaRPr lang="en-US" sz="4400" dirty="0"/>
          </a:p>
        </p:txBody>
      </p:sp>
      <p:sp>
        <p:nvSpPr>
          <p:cNvPr id="4" name="Text 1"/>
          <p:cNvSpPr/>
          <p:nvPr/>
        </p:nvSpPr>
        <p:spPr>
          <a:xfrm>
            <a:off x="942499" y="3794760"/>
            <a:ext cx="7259003" cy="3191828"/>
          </a:xfrm>
          <a:prstGeom prst="rect">
            <a:avLst/>
          </a:prstGeom>
          <a:noFill/>
          <a:ln/>
        </p:spPr>
        <p:txBody>
          <a:bodyPr wrap="square" lIns="0" tIns="0" rIns="0" bIns="0" rtlCol="0" anchor="t"/>
          <a:lstStyle/>
          <a:p>
            <a:pPr marL="0" indent="0" algn="l">
              <a:lnSpc>
                <a:spcPts val="4150"/>
              </a:lnSpc>
              <a:buNone/>
            </a:pPr>
            <a:r>
              <a:rPr lang="en-US" sz="2650" dirty="0">
                <a:solidFill>
                  <a:srgbClr val="030303"/>
                </a:solidFill>
                <a:latin typeface="IBM Plex Sans Medium" pitchFamily="34" charset="0"/>
                <a:ea typeface="IBM Plex Sans Medium" pitchFamily="34" charset="-122"/>
                <a:cs typeface="IBM Plex Sans Medium" pitchFamily="34" charset="-120"/>
              </a:rPr>
              <a:t>現代社会における家族の定義は大きく変化している。従来の血縁・婚姻・養子縁組による関係だけでなく、生活を共にし互いに支え合う関係も家族とみなされるようになった。看護職は、対象者が「家族」と認識する関係性を尊重し、固定的な捉え方を避ける必要がある。</a:t>
            </a:r>
            <a:endParaRPr lang="en-US" sz="2650" dirty="0"/>
          </a:p>
        </p:txBody>
      </p:sp>
      <p:pic>
        <p:nvPicPr>
          <p:cNvPr id="6" name="図 5" descr="生い茂る葉の背景">
            <a:extLst>
              <a:ext uri="{FF2B5EF4-FFF2-40B4-BE49-F238E27FC236}">
                <a16:creationId xmlns:a16="http://schemas.microsoft.com/office/drawing/2014/main" id="{B9C7908F-8206-0A83-C7FB-6547B4F93881}"/>
              </a:ext>
            </a:extLst>
          </p:cNvPr>
          <p:cNvPicPr>
            <a:picLocks noChangeAspect="1"/>
          </p:cNvPicPr>
          <p:nvPr/>
        </p:nvPicPr>
        <p:blipFill>
          <a:blip r:embed="rId3"/>
          <a:srcRect r="59742"/>
          <a:stretch>
            <a:fillRect/>
          </a:stretch>
        </p:blipFill>
        <p:spPr>
          <a:xfrm>
            <a:off x="9637367" y="0"/>
            <a:ext cx="4993033" cy="8229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832723" y="1046202"/>
            <a:ext cx="8177808" cy="929402"/>
          </a:xfrm>
          <a:prstGeom prst="rect">
            <a:avLst/>
          </a:prstGeom>
          <a:noFill/>
          <a:ln/>
        </p:spPr>
        <p:txBody>
          <a:bodyPr wrap="none" lIns="0" tIns="0" rIns="0" bIns="0" rtlCol="0" anchor="t"/>
          <a:lstStyle/>
          <a:p>
            <a:pPr marL="0" indent="0" algn="l">
              <a:buNone/>
            </a:pPr>
            <a:r>
              <a:rPr lang="en-US" sz="6600" dirty="0">
                <a:solidFill>
                  <a:srgbClr val="1B1B27"/>
                </a:solidFill>
                <a:latin typeface="Inter Medium" pitchFamily="34" charset="0"/>
                <a:ea typeface="Inter Medium" pitchFamily="34" charset="-122"/>
                <a:cs typeface="Inter Medium" pitchFamily="34" charset="-120"/>
              </a:rPr>
              <a:t>介護・看護機能の重要性</a:t>
            </a:r>
            <a:endParaRPr lang="en-US" sz="6600" dirty="0"/>
          </a:p>
        </p:txBody>
      </p:sp>
      <p:sp>
        <p:nvSpPr>
          <p:cNvPr id="4" name="Text 2"/>
          <p:cNvSpPr/>
          <p:nvPr/>
        </p:nvSpPr>
        <p:spPr>
          <a:xfrm>
            <a:off x="1237655" y="2442567"/>
            <a:ext cx="3717608" cy="464582"/>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機能の内容</a:t>
            </a:r>
            <a:endParaRPr lang="en-US" sz="3600" dirty="0"/>
          </a:p>
        </p:txBody>
      </p:sp>
      <p:sp>
        <p:nvSpPr>
          <p:cNvPr id="5" name="Text 3"/>
          <p:cNvSpPr/>
          <p:nvPr/>
        </p:nvSpPr>
        <p:spPr>
          <a:xfrm>
            <a:off x="1237655" y="3106579"/>
            <a:ext cx="12560022" cy="885825"/>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高齢者や障害をもつ家族の身体的・生活的な世話を家庭内で担う。排泄・食事・通院の付き添いなど、日常生活全般にわたる支援を提供する。</a:t>
            </a:r>
            <a:endParaRPr lang="en-US" sz="2800" dirty="0"/>
          </a:p>
        </p:txBody>
      </p:sp>
      <p:sp>
        <p:nvSpPr>
          <p:cNvPr id="7" name="Text 5"/>
          <p:cNvSpPr/>
          <p:nvPr/>
        </p:nvSpPr>
        <p:spPr>
          <a:xfrm>
            <a:off x="1237655" y="4459367"/>
            <a:ext cx="3717608" cy="464582"/>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現代的課題</a:t>
            </a:r>
            <a:endParaRPr lang="en-US" sz="3600" dirty="0"/>
          </a:p>
        </p:txBody>
      </p:sp>
      <p:sp>
        <p:nvSpPr>
          <p:cNvPr id="8" name="Text 6"/>
          <p:cNvSpPr/>
          <p:nvPr/>
        </p:nvSpPr>
        <p:spPr>
          <a:xfrm>
            <a:off x="1237655" y="5123378"/>
            <a:ext cx="12560022" cy="885825"/>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高齢化社会では「老老介護」や「ヤングケアラー」など、家族の介護機能に関する課題が深刻化している。看護職との関連が特に深い領域である。</a:t>
            </a:r>
            <a:endParaRPr lang="en-US" sz="2800" dirty="0"/>
          </a:p>
        </p:txBody>
      </p:sp>
      <p:sp>
        <p:nvSpPr>
          <p:cNvPr id="9" name="Text 7"/>
          <p:cNvSpPr/>
          <p:nvPr/>
        </p:nvSpPr>
        <p:spPr>
          <a:xfrm>
            <a:off x="832723" y="6578424"/>
            <a:ext cx="12964954" cy="885825"/>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家族によっては、レクリエーション機能(旅行や食事を通じて楽しみを共有)や信仰・文化継承機能(宗教行事や風習、価値観を伝える)なども担っている。</a:t>
            </a:r>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543402" y="775219"/>
            <a:ext cx="6305907" cy="606385"/>
          </a:xfrm>
          <a:prstGeom prst="rect">
            <a:avLst/>
          </a:prstGeom>
          <a:noFill/>
          <a:ln/>
        </p:spPr>
        <p:txBody>
          <a:bodyPr wrap="none" lIns="0" tIns="0" rIns="0" bIns="0" rtlCol="0" anchor="t"/>
          <a:lstStyle/>
          <a:p>
            <a:pPr marL="0" indent="0" algn="l">
              <a:lnSpc>
                <a:spcPts val="4750"/>
              </a:lnSpc>
              <a:buNone/>
            </a:pPr>
            <a:r>
              <a:rPr lang="en-US" sz="6600" dirty="0">
                <a:solidFill>
                  <a:srgbClr val="1B1B27"/>
                </a:solidFill>
                <a:latin typeface="Inter Medium" pitchFamily="34" charset="0"/>
                <a:ea typeface="Inter Medium" pitchFamily="34" charset="-122"/>
                <a:cs typeface="Inter Medium" pitchFamily="34" charset="-120"/>
              </a:rPr>
              <a:t>社会的背景と家族機能の変化</a:t>
            </a:r>
            <a:endParaRPr lang="en-US" sz="6600" dirty="0"/>
          </a:p>
        </p:txBody>
      </p:sp>
      <p:sp>
        <p:nvSpPr>
          <p:cNvPr id="5" name="Text 3"/>
          <p:cNvSpPr/>
          <p:nvPr/>
        </p:nvSpPr>
        <p:spPr>
          <a:xfrm>
            <a:off x="543403" y="1679325"/>
            <a:ext cx="2426137" cy="303252"/>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少子高齢化</a:t>
            </a:r>
            <a:endParaRPr lang="en-US" sz="3600" dirty="0"/>
          </a:p>
        </p:txBody>
      </p:sp>
      <p:sp>
        <p:nvSpPr>
          <p:cNvPr id="6" name="Text 4"/>
          <p:cNvSpPr/>
          <p:nvPr/>
        </p:nvSpPr>
        <p:spPr>
          <a:xfrm>
            <a:off x="543400" y="2271533"/>
            <a:ext cx="13337500" cy="242530"/>
          </a:xfrm>
          <a:prstGeom prst="rect">
            <a:avLst/>
          </a:prstGeom>
          <a:noFill/>
          <a:ln/>
        </p:spPr>
        <p:txBody>
          <a:bodyPr wrap="none" lIns="0" tIns="0" rIns="0" bIns="0" rtlCol="0" anchor="t"/>
          <a:lstStyle/>
          <a:p>
            <a:pPr marL="0" indent="0" algn="l">
              <a:buNone/>
            </a:pPr>
            <a:r>
              <a:rPr lang="en-US" sz="2400" dirty="0" err="1">
                <a:solidFill>
                  <a:srgbClr val="030303"/>
                </a:solidFill>
                <a:latin typeface="IBM Plex Sans Medium" pitchFamily="34" charset="0"/>
                <a:ea typeface="IBM Plex Sans Medium" pitchFamily="34" charset="-122"/>
                <a:cs typeface="IBM Plex Sans Medium" pitchFamily="34" charset="-120"/>
              </a:rPr>
              <a:t>出生率の低下と平均寿命の延伸により、高齢者の割合が増加</a:t>
            </a:r>
            <a:r>
              <a:rPr lang="en-US" sz="2400" dirty="0">
                <a:solidFill>
                  <a:srgbClr val="030303"/>
                </a:solidFill>
                <a:latin typeface="IBM Plex Sans Medium" pitchFamily="34" charset="0"/>
                <a:ea typeface="IBM Plex Sans Medium" pitchFamily="34" charset="-122"/>
                <a:cs typeface="IBM Plex Sans Medium" pitchFamily="34" charset="-120"/>
              </a:rPr>
              <a:t>。</a:t>
            </a:r>
          </a:p>
          <a:p>
            <a:pPr marL="0" indent="0" algn="l">
              <a:buNone/>
            </a:pPr>
            <a:r>
              <a:rPr lang="en-US" sz="2400" dirty="0" err="1">
                <a:solidFill>
                  <a:srgbClr val="030303"/>
                </a:solidFill>
                <a:latin typeface="IBM Plex Sans Medium" pitchFamily="34" charset="0"/>
                <a:ea typeface="IBM Plex Sans Medium" pitchFamily="34" charset="-122"/>
                <a:cs typeface="IBM Plex Sans Medium" pitchFamily="34" charset="-120"/>
              </a:rPr>
              <a:t>高齢単身世帯、老老介護が急増し、介護機能の限界が顕在化している</a:t>
            </a:r>
            <a:r>
              <a:rPr lang="en-US" sz="2400" dirty="0">
                <a:solidFill>
                  <a:srgbClr val="030303"/>
                </a:solidFill>
                <a:latin typeface="IBM Plex Sans Medium" pitchFamily="34" charset="0"/>
                <a:ea typeface="IBM Plex Sans Medium" pitchFamily="34" charset="-122"/>
                <a:cs typeface="IBM Plex Sans Medium" pitchFamily="34" charset="-120"/>
              </a:rPr>
              <a:t>。</a:t>
            </a:r>
            <a:endParaRPr lang="en-US" sz="2400" dirty="0"/>
          </a:p>
        </p:txBody>
      </p:sp>
      <p:sp>
        <p:nvSpPr>
          <p:cNvPr id="8" name="Text 6"/>
          <p:cNvSpPr/>
          <p:nvPr/>
        </p:nvSpPr>
        <p:spPr>
          <a:xfrm>
            <a:off x="543403" y="3414014"/>
            <a:ext cx="2426137" cy="303252"/>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女性の就労増加</a:t>
            </a:r>
            <a:endParaRPr lang="en-US" sz="3600" dirty="0"/>
          </a:p>
        </p:txBody>
      </p:sp>
      <p:sp>
        <p:nvSpPr>
          <p:cNvPr id="9" name="Text 7"/>
          <p:cNvSpPr/>
          <p:nvPr/>
        </p:nvSpPr>
        <p:spPr>
          <a:xfrm>
            <a:off x="543400" y="4006223"/>
            <a:ext cx="13337500" cy="242530"/>
          </a:xfrm>
          <a:prstGeom prst="rect">
            <a:avLst/>
          </a:prstGeom>
          <a:noFill/>
          <a:ln/>
        </p:spPr>
        <p:txBody>
          <a:bodyPr wrap="none" lIns="0" tIns="0" rIns="0" bIns="0" rtlCol="0" anchor="t"/>
          <a:lstStyle/>
          <a:p>
            <a:pPr marL="0" indent="0" algn="l">
              <a:buNone/>
            </a:pPr>
            <a:r>
              <a:rPr lang="en-US" sz="2400" dirty="0" err="1">
                <a:solidFill>
                  <a:srgbClr val="030303"/>
                </a:solidFill>
                <a:latin typeface="IBM Plex Sans Medium" pitchFamily="34" charset="0"/>
                <a:ea typeface="IBM Plex Sans Medium" pitchFamily="34" charset="-122"/>
                <a:cs typeface="IBM Plex Sans Medium" pitchFamily="34" charset="-120"/>
              </a:rPr>
              <a:t>女性の社会進出が進み、共働き家庭が主流に。家事・育児・介護の分担が必要となり</a:t>
            </a:r>
            <a:r>
              <a:rPr lang="en-US" sz="2400" dirty="0">
                <a:solidFill>
                  <a:srgbClr val="030303"/>
                </a:solidFill>
                <a:latin typeface="IBM Plex Sans Medium" pitchFamily="34" charset="0"/>
                <a:ea typeface="IBM Plex Sans Medium" pitchFamily="34" charset="-122"/>
                <a:cs typeface="IBM Plex Sans Medium" pitchFamily="34" charset="-120"/>
              </a:rPr>
              <a:t>、</a:t>
            </a:r>
          </a:p>
          <a:p>
            <a:pPr marL="0" indent="0" algn="l">
              <a:buNone/>
            </a:pPr>
            <a:r>
              <a:rPr lang="en-US" sz="2400" dirty="0" err="1">
                <a:solidFill>
                  <a:srgbClr val="030303"/>
                </a:solidFill>
                <a:latin typeface="IBM Plex Sans Medium" pitchFamily="34" charset="0"/>
                <a:ea typeface="IBM Plex Sans Medium" pitchFamily="34" charset="-122"/>
                <a:cs typeface="IBM Plex Sans Medium" pitchFamily="34" charset="-120"/>
              </a:rPr>
              <a:t>家庭内機能の一部が外部サービスへ移行している</a:t>
            </a:r>
            <a:r>
              <a:rPr lang="en-US" sz="2400" dirty="0">
                <a:solidFill>
                  <a:srgbClr val="030303"/>
                </a:solidFill>
                <a:latin typeface="IBM Plex Sans Medium" pitchFamily="34" charset="0"/>
                <a:ea typeface="IBM Plex Sans Medium" pitchFamily="34" charset="-122"/>
                <a:cs typeface="IBM Plex Sans Medium" pitchFamily="34" charset="-120"/>
              </a:rPr>
              <a:t>。</a:t>
            </a:r>
            <a:endParaRPr lang="en-US" sz="2400" dirty="0"/>
          </a:p>
        </p:txBody>
      </p:sp>
      <p:sp>
        <p:nvSpPr>
          <p:cNvPr id="11" name="Text 9"/>
          <p:cNvSpPr/>
          <p:nvPr/>
        </p:nvSpPr>
        <p:spPr>
          <a:xfrm>
            <a:off x="543403" y="5002064"/>
            <a:ext cx="2426137" cy="303252"/>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未婚率の上昇</a:t>
            </a:r>
            <a:endParaRPr lang="en-US" sz="3600" dirty="0"/>
          </a:p>
        </p:txBody>
      </p:sp>
      <p:sp>
        <p:nvSpPr>
          <p:cNvPr id="12" name="Text 10"/>
          <p:cNvSpPr/>
          <p:nvPr/>
        </p:nvSpPr>
        <p:spPr>
          <a:xfrm>
            <a:off x="543400" y="5594272"/>
            <a:ext cx="13337500" cy="242530"/>
          </a:xfrm>
          <a:prstGeom prst="rect">
            <a:avLst/>
          </a:prstGeom>
          <a:noFill/>
          <a:ln/>
        </p:spPr>
        <p:txBody>
          <a:bodyPr wrap="none" lIns="0" tIns="0" rIns="0" bIns="0" rtlCol="0" anchor="t"/>
          <a:lstStyle/>
          <a:p>
            <a:pPr marL="0" indent="0" algn="l">
              <a:buNone/>
            </a:pPr>
            <a:r>
              <a:rPr lang="en-US" sz="2400" dirty="0" err="1">
                <a:solidFill>
                  <a:srgbClr val="030303"/>
                </a:solidFill>
                <a:latin typeface="IBM Plex Sans Medium" pitchFamily="34" charset="0"/>
                <a:ea typeface="IBM Plex Sans Medium" pitchFamily="34" charset="-122"/>
                <a:cs typeface="IBM Plex Sans Medium" pitchFamily="34" charset="-120"/>
              </a:rPr>
              <a:t>結婚しない選択や晩婚化が進行。単身世帯や子どもを持たない世帯が増加し</a:t>
            </a:r>
            <a:r>
              <a:rPr lang="en-US" sz="2400" dirty="0">
                <a:solidFill>
                  <a:srgbClr val="030303"/>
                </a:solidFill>
                <a:latin typeface="IBM Plex Sans Medium" pitchFamily="34" charset="0"/>
                <a:ea typeface="IBM Plex Sans Medium" pitchFamily="34" charset="-122"/>
                <a:cs typeface="IBM Plex Sans Medium" pitchFamily="34" charset="-120"/>
              </a:rPr>
              <a:t>、</a:t>
            </a:r>
          </a:p>
          <a:p>
            <a:pPr marL="0" indent="0" algn="l">
              <a:buNone/>
            </a:pPr>
            <a:r>
              <a:rPr lang="en-US" sz="2400" dirty="0" err="1">
                <a:solidFill>
                  <a:srgbClr val="030303"/>
                </a:solidFill>
                <a:latin typeface="IBM Plex Sans Medium" pitchFamily="34" charset="0"/>
                <a:ea typeface="IBM Plex Sans Medium" pitchFamily="34" charset="-122"/>
                <a:cs typeface="IBM Plex Sans Medium" pitchFamily="34" charset="-120"/>
              </a:rPr>
              <a:t>従来の家族モデルに当てはまらない人が多数派になる可能性がある</a:t>
            </a:r>
            <a:r>
              <a:rPr lang="en-US" sz="2400" dirty="0">
                <a:solidFill>
                  <a:srgbClr val="030303"/>
                </a:solidFill>
                <a:latin typeface="IBM Plex Sans Medium" pitchFamily="34" charset="0"/>
                <a:ea typeface="IBM Plex Sans Medium" pitchFamily="34" charset="-122"/>
                <a:cs typeface="IBM Plex Sans Medium" pitchFamily="34" charset="-120"/>
              </a:rPr>
              <a:t>。</a:t>
            </a:r>
            <a:endParaRPr lang="en-US" sz="2400" dirty="0"/>
          </a:p>
        </p:txBody>
      </p:sp>
      <p:sp>
        <p:nvSpPr>
          <p:cNvPr id="14" name="Text 12"/>
          <p:cNvSpPr/>
          <p:nvPr/>
        </p:nvSpPr>
        <p:spPr>
          <a:xfrm>
            <a:off x="543405" y="6590112"/>
            <a:ext cx="2426137" cy="303252"/>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地域社会の希薄化</a:t>
            </a:r>
            <a:endParaRPr lang="en-US" sz="3600" dirty="0"/>
          </a:p>
        </p:txBody>
      </p:sp>
      <p:sp>
        <p:nvSpPr>
          <p:cNvPr id="15" name="Text 13"/>
          <p:cNvSpPr/>
          <p:nvPr/>
        </p:nvSpPr>
        <p:spPr>
          <a:xfrm>
            <a:off x="543402" y="7182321"/>
            <a:ext cx="13337500" cy="242530"/>
          </a:xfrm>
          <a:prstGeom prst="rect">
            <a:avLst/>
          </a:prstGeom>
          <a:noFill/>
          <a:ln/>
        </p:spPr>
        <p:txBody>
          <a:bodyPr wrap="none" lIns="0" tIns="0" rIns="0" bIns="0" rtlCol="0" anchor="t"/>
          <a:lstStyle/>
          <a:p>
            <a:pPr marL="0" indent="0" algn="l">
              <a:buNone/>
            </a:pPr>
            <a:r>
              <a:rPr lang="en-US" sz="2400" dirty="0" err="1">
                <a:solidFill>
                  <a:srgbClr val="030303"/>
                </a:solidFill>
                <a:latin typeface="IBM Plex Sans Medium" pitchFamily="34" charset="0"/>
                <a:ea typeface="IBM Plex Sans Medium" pitchFamily="34" charset="-122"/>
                <a:cs typeface="IBM Plex Sans Medium" pitchFamily="34" charset="-120"/>
              </a:rPr>
              <a:t>地縁的なつながりが弱まり、近隣住民との交流が減少。家族機能の代替支援が減少し</a:t>
            </a:r>
            <a:r>
              <a:rPr lang="en-US" sz="2400" dirty="0">
                <a:solidFill>
                  <a:srgbClr val="030303"/>
                </a:solidFill>
                <a:latin typeface="IBM Plex Sans Medium" pitchFamily="34" charset="0"/>
                <a:ea typeface="IBM Plex Sans Medium" pitchFamily="34" charset="-122"/>
                <a:cs typeface="IBM Plex Sans Medium" pitchFamily="34" charset="-120"/>
              </a:rPr>
              <a:t>、</a:t>
            </a:r>
          </a:p>
          <a:p>
            <a:pPr marL="0" indent="0" algn="l">
              <a:buNone/>
            </a:pPr>
            <a:r>
              <a:rPr lang="en-US" sz="2400" dirty="0" err="1">
                <a:solidFill>
                  <a:srgbClr val="030303"/>
                </a:solidFill>
                <a:latin typeface="IBM Plex Sans Medium" pitchFamily="34" charset="0"/>
                <a:ea typeface="IBM Plex Sans Medium" pitchFamily="34" charset="-122"/>
                <a:cs typeface="IBM Plex Sans Medium" pitchFamily="34" charset="-120"/>
              </a:rPr>
              <a:t>孤立リスクが高まっている</a:t>
            </a:r>
            <a:r>
              <a:rPr lang="en-US" sz="2400" dirty="0">
                <a:solidFill>
                  <a:srgbClr val="030303"/>
                </a:solidFill>
                <a:latin typeface="IBM Plex Sans Medium" pitchFamily="34" charset="0"/>
                <a:ea typeface="IBM Plex Sans Medium" pitchFamily="34" charset="-122"/>
                <a:cs typeface="IBM Plex Sans Medium" pitchFamily="34" charset="-120"/>
              </a:rPr>
              <a:t>。</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483037" y="620921"/>
            <a:ext cx="9478804" cy="539115"/>
          </a:xfrm>
          <a:prstGeom prst="rect">
            <a:avLst/>
          </a:prstGeom>
          <a:noFill/>
          <a:ln/>
        </p:spPr>
        <p:txBody>
          <a:bodyPr wrap="none" lIns="0" tIns="0" rIns="0" bIns="0" rtlCol="0" anchor="t"/>
          <a:lstStyle/>
          <a:p>
            <a:pPr marL="0" indent="0" algn="l">
              <a:buNone/>
            </a:pPr>
            <a:r>
              <a:rPr lang="en-US" sz="4800" dirty="0">
                <a:solidFill>
                  <a:srgbClr val="1B1B27"/>
                </a:solidFill>
                <a:latin typeface="Inter Medium" pitchFamily="34" charset="0"/>
                <a:ea typeface="Inter Medium" pitchFamily="34" charset="-122"/>
                <a:cs typeface="Inter Medium" pitchFamily="34" charset="-120"/>
              </a:rPr>
              <a:t>少子高齢化社会がもたらす家族機能の変容と課題</a:t>
            </a:r>
            <a:endParaRPr lang="en-US" sz="4800" dirty="0"/>
          </a:p>
        </p:txBody>
      </p:sp>
      <p:sp>
        <p:nvSpPr>
          <p:cNvPr id="3" name="Text 1"/>
          <p:cNvSpPr/>
          <p:nvPr/>
        </p:nvSpPr>
        <p:spPr>
          <a:xfrm>
            <a:off x="483035" y="1761013"/>
            <a:ext cx="2587585" cy="269438"/>
          </a:xfrm>
          <a:prstGeom prst="rect">
            <a:avLst/>
          </a:prstGeom>
          <a:noFill/>
          <a:ln/>
        </p:spPr>
        <p:txBody>
          <a:bodyPr wrap="none" lIns="0" tIns="0" rIns="0" bIns="0" rtlCol="0" anchor="t"/>
          <a:lstStyle/>
          <a:p>
            <a:pPr marL="0" indent="0" algn="l">
              <a:buNone/>
            </a:pPr>
            <a:r>
              <a:rPr lang="en-US" sz="3600" dirty="0">
                <a:solidFill>
                  <a:srgbClr val="1B1B27"/>
                </a:solidFill>
                <a:latin typeface="Inter Medium" pitchFamily="34" charset="0"/>
                <a:ea typeface="Inter Medium" pitchFamily="34" charset="-122"/>
                <a:cs typeface="Inter Medium" pitchFamily="34" charset="-120"/>
              </a:rPr>
              <a:t>日本の「少子高齢化」とは</a:t>
            </a:r>
            <a:endParaRPr lang="en-US" sz="3600" dirty="0"/>
          </a:p>
        </p:txBody>
      </p:sp>
      <p:sp>
        <p:nvSpPr>
          <p:cNvPr id="4" name="Text 2"/>
          <p:cNvSpPr/>
          <p:nvPr/>
        </p:nvSpPr>
        <p:spPr>
          <a:xfrm>
            <a:off x="565673" y="2542746"/>
            <a:ext cx="5009894" cy="620792"/>
          </a:xfrm>
          <a:prstGeom prst="rect">
            <a:avLst/>
          </a:prstGeom>
          <a:noFill/>
          <a:ln/>
        </p:spPr>
        <p:txBody>
          <a:bodyPr wrap="square" lIns="0" tIns="0" rIns="0" bIns="0" rtlCol="0" anchor="t"/>
          <a:lstStyle/>
          <a:p>
            <a:pPr marL="0" indent="0" algn="l">
              <a:buNone/>
            </a:pPr>
            <a:r>
              <a:rPr lang="en-US" sz="2400" dirty="0">
                <a:solidFill>
                  <a:srgbClr val="030303"/>
                </a:solidFill>
                <a:latin typeface="IBM Plex Sans Medium" pitchFamily="34" charset="0"/>
                <a:ea typeface="IBM Plex Sans Medium" pitchFamily="34" charset="-122"/>
                <a:cs typeface="IBM Plex Sans Medium" pitchFamily="34" charset="-120"/>
              </a:rPr>
              <a:t>「少子高齢化」は、出生率低下と平均寿命延伸により高齢者の割合が増加する現象です。労働力減少や社会保障費増大など構造変化を招き、家族機能に大きな影響を与えます。2023年には、日本の総人口に占める65歳以上の割合が</a:t>
            </a:r>
            <a:r>
              <a:rPr lang="en-US" sz="2400" b="1" dirty="0">
                <a:solidFill>
                  <a:srgbClr val="030303"/>
                </a:solidFill>
                <a:latin typeface="IBM Plex Sans Medium" pitchFamily="34" charset="0"/>
                <a:ea typeface="IBM Plex Sans Medium" pitchFamily="34" charset="-122"/>
                <a:cs typeface="IBM Plex Sans Medium" pitchFamily="34" charset="-120"/>
              </a:rPr>
              <a:t>29.1%に達し</a:t>
            </a:r>
            <a:r>
              <a:rPr lang="en-US" sz="2400" dirty="0">
                <a:solidFill>
                  <a:srgbClr val="030303"/>
                </a:solidFill>
                <a:latin typeface="IBM Plex Sans Medium" pitchFamily="34" charset="0"/>
                <a:ea typeface="IBM Plex Sans Medium" pitchFamily="34" charset="-122"/>
                <a:cs typeface="IBM Plex Sans Medium" pitchFamily="34" charset="-120"/>
              </a:rPr>
              <a:t>、世界に類を見ない超高齢社会となっています。</a:t>
            </a:r>
            <a:endParaRPr lang="en-US" sz="2400" dirty="0"/>
          </a:p>
        </p:txBody>
      </p:sp>
      <p:sp>
        <p:nvSpPr>
          <p:cNvPr id="5" name="Text 3"/>
          <p:cNvSpPr/>
          <p:nvPr/>
        </p:nvSpPr>
        <p:spPr>
          <a:xfrm>
            <a:off x="7315198" y="1761013"/>
            <a:ext cx="3060857" cy="269438"/>
          </a:xfrm>
          <a:prstGeom prst="rect">
            <a:avLst/>
          </a:prstGeom>
          <a:noFill/>
          <a:ln/>
        </p:spPr>
        <p:txBody>
          <a:bodyPr wrap="none" lIns="0" tIns="0" rIns="0" bIns="0" rtlCol="0" anchor="t"/>
          <a:lstStyle/>
          <a:p>
            <a:pPr marL="0" indent="0" algn="l">
              <a:buNone/>
            </a:pPr>
            <a:r>
              <a:rPr lang="en-US" sz="3600" dirty="0">
                <a:solidFill>
                  <a:srgbClr val="1B1B27"/>
                </a:solidFill>
                <a:latin typeface="Inter Medium" pitchFamily="34" charset="0"/>
                <a:ea typeface="Inter Medium" pitchFamily="34" charset="-122"/>
                <a:cs typeface="Inter Medium" pitchFamily="34" charset="-120"/>
              </a:rPr>
              <a:t>介護機能への深刻な影響</a:t>
            </a:r>
            <a:endParaRPr lang="en-US" sz="3600" dirty="0"/>
          </a:p>
        </p:txBody>
      </p:sp>
      <p:sp>
        <p:nvSpPr>
          <p:cNvPr id="6" name="Text 4"/>
          <p:cNvSpPr/>
          <p:nvPr/>
        </p:nvSpPr>
        <p:spPr>
          <a:xfrm>
            <a:off x="7315197" y="2542746"/>
            <a:ext cx="6727371" cy="206931"/>
          </a:xfrm>
          <a:prstGeom prst="rect">
            <a:avLst/>
          </a:prstGeom>
          <a:noFill/>
          <a:ln/>
        </p:spPr>
        <p:txBody>
          <a:bodyPr wrap="none" lIns="0" tIns="0" rIns="0" bIns="0" rtlCol="0" anchor="t"/>
          <a:lstStyle/>
          <a:p>
            <a:pPr marL="0" indent="0" algn="l">
              <a:buNone/>
            </a:pPr>
            <a:r>
              <a:rPr lang="en-US" sz="2400" dirty="0" err="1">
                <a:solidFill>
                  <a:srgbClr val="030303"/>
                </a:solidFill>
                <a:latin typeface="IBM Plex Sans Medium" pitchFamily="34" charset="0"/>
                <a:ea typeface="IBM Plex Sans Medium" pitchFamily="34" charset="-122"/>
                <a:cs typeface="IBM Plex Sans Medium" pitchFamily="34" charset="-120"/>
              </a:rPr>
              <a:t>急速な高齢化は家族の介護機能に</a:t>
            </a:r>
            <a:endParaRPr lang="en-US" sz="2400" dirty="0">
              <a:solidFill>
                <a:srgbClr val="030303"/>
              </a:solidFill>
              <a:latin typeface="IBM Plex Sans Medium" pitchFamily="34" charset="0"/>
              <a:ea typeface="IBM Plex Sans Medium" pitchFamily="34" charset="-122"/>
              <a:cs typeface="IBM Plex Sans Medium" pitchFamily="34" charset="-120"/>
            </a:endParaRPr>
          </a:p>
          <a:p>
            <a:pPr marL="0" indent="0" algn="l">
              <a:buNone/>
            </a:pPr>
            <a:r>
              <a:rPr lang="en-US" sz="2400" dirty="0" err="1">
                <a:solidFill>
                  <a:srgbClr val="030303"/>
                </a:solidFill>
                <a:latin typeface="IBM Plex Sans Medium" pitchFamily="34" charset="0"/>
                <a:ea typeface="IBM Plex Sans Medium" pitchFamily="34" charset="-122"/>
                <a:cs typeface="IBM Plex Sans Medium" pitchFamily="34" charset="-120"/>
              </a:rPr>
              <a:t>直接的な負荷をかけています</a:t>
            </a:r>
            <a:r>
              <a:rPr lang="en-US" sz="2400" dirty="0">
                <a:solidFill>
                  <a:srgbClr val="030303"/>
                </a:solidFill>
                <a:latin typeface="IBM Plex Sans Medium" pitchFamily="34" charset="0"/>
                <a:ea typeface="IBM Plex Sans Medium" pitchFamily="34" charset="-122"/>
                <a:cs typeface="IBM Plex Sans Medium" pitchFamily="34" charset="-120"/>
              </a:rPr>
              <a:t>。</a:t>
            </a:r>
            <a:endParaRPr lang="en-US" sz="2400" dirty="0"/>
          </a:p>
        </p:txBody>
      </p:sp>
      <p:sp>
        <p:nvSpPr>
          <p:cNvPr id="7" name="Text 5"/>
          <p:cNvSpPr/>
          <p:nvPr/>
        </p:nvSpPr>
        <p:spPr>
          <a:xfrm>
            <a:off x="7315200" y="3595265"/>
            <a:ext cx="6727371" cy="1242203"/>
          </a:xfrm>
          <a:prstGeom prst="rect">
            <a:avLst/>
          </a:prstGeom>
          <a:noFill/>
          <a:ln/>
        </p:spPr>
        <p:txBody>
          <a:bodyPr wrap="square" lIns="0" tIns="0" rIns="0" bIns="0" rtlCol="0" anchor="t"/>
          <a:lstStyle/>
          <a:p>
            <a:pPr marL="342900" indent="-342900" algn="l">
              <a:buSzPct val="100000"/>
              <a:buChar char="•"/>
            </a:pPr>
            <a:r>
              <a:rPr lang="en-US" sz="2400" b="1" dirty="0">
                <a:solidFill>
                  <a:srgbClr val="030303"/>
                </a:solidFill>
                <a:latin typeface="IBM Plex Sans Medium" pitchFamily="34" charset="0"/>
                <a:ea typeface="IBM Plex Sans Medium" pitchFamily="34" charset="-122"/>
                <a:cs typeface="IBM Plex Sans Medium" pitchFamily="34" charset="-120"/>
              </a:rPr>
              <a:t>高齢単身世帯の増加:</a:t>
            </a:r>
            <a:r>
              <a:rPr lang="en-US" sz="2400" dirty="0">
                <a:solidFill>
                  <a:srgbClr val="030303"/>
                </a:solidFill>
                <a:latin typeface="IBM Plex Sans Medium" pitchFamily="34" charset="0"/>
                <a:ea typeface="IBM Plex Sans Medium" pitchFamily="34" charset="-122"/>
                <a:cs typeface="IBM Plex Sans Medium" pitchFamily="34" charset="-120"/>
              </a:rPr>
              <a:t> 緊急時の支援や日常の介護が不足しがちです。</a:t>
            </a:r>
            <a:endParaRPr lang="en-US" sz="2400" dirty="0"/>
          </a:p>
          <a:p>
            <a:pPr marL="342900" indent="-342900" algn="l">
              <a:buSzPct val="100000"/>
              <a:buChar char="•"/>
            </a:pPr>
            <a:r>
              <a:rPr lang="en-US" sz="2400" b="1" dirty="0">
                <a:solidFill>
                  <a:srgbClr val="030303"/>
                </a:solidFill>
                <a:latin typeface="IBM Plex Sans Medium" pitchFamily="34" charset="0"/>
                <a:ea typeface="IBM Plex Sans Medium" pitchFamily="34" charset="-122"/>
                <a:cs typeface="IBM Plex Sans Medium" pitchFamily="34" charset="-120"/>
              </a:rPr>
              <a:t>老老介護の常態化:</a:t>
            </a:r>
            <a:r>
              <a:rPr lang="en-US" sz="2400" dirty="0">
                <a:solidFill>
                  <a:srgbClr val="030303"/>
                </a:solidFill>
                <a:latin typeface="IBM Plex Sans Medium" pitchFamily="34" charset="0"/>
                <a:ea typeface="IBM Plex Sans Medium" pitchFamily="34" charset="-122"/>
                <a:cs typeface="IBM Plex Sans Medium" pitchFamily="34" charset="-120"/>
              </a:rPr>
              <a:t> 高齢の家族が介護するケースが増え、介護者の負担が極めて大きくなっています。</a:t>
            </a:r>
            <a:endParaRPr lang="en-US" sz="2400" dirty="0"/>
          </a:p>
          <a:p>
            <a:pPr marL="342900" indent="-342900" algn="l">
              <a:buSzPct val="100000"/>
              <a:buChar char="•"/>
            </a:pPr>
            <a:r>
              <a:rPr lang="en-US" sz="2400" b="1" dirty="0">
                <a:solidFill>
                  <a:srgbClr val="030303"/>
                </a:solidFill>
                <a:latin typeface="IBM Plex Sans Medium" pitchFamily="34" charset="0"/>
                <a:ea typeface="IBM Plex Sans Medium" pitchFamily="34" charset="-122"/>
                <a:cs typeface="IBM Plex Sans Medium" pitchFamily="34" charset="-120"/>
              </a:rPr>
              <a:t>家族支援の限界:</a:t>
            </a:r>
            <a:r>
              <a:rPr lang="en-US" sz="2400" dirty="0">
                <a:solidFill>
                  <a:srgbClr val="030303"/>
                </a:solidFill>
                <a:latin typeface="IBM Plex Sans Medium" pitchFamily="34" charset="0"/>
                <a:ea typeface="IBM Plex Sans Medium" pitchFamily="34" charset="-122"/>
                <a:cs typeface="IBM Plex Sans Medium" pitchFamily="34" charset="-120"/>
              </a:rPr>
              <a:t> 家族形態の多様化により、家族だけで介護を担うことが困難になっています。</a:t>
            </a:r>
            <a:endParaRPr lang="en-US" sz="2400" dirty="0"/>
          </a:p>
        </p:txBody>
      </p:sp>
      <p:sp>
        <p:nvSpPr>
          <p:cNvPr id="8" name="Text 6"/>
          <p:cNvSpPr/>
          <p:nvPr/>
        </p:nvSpPr>
        <p:spPr>
          <a:xfrm>
            <a:off x="7315198" y="6794632"/>
            <a:ext cx="6727371" cy="413861"/>
          </a:xfrm>
          <a:prstGeom prst="rect">
            <a:avLst/>
          </a:prstGeom>
          <a:noFill/>
          <a:ln/>
        </p:spPr>
        <p:txBody>
          <a:bodyPr wrap="square" lIns="0" tIns="0" rIns="0" bIns="0" rtlCol="0" anchor="t"/>
          <a:lstStyle/>
          <a:p>
            <a:pPr marL="0" indent="0" algn="l">
              <a:buNone/>
            </a:pPr>
            <a:r>
              <a:rPr lang="en-US" sz="2400" dirty="0">
                <a:solidFill>
                  <a:srgbClr val="030303"/>
                </a:solidFill>
                <a:latin typeface="IBM Plex Sans Medium" pitchFamily="34" charset="0"/>
                <a:ea typeface="IBM Plex Sans Medium" pitchFamily="34" charset="-122"/>
                <a:cs typeface="IBM Plex Sans Medium" pitchFamily="34" charset="-120"/>
              </a:rPr>
              <a:t>看護職は、社会資源の活用を積極的に提案し、家族の介護負担軽減をサポートする役割が不可欠です。</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919283" y="957959"/>
            <a:ext cx="8208288" cy="1025962"/>
          </a:xfrm>
          <a:prstGeom prst="rect">
            <a:avLst/>
          </a:prstGeom>
          <a:noFill/>
          <a:ln/>
        </p:spPr>
        <p:txBody>
          <a:bodyPr wrap="none" lIns="0" tIns="0" rIns="0" bIns="0" rtlCol="0" anchor="t"/>
          <a:lstStyle/>
          <a:p>
            <a:pPr marL="0" indent="0" algn="l">
              <a:buNone/>
            </a:pPr>
            <a:r>
              <a:rPr lang="en-US" sz="6600" dirty="0">
                <a:solidFill>
                  <a:srgbClr val="1B1B27"/>
                </a:solidFill>
                <a:latin typeface="Inter Medium" pitchFamily="34" charset="0"/>
                <a:ea typeface="Inter Medium" pitchFamily="34" charset="-122"/>
                <a:cs typeface="Inter Medium" pitchFamily="34" charset="-120"/>
              </a:rPr>
              <a:t>女性の就労と家族機能</a:t>
            </a:r>
            <a:endParaRPr lang="en-US" sz="6600" dirty="0"/>
          </a:p>
        </p:txBody>
      </p:sp>
      <p:sp>
        <p:nvSpPr>
          <p:cNvPr id="4" name="Text 2"/>
          <p:cNvSpPr/>
          <p:nvPr/>
        </p:nvSpPr>
        <p:spPr>
          <a:xfrm>
            <a:off x="919282" y="2608761"/>
            <a:ext cx="3760284" cy="512921"/>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社会進出の進展</a:t>
            </a:r>
            <a:endParaRPr lang="en-US" sz="3600" dirty="0"/>
          </a:p>
        </p:txBody>
      </p:sp>
      <p:sp>
        <p:nvSpPr>
          <p:cNvPr id="5" name="Text 3"/>
          <p:cNvSpPr/>
          <p:nvPr/>
        </p:nvSpPr>
        <p:spPr>
          <a:xfrm>
            <a:off x="919282" y="3309087"/>
            <a:ext cx="3760284" cy="2050256"/>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女性の社会進出が進み、フルタイム就労やキャリア継続が一般化した</a:t>
            </a:r>
            <a:endParaRPr lang="en-US" sz="2800" dirty="0"/>
          </a:p>
        </p:txBody>
      </p:sp>
      <p:sp>
        <p:nvSpPr>
          <p:cNvPr id="7" name="Text 5"/>
          <p:cNvSpPr/>
          <p:nvPr/>
        </p:nvSpPr>
        <p:spPr>
          <a:xfrm>
            <a:off x="5313402" y="2608761"/>
            <a:ext cx="3760284" cy="512921"/>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家庭内の変化</a:t>
            </a:r>
            <a:endParaRPr lang="en-US" sz="3600" dirty="0"/>
          </a:p>
        </p:txBody>
      </p:sp>
      <p:sp>
        <p:nvSpPr>
          <p:cNvPr id="8" name="Text 6"/>
          <p:cNvSpPr/>
          <p:nvPr/>
        </p:nvSpPr>
        <p:spPr>
          <a:xfrm>
            <a:off x="5313402" y="3309087"/>
            <a:ext cx="3760284" cy="2050256"/>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家事・育児・介護の分担が必要となり、従来の役割分担が見直されている</a:t>
            </a:r>
            <a:endParaRPr lang="en-US" sz="2800" dirty="0"/>
          </a:p>
        </p:txBody>
      </p:sp>
      <p:sp>
        <p:nvSpPr>
          <p:cNvPr id="10" name="Text 8"/>
          <p:cNvSpPr/>
          <p:nvPr/>
        </p:nvSpPr>
        <p:spPr>
          <a:xfrm>
            <a:off x="9707523" y="2608761"/>
            <a:ext cx="3760284" cy="512921"/>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外部サービス活用</a:t>
            </a:r>
            <a:endParaRPr lang="en-US" sz="3600" dirty="0"/>
          </a:p>
        </p:txBody>
      </p:sp>
      <p:sp>
        <p:nvSpPr>
          <p:cNvPr id="11" name="Text 9"/>
          <p:cNvSpPr/>
          <p:nvPr/>
        </p:nvSpPr>
        <p:spPr>
          <a:xfrm>
            <a:off x="9707523" y="3309087"/>
            <a:ext cx="3760284" cy="2050256"/>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家庭内機能の一部が保育園、訪問介護などの外部サービスへ移行している</a:t>
            </a:r>
            <a:endParaRPr lang="en-US" sz="2800" dirty="0"/>
          </a:p>
        </p:txBody>
      </p:sp>
      <p:sp>
        <p:nvSpPr>
          <p:cNvPr id="12" name="Text 10"/>
          <p:cNvSpPr/>
          <p:nvPr/>
        </p:nvSpPr>
        <p:spPr>
          <a:xfrm>
            <a:off x="919282" y="6109232"/>
            <a:ext cx="12791837" cy="1025128"/>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共働き家庭が主流となった現代では、家族機能の一部を外部に委託することが一般的になっている。看護職は、こうした社会資源の活用を支援する役割を担う。</a:t>
            </a: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863679" y="1025485"/>
            <a:ext cx="9254133" cy="964049"/>
          </a:xfrm>
          <a:prstGeom prst="rect">
            <a:avLst/>
          </a:prstGeom>
          <a:noFill/>
          <a:ln/>
        </p:spPr>
        <p:txBody>
          <a:bodyPr wrap="none" lIns="0" tIns="0" rIns="0" bIns="0" rtlCol="0" anchor="t"/>
          <a:lstStyle/>
          <a:p>
            <a:pPr marL="0" indent="0" algn="l">
              <a:buNone/>
            </a:pPr>
            <a:r>
              <a:rPr lang="en-US" sz="6600" dirty="0">
                <a:solidFill>
                  <a:srgbClr val="1B1B27"/>
                </a:solidFill>
                <a:latin typeface="Inter Medium" pitchFamily="34" charset="0"/>
                <a:ea typeface="Inter Medium" pitchFamily="34" charset="-122"/>
                <a:cs typeface="Inter Medium" pitchFamily="34" charset="-120"/>
              </a:rPr>
              <a:t>未婚率上昇と都市化の影響</a:t>
            </a:r>
            <a:endParaRPr lang="en-US" sz="6600" dirty="0"/>
          </a:p>
        </p:txBody>
      </p:sp>
      <p:sp>
        <p:nvSpPr>
          <p:cNvPr id="3" name="Text 1"/>
          <p:cNvSpPr/>
          <p:nvPr/>
        </p:nvSpPr>
        <p:spPr>
          <a:xfrm>
            <a:off x="863679" y="2678906"/>
            <a:ext cx="3856077" cy="481965"/>
          </a:xfrm>
          <a:prstGeom prst="rect">
            <a:avLst/>
          </a:prstGeom>
          <a:noFill/>
          <a:ln/>
        </p:spPr>
        <p:txBody>
          <a:bodyPr wrap="none" lIns="0" tIns="0" rIns="0" bIns="0" rtlCol="0" anchor="t"/>
          <a:lstStyle/>
          <a:p>
            <a:pPr marL="0" indent="0" algn="l">
              <a:buNone/>
            </a:pPr>
            <a:r>
              <a:rPr lang="en-US" sz="3600" dirty="0">
                <a:solidFill>
                  <a:srgbClr val="1B1B27"/>
                </a:solidFill>
                <a:latin typeface="Inter Medium" pitchFamily="34" charset="0"/>
                <a:ea typeface="Inter Medium" pitchFamily="34" charset="-122"/>
                <a:cs typeface="Inter Medium" pitchFamily="34" charset="-120"/>
              </a:rPr>
              <a:t>未婚率の上昇・晩婚化</a:t>
            </a:r>
            <a:endParaRPr lang="en-US" sz="3600" dirty="0"/>
          </a:p>
        </p:txBody>
      </p:sp>
      <p:sp>
        <p:nvSpPr>
          <p:cNvPr id="4" name="Text 2"/>
          <p:cNvSpPr/>
          <p:nvPr/>
        </p:nvSpPr>
        <p:spPr>
          <a:xfrm>
            <a:off x="863679" y="3436620"/>
            <a:ext cx="6075164" cy="1869281"/>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結婚しない選択や、結婚時期の高年齢化が進行している。生涯未婚率の上昇により、単身世帯や子どもを持たない世帯が増加している。</a:t>
            </a:r>
            <a:endParaRPr lang="en-US" sz="2800" dirty="0"/>
          </a:p>
        </p:txBody>
      </p:sp>
      <p:sp>
        <p:nvSpPr>
          <p:cNvPr id="5" name="Text 3"/>
          <p:cNvSpPr/>
          <p:nvPr/>
        </p:nvSpPr>
        <p:spPr>
          <a:xfrm>
            <a:off x="863679" y="5554028"/>
            <a:ext cx="6075164" cy="1401961"/>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従来の家族モデルに当てはまらない人が多数派になる可能性があり、家族観の転換が求められている。</a:t>
            </a:r>
            <a:endParaRPr lang="en-US" sz="2800" dirty="0"/>
          </a:p>
        </p:txBody>
      </p:sp>
      <p:sp>
        <p:nvSpPr>
          <p:cNvPr id="6" name="Text 4"/>
          <p:cNvSpPr/>
          <p:nvPr/>
        </p:nvSpPr>
        <p:spPr>
          <a:xfrm>
            <a:off x="7699177" y="2678906"/>
            <a:ext cx="4626412" cy="481965"/>
          </a:xfrm>
          <a:prstGeom prst="rect">
            <a:avLst/>
          </a:prstGeom>
          <a:noFill/>
          <a:ln/>
        </p:spPr>
        <p:txBody>
          <a:bodyPr wrap="none" lIns="0" tIns="0" rIns="0" bIns="0" rtlCol="0" anchor="t"/>
          <a:lstStyle/>
          <a:p>
            <a:pPr marL="0" indent="0" algn="l">
              <a:buNone/>
            </a:pPr>
            <a:r>
              <a:rPr lang="en-US" sz="3600" dirty="0">
                <a:solidFill>
                  <a:srgbClr val="1B1B27"/>
                </a:solidFill>
                <a:latin typeface="Inter Medium" pitchFamily="34" charset="0"/>
                <a:ea typeface="Inter Medium" pitchFamily="34" charset="-122"/>
                <a:cs typeface="Inter Medium" pitchFamily="34" charset="-120"/>
              </a:rPr>
              <a:t>都市化・地域社会の希薄化</a:t>
            </a:r>
            <a:endParaRPr lang="en-US" sz="3600" dirty="0"/>
          </a:p>
        </p:txBody>
      </p:sp>
      <p:sp>
        <p:nvSpPr>
          <p:cNvPr id="7" name="Text 5"/>
          <p:cNvSpPr/>
          <p:nvPr/>
        </p:nvSpPr>
        <p:spPr>
          <a:xfrm>
            <a:off x="7699177" y="3436620"/>
            <a:ext cx="6075164" cy="1869281"/>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地縁的なつながりが弱まり、近隣住民との交流が減少している。家族機能の代替支援(親戚・隣人など)の減少により、孤立リスクが高まっている。</a:t>
            </a:r>
            <a:endParaRPr lang="en-US" sz="2800" dirty="0"/>
          </a:p>
        </p:txBody>
      </p:sp>
      <p:sp>
        <p:nvSpPr>
          <p:cNvPr id="8" name="Text 6"/>
          <p:cNvSpPr/>
          <p:nvPr/>
        </p:nvSpPr>
        <p:spPr>
          <a:xfrm>
            <a:off x="7699177" y="5554028"/>
            <a:ext cx="6075164" cy="934641"/>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看護職は、地域資源の活用や新たなつながりの構築を支援する視点が必要である。</a:t>
            </a:r>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901209" y="982147"/>
            <a:ext cx="8052316" cy="1006435"/>
          </a:xfrm>
          <a:prstGeom prst="rect">
            <a:avLst/>
          </a:prstGeom>
          <a:noFill/>
          <a:ln/>
        </p:spPr>
        <p:txBody>
          <a:bodyPr wrap="none" lIns="0" tIns="0" rIns="0" bIns="0" rtlCol="0" anchor="t"/>
          <a:lstStyle/>
          <a:p>
            <a:pPr marL="0" indent="0" algn="l">
              <a:lnSpc>
                <a:spcPts val="7900"/>
              </a:lnSpc>
              <a:buNone/>
            </a:pPr>
            <a:r>
              <a:rPr lang="en-US" sz="6300" dirty="0">
                <a:solidFill>
                  <a:srgbClr val="1B1B27"/>
                </a:solidFill>
                <a:latin typeface="Inter Medium" pitchFamily="34" charset="0"/>
                <a:ea typeface="Inter Medium" pitchFamily="34" charset="-122"/>
                <a:cs typeface="Inter Medium" pitchFamily="34" charset="-120"/>
              </a:rPr>
              <a:t>看護との関連</a:t>
            </a:r>
            <a:endParaRPr lang="en-US" sz="6300" dirty="0"/>
          </a:p>
        </p:txBody>
      </p:sp>
      <p:sp>
        <p:nvSpPr>
          <p:cNvPr id="4" name="Text 2"/>
          <p:cNvSpPr/>
          <p:nvPr/>
        </p:nvSpPr>
        <p:spPr>
          <a:xfrm>
            <a:off x="901779" y="2581989"/>
            <a:ext cx="4025588" cy="1006554"/>
          </a:xfrm>
          <a:prstGeom prst="rect">
            <a:avLst/>
          </a:prstGeom>
          <a:noFill/>
          <a:ln/>
        </p:spPr>
        <p:txBody>
          <a:bodyPr wrap="squar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家族機能の変化への対応</a:t>
            </a:r>
            <a:endParaRPr lang="en-US" sz="3200" dirty="0"/>
          </a:p>
        </p:txBody>
      </p:sp>
      <p:sp>
        <p:nvSpPr>
          <p:cNvPr id="5" name="Text 3"/>
          <p:cNvSpPr/>
          <p:nvPr/>
        </p:nvSpPr>
        <p:spPr>
          <a:xfrm>
            <a:off x="901779" y="3768923"/>
            <a:ext cx="4025588" cy="3486269"/>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家族機能の変化は、患者本人だけでなく支援する家族にも直接的な影響を与える。看護職は、この変化を理解し、適切な支援を提供する必要がある。</a:t>
            </a:r>
            <a:endParaRPr lang="en-US" sz="2800" dirty="0"/>
          </a:p>
        </p:txBody>
      </p:sp>
      <p:sp>
        <p:nvSpPr>
          <p:cNvPr id="7" name="Text 5"/>
          <p:cNvSpPr/>
          <p:nvPr/>
        </p:nvSpPr>
        <p:spPr>
          <a:xfrm>
            <a:off x="5302568" y="2581989"/>
            <a:ext cx="4025720" cy="503277"/>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アセスメントの視点</a:t>
            </a:r>
            <a:endParaRPr lang="en-US" sz="3200" dirty="0"/>
          </a:p>
        </p:txBody>
      </p:sp>
      <p:sp>
        <p:nvSpPr>
          <p:cNvPr id="8" name="Text 6"/>
          <p:cNvSpPr/>
          <p:nvPr/>
        </p:nvSpPr>
        <p:spPr>
          <a:xfrm>
            <a:off x="5302568" y="3265646"/>
            <a:ext cx="4025720" cy="2988231"/>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「この家族にはどの機能があり、何が不足しているか」「外部の資源をどう活用できるか」を見極めて支援につなげる視点が必要である。</a:t>
            </a:r>
            <a:endParaRPr lang="en-US" sz="2800" dirty="0"/>
          </a:p>
        </p:txBody>
      </p:sp>
      <p:sp>
        <p:nvSpPr>
          <p:cNvPr id="10" name="Text 8"/>
          <p:cNvSpPr/>
          <p:nvPr/>
        </p:nvSpPr>
        <p:spPr>
          <a:xfrm>
            <a:off x="9703475" y="2581989"/>
            <a:ext cx="4025588" cy="503277"/>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包括的な支援</a:t>
            </a:r>
            <a:endParaRPr lang="en-US" sz="3200" dirty="0"/>
          </a:p>
        </p:txBody>
      </p:sp>
      <p:sp>
        <p:nvSpPr>
          <p:cNvPr id="11" name="Text 9"/>
          <p:cNvSpPr/>
          <p:nvPr/>
        </p:nvSpPr>
        <p:spPr>
          <a:xfrm>
            <a:off x="9703475" y="3265646"/>
            <a:ext cx="4025588" cy="2490192"/>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患者だけでなく、家族全体を支援の対象として捉え、社会資源を活用しながら包括的なケアを提供することが求められる。</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813911" y="944760"/>
            <a:ext cx="10172938" cy="908447"/>
          </a:xfrm>
          <a:prstGeom prst="rect">
            <a:avLst/>
          </a:prstGeom>
          <a:noFill/>
          <a:ln/>
        </p:spPr>
        <p:txBody>
          <a:bodyPr wrap="none" lIns="0" tIns="0" rIns="0" bIns="0" rtlCol="0" anchor="t"/>
          <a:lstStyle/>
          <a:p>
            <a:pPr marL="0" indent="0" algn="l">
              <a:lnSpc>
                <a:spcPts val="7150"/>
              </a:lnSpc>
              <a:buNone/>
            </a:pPr>
            <a:r>
              <a:rPr lang="en-US" sz="6600" dirty="0">
                <a:solidFill>
                  <a:srgbClr val="1B1B27"/>
                </a:solidFill>
                <a:latin typeface="Inter Medium" pitchFamily="34" charset="0"/>
                <a:ea typeface="Inter Medium" pitchFamily="34" charset="-122"/>
                <a:cs typeface="Inter Medium" pitchFamily="34" charset="-120"/>
              </a:rPr>
              <a:t>看護における家族理解の重要性</a:t>
            </a:r>
            <a:endParaRPr lang="en-US" sz="6600" dirty="0"/>
          </a:p>
        </p:txBody>
      </p:sp>
      <p:sp>
        <p:nvSpPr>
          <p:cNvPr id="3" name="Text 1"/>
          <p:cNvSpPr/>
          <p:nvPr/>
        </p:nvSpPr>
        <p:spPr>
          <a:xfrm>
            <a:off x="813911" y="2380892"/>
            <a:ext cx="13002578" cy="856536"/>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家族は「患者を取り巻く最も身近な生活単位」である。看護職は、患者の身体的・心理的状態だけでなく、その生活背景や支援環境としての「家族」にも目を向ける必要がある。</a:t>
            </a:r>
            <a:endParaRPr lang="en-US" sz="2800" dirty="0"/>
          </a:p>
        </p:txBody>
      </p:sp>
      <p:sp>
        <p:nvSpPr>
          <p:cNvPr id="5" name="Text 3"/>
          <p:cNvSpPr/>
          <p:nvPr/>
        </p:nvSpPr>
        <p:spPr>
          <a:xfrm>
            <a:off x="813911" y="4366006"/>
            <a:ext cx="3633549" cy="454223"/>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構造の理解</a:t>
            </a:r>
            <a:endParaRPr lang="en-US" sz="3600" dirty="0"/>
          </a:p>
        </p:txBody>
      </p:sp>
      <p:sp>
        <p:nvSpPr>
          <p:cNvPr id="6" name="Text 4"/>
          <p:cNvSpPr/>
          <p:nvPr/>
        </p:nvSpPr>
        <p:spPr>
          <a:xfrm>
            <a:off x="813911" y="5143501"/>
            <a:ext cx="3740110" cy="2141339"/>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誰が誰と一緒に暮らしているのか、どのような関係性か(例: 高齢の親と独身の子、ステップファミリーなど)</a:t>
            </a:r>
            <a:endParaRPr lang="en-US" sz="2800" dirty="0"/>
          </a:p>
        </p:txBody>
      </p:sp>
      <p:sp>
        <p:nvSpPr>
          <p:cNvPr id="8" name="Text 6"/>
          <p:cNvSpPr/>
          <p:nvPr/>
        </p:nvSpPr>
        <p:spPr>
          <a:xfrm>
            <a:off x="5250061" y="4366006"/>
            <a:ext cx="3633549" cy="454223"/>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機能の理解</a:t>
            </a:r>
            <a:endParaRPr lang="en-US" sz="3600" dirty="0"/>
          </a:p>
        </p:txBody>
      </p:sp>
      <p:sp>
        <p:nvSpPr>
          <p:cNvPr id="9" name="Text 7"/>
          <p:cNvSpPr/>
          <p:nvPr/>
        </p:nvSpPr>
        <p:spPr>
          <a:xfrm>
            <a:off x="5250061" y="5143501"/>
            <a:ext cx="3740110" cy="2141339"/>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どのような役割を果たしているか(例: 介護を担っている、経済的支援をしている、情緒的支えとなっている)</a:t>
            </a:r>
            <a:endParaRPr lang="en-US" sz="2800" dirty="0"/>
          </a:p>
        </p:txBody>
      </p:sp>
      <p:sp>
        <p:nvSpPr>
          <p:cNvPr id="11" name="Text 9"/>
          <p:cNvSpPr/>
          <p:nvPr/>
        </p:nvSpPr>
        <p:spPr>
          <a:xfrm>
            <a:off x="9686210" y="4366006"/>
            <a:ext cx="3633549" cy="454223"/>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負担の把握</a:t>
            </a:r>
            <a:endParaRPr lang="en-US" sz="3600" dirty="0"/>
          </a:p>
        </p:txBody>
      </p:sp>
      <p:sp>
        <p:nvSpPr>
          <p:cNvPr id="12" name="Text 10"/>
          <p:cNvSpPr/>
          <p:nvPr/>
        </p:nvSpPr>
        <p:spPr>
          <a:xfrm>
            <a:off x="9686210" y="5143501"/>
            <a:ext cx="3740229" cy="1713071"/>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家族内に無理が生じていないか(例: 介護疲れ、ヤングケアラー、共働きと育児の両立など)</a:t>
            </a:r>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618410" y="1318886"/>
            <a:ext cx="7616977" cy="690205"/>
          </a:xfrm>
          <a:prstGeom prst="rect">
            <a:avLst/>
          </a:prstGeom>
          <a:noFill/>
          <a:ln/>
        </p:spPr>
        <p:txBody>
          <a:bodyPr wrap="none" lIns="0" tIns="0" rIns="0" bIns="0" rtlCol="0" anchor="t"/>
          <a:lstStyle/>
          <a:p>
            <a:pPr marL="0" indent="0" algn="l">
              <a:lnSpc>
                <a:spcPts val="5400"/>
              </a:lnSpc>
              <a:buNone/>
            </a:pPr>
            <a:r>
              <a:rPr lang="en-US" sz="7200" dirty="0">
                <a:solidFill>
                  <a:srgbClr val="1B1B27"/>
                </a:solidFill>
                <a:latin typeface="Inter Medium" pitchFamily="34" charset="0"/>
                <a:ea typeface="Inter Medium" pitchFamily="34" charset="-122"/>
                <a:cs typeface="Inter Medium" pitchFamily="34" charset="-120"/>
              </a:rPr>
              <a:t>家族理解で可能になる支援</a:t>
            </a:r>
            <a:endParaRPr lang="en-US" sz="7200" dirty="0"/>
          </a:p>
        </p:txBody>
      </p:sp>
      <p:sp>
        <p:nvSpPr>
          <p:cNvPr id="4" name="Text 2"/>
          <p:cNvSpPr/>
          <p:nvPr/>
        </p:nvSpPr>
        <p:spPr>
          <a:xfrm>
            <a:off x="680203" y="2379018"/>
            <a:ext cx="8657404" cy="345043"/>
          </a:xfrm>
          <a:prstGeom prst="rect">
            <a:avLst/>
          </a:prstGeom>
          <a:noFill/>
          <a:ln/>
        </p:spPr>
        <p:txBody>
          <a:bodyPr wrap="none" lIns="0" tIns="0" rIns="0" bIns="0" rtlCol="0" anchor="t"/>
          <a:lstStyle/>
          <a:p>
            <a:pPr marL="0" indent="0" algn="l">
              <a:buNone/>
            </a:pPr>
            <a:r>
              <a:rPr lang="en-US" sz="4000" dirty="0">
                <a:solidFill>
                  <a:srgbClr val="1B1B27"/>
                </a:solidFill>
                <a:latin typeface="Inter Medium" pitchFamily="34" charset="0"/>
                <a:ea typeface="Inter Medium" pitchFamily="34" charset="-122"/>
                <a:cs typeface="Inter Medium" pitchFamily="34" charset="-120"/>
              </a:rPr>
              <a:t>支援の基盤</a:t>
            </a:r>
            <a:endParaRPr lang="en-US" sz="4000" dirty="0"/>
          </a:p>
        </p:txBody>
      </p:sp>
      <p:sp>
        <p:nvSpPr>
          <p:cNvPr id="5" name="Text 3"/>
          <p:cNvSpPr/>
          <p:nvPr/>
        </p:nvSpPr>
        <p:spPr>
          <a:xfrm>
            <a:off x="680203" y="3090115"/>
            <a:ext cx="13212146" cy="869394"/>
          </a:xfrm>
          <a:prstGeom prst="rect">
            <a:avLst/>
          </a:prstGeom>
          <a:noFill/>
          <a:ln/>
        </p:spPr>
        <p:txBody>
          <a:bodyPr wrap="square" lIns="0" tIns="0" rIns="0" bIns="0" rtlCol="0" anchor="t"/>
          <a:lstStyle/>
          <a:p>
            <a:pPr marL="0" indent="0" algn="l">
              <a:buNone/>
            </a:pPr>
            <a:r>
              <a:rPr lang="en-US" sz="2400" dirty="0">
                <a:solidFill>
                  <a:srgbClr val="030303"/>
                </a:solidFill>
                <a:latin typeface="IBM Plex Sans Medium" pitchFamily="34" charset="0"/>
                <a:ea typeface="IBM Plex Sans Medium" pitchFamily="34" charset="-122"/>
                <a:cs typeface="IBM Plex Sans Medium" pitchFamily="34" charset="-120"/>
              </a:rPr>
              <a:t>家族を理解することで、より効果的で包括的な支援が可能になる。患者と家族の両方を支える視点が重要である。</a:t>
            </a:r>
            <a:endParaRPr lang="en-US" sz="2400" dirty="0"/>
          </a:p>
        </p:txBody>
      </p:sp>
      <p:sp>
        <p:nvSpPr>
          <p:cNvPr id="7" name="Text 5"/>
          <p:cNvSpPr/>
          <p:nvPr/>
        </p:nvSpPr>
        <p:spPr>
          <a:xfrm>
            <a:off x="680203" y="4542259"/>
            <a:ext cx="4101872" cy="551192"/>
          </a:xfrm>
          <a:prstGeom prst="rect">
            <a:avLst/>
          </a:prstGeom>
          <a:noFill/>
          <a:ln/>
        </p:spPr>
        <p:txBody>
          <a:bodyPr wrap="squar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社会資源の活用提案</a:t>
            </a:r>
            <a:endParaRPr lang="en-US" sz="3200" dirty="0"/>
          </a:p>
        </p:txBody>
      </p:sp>
      <p:sp>
        <p:nvSpPr>
          <p:cNvPr id="8" name="Text 6"/>
          <p:cNvSpPr/>
          <p:nvPr/>
        </p:nvSpPr>
        <p:spPr>
          <a:xfrm>
            <a:off x="729376" y="5257229"/>
            <a:ext cx="4101872" cy="1448991"/>
          </a:xfrm>
          <a:prstGeom prst="rect">
            <a:avLst/>
          </a:prstGeom>
          <a:noFill/>
          <a:ln/>
        </p:spPr>
        <p:txBody>
          <a:bodyPr wrap="square" lIns="0" tIns="0" rIns="0" bIns="0" rtlCol="0" anchor="t"/>
          <a:lstStyle/>
          <a:p>
            <a:pPr marL="0" indent="0" algn="l">
              <a:buNone/>
            </a:pPr>
            <a:r>
              <a:rPr lang="en-US" sz="2400" dirty="0">
                <a:solidFill>
                  <a:srgbClr val="030303"/>
                </a:solidFill>
                <a:latin typeface="IBM Plex Sans Medium" pitchFamily="34" charset="0"/>
                <a:ea typeface="IBM Plex Sans Medium" pitchFamily="34" charset="-122"/>
                <a:cs typeface="IBM Plex Sans Medium" pitchFamily="34" charset="-120"/>
              </a:rPr>
              <a:t>訪問看護、ショートステイ、デイサービス、介護保険制度の利用促進など、家族の負担軽減や安心感の提供につなげる。</a:t>
            </a:r>
            <a:endParaRPr lang="en-US" sz="2400" dirty="0"/>
          </a:p>
        </p:txBody>
      </p:sp>
      <p:sp>
        <p:nvSpPr>
          <p:cNvPr id="10" name="Text 8"/>
          <p:cNvSpPr/>
          <p:nvPr/>
        </p:nvSpPr>
        <p:spPr>
          <a:xfrm>
            <a:off x="5186364" y="4542259"/>
            <a:ext cx="4102070" cy="345043"/>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ケアの継続性確保</a:t>
            </a:r>
            <a:endParaRPr lang="en-US" sz="3200" dirty="0"/>
          </a:p>
        </p:txBody>
      </p:sp>
      <p:sp>
        <p:nvSpPr>
          <p:cNvPr id="11" name="Text 9"/>
          <p:cNvSpPr/>
          <p:nvPr/>
        </p:nvSpPr>
        <p:spPr>
          <a:xfrm>
            <a:off x="5235537" y="5257229"/>
            <a:ext cx="4102070" cy="1448991"/>
          </a:xfrm>
          <a:prstGeom prst="rect">
            <a:avLst/>
          </a:prstGeom>
          <a:noFill/>
          <a:ln/>
        </p:spPr>
        <p:txBody>
          <a:bodyPr wrap="square" lIns="0" tIns="0" rIns="0" bIns="0" rtlCol="0" anchor="t"/>
          <a:lstStyle/>
          <a:p>
            <a:pPr marL="0" indent="0" algn="l">
              <a:buNone/>
            </a:pPr>
            <a:r>
              <a:rPr lang="en-US" sz="2400" dirty="0">
                <a:solidFill>
                  <a:srgbClr val="030303"/>
                </a:solidFill>
                <a:latin typeface="IBM Plex Sans Medium" pitchFamily="34" charset="0"/>
                <a:ea typeface="IBM Plex Sans Medium" pitchFamily="34" charset="-122"/>
                <a:cs typeface="IBM Plex Sans Medium" pitchFamily="34" charset="-120"/>
              </a:rPr>
              <a:t>入退院時の情報共有、在宅療養へのスムーズな移行支援など、家族も含めたケアマネジメントを行う。</a:t>
            </a:r>
            <a:endParaRPr lang="en-US" sz="2400" dirty="0"/>
          </a:p>
        </p:txBody>
      </p:sp>
      <p:sp>
        <p:nvSpPr>
          <p:cNvPr id="13" name="Text 11"/>
          <p:cNvSpPr/>
          <p:nvPr/>
        </p:nvSpPr>
        <p:spPr>
          <a:xfrm>
            <a:off x="9599636" y="4542259"/>
            <a:ext cx="4101872" cy="551192"/>
          </a:xfrm>
          <a:prstGeom prst="rect">
            <a:avLst/>
          </a:prstGeom>
          <a:noFill/>
          <a:ln/>
        </p:spPr>
        <p:txBody>
          <a:bodyPr wrap="squar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中立的・支援的関わり</a:t>
            </a:r>
            <a:endParaRPr lang="en-US" sz="3200" dirty="0"/>
          </a:p>
        </p:txBody>
      </p:sp>
      <p:sp>
        <p:nvSpPr>
          <p:cNvPr id="14" name="Text 12"/>
          <p:cNvSpPr/>
          <p:nvPr/>
        </p:nvSpPr>
        <p:spPr>
          <a:xfrm>
            <a:off x="9648809" y="5257229"/>
            <a:ext cx="4101872" cy="1738789"/>
          </a:xfrm>
          <a:prstGeom prst="rect">
            <a:avLst/>
          </a:prstGeom>
          <a:noFill/>
          <a:ln/>
        </p:spPr>
        <p:txBody>
          <a:bodyPr wrap="square" lIns="0" tIns="0" rIns="0" bIns="0" rtlCol="0" anchor="t"/>
          <a:lstStyle/>
          <a:p>
            <a:pPr marL="0" indent="0" algn="l">
              <a:buNone/>
            </a:pPr>
            <a:r>
              <a:rPr lang="en-US" sz="2400" dirty="0">
                <a:solidFill>
                  <a:srgbClr val="030303"/>
                </a:solidFill>
                <a:latin typeface="IBM Plex Sans Medium" pitchFamily="34" charset="0"/>
                <a:ea typeface="IBM Plex Sans Medium" pitchFamily="34" charset="-122"/>
                <a:cs typeface="IBM Plex Sans Medium" pitchFamily="34" charset="-120"/>
              </a:rPr>
              <a:t>特定の価値観を押しつけず、家族それぞれの事情や背景を尊重した関わりを行う。「介護をしたくない」という気持ちも否定しない。</a:t>
            </a: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832723" y="1155501"/>
            <a:ext cx="10408087" cy="929402"/>
          </a:xfrm>
          <a:prstGeom prst="rect">
            <a:avLst/>
          </a:prstGeom>
          <a:noFill/>
          <a:ln/>
        </p:spPr>
        <p:txBody>
          <a:bodyPr wrap="none" lIns="0" tIns="0" rIns="0" bIns="0" rtlCol="0" anchor="t"/>
          <a:lstStyle/>
          <a:p>
            <a:pPr marL="0" indent="0" algn="l">
              <a:buNone/>
            </a:pPr>
            <a:r>
              <a:rPr lang="en-US" sz="6600" dirty="0">
                <a:solidFill>
                  <a:srgbClr val="1B1B27"/>
                </a:solidFill>
                <a:latin typeface="Inter Medium" pitchFamily="34" charset="0"/>
                <a:ea typeface="Inter Medium" pitchFamily="34" charset="-122"/>
                <a:cs typeface="Inter Medium" pitchFamily="34" charset="-120"/>
              </a:rPr>
              <a:t>社会資源の活用と継続性の確保</a:t>
            </a:r>
            <a:endParaRPr lang="en-US" sz="6600" dirty="0"/>
          </a:p>
        </p:txBody>
      </p:sp>
      <p:sp>
        <p:nvSpPr>
          <p:cNvPr id="4" name="Text 2"/>
          <p:cNvSpPr/>
          <p:nvPr/>
        </p:nvSpPr>
        <p:spPr>
          <a:xfrm>
            <a:off x="832723" y="2597586"/>
            <a:ext cx="3703082" cy="464582"/>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医療機関</a:t>
            </a:r>
            <a:endParaRPr lang="en-US" sz="3600" dirty="0"/>
          </a:p>
        </p:txBody>
      </p:sp>
      <p:sp>
        <p:nvSpPr>
          <p:cNvPr id="5" name="Text 3"/>
          <p:cNvSpPr/>
          <p:nvPr/>
        </p:nvSpPr>
        <p:spPr>
          <a:xfrm>
            <a:off x="832723" y="3215878"/>
            <a:ext cx="3703082" cy="885825"/>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入院・外来・訪問看護などの医療サービス</a:t>
            </a:r>
            <a:endParaRPr lang="en-US" sz="2800" dirty="0"/>
          </a:p>
        </p:txBody>
      </p:sp>
      <p:sp>
        <p:nvSpPr>
          <p:cNvPr id="7" name="Text 5"/>
          <p:cNvSpPr/>
          <p:nvPr/>
        </p:nvSpPr>
        <p:spPr>
          <a:xfrm>
            <a:off x="5261133" y="2597586"/>
            <a:ext cx="3703082" cy="464582"/>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在宅サービス</a:t>
            </a:r>
            <a:endParaRPr lang="en-US" sz="3600" dirty="0"/>
          </a:p>
        </p:txBody>
      </p:sp>
      <p:sp>
        <p:nvSpPr>
          <p:cNvPr id="8" name="Text 6"/>
          <p:cNvSpPr/>
          <p:nvPr/>
        </p:nvSpPr>
        <p:spPr>
          <a:xfrm>
            <a:off x="5261133" y="3215878"/>
            <a:ext cx="3703082" cy="885825"/>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訪問介護・デイサービス・ショートステイ</a:t>
            </a:r>
            <a:endParaRPr lang="en-US" sz="2800" dirty="0"/>
          </a:p>
        </p:txBody>
      </p:sp>
      <p:sp>
        <p:nvSpPr>
          <p:cNvPr id="10" name="Text 8"/>
          <p:cNvSpPr/>
          <p:nvPr/>
        </p:nvSpPr>
        <p:spPr>
          <a:xfrm>
            <a:off x="9689544" y="2597586"/>
            <a:ext cx="3703201" cy="464582"/>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制度活用</a:t>
            </a:r>
            <a:endParaRPr lang="en-US" sz="3600" dirty="0"/>
          </a:p>
        </p:txBody>
      </p:sp>
      <p:sp>
        <p:nvSpPr>
          <p:cNvPr id="11" name="Text 9"/>
          <p:cNvSpPr/>
          <p:nvPr/>
        </p:nvSpPr>
        <p:spPr>
          <a:xfrm>
            <a:off x="9689544" y="3215878"/>
            <a:ext cx="3703201" cy="885825"/>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介護保険・医療保険・福祉サービス</a:t>
            </a:r>
            <a:endParaRPr lang="en-US" sz="2800" dirty="0"/>
          </a:p>
        </p:txBody>
      </p:sp>
      <p:sp>
        <p:nvSpPr>
          <p:cNvPr id="13" name="Text 11"/>
          <p:cNvSpPr/>
          <p:nvPr/>
        </p:nvSpPr>
        <p:spPr>
          <a:xfrm>
            <a:off x="832723" y="4614386"/>
            <a:ext cx="3717608" cy="464582"/>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地域資源</a:t>
            </a:r>
            <a:endParaRPr lang="en-US" sz="3600" dirty="0"/>
          </a:p>
        </p:txBody>
      </p:sp>
      <p:sp>
        <p:nvSpPr>
          <p:cNvPr id="14" name="Text 12"/>
          <p:cNvSpPr/>
          <p:nvPr/>
        </p:nvSpPr>
        <p:spPr>
          <a:xfrm>
            <a:off x="832723" y="5232678"/>
            <a:ext cx="12560022" cy="442913"/>
          </a:xfrm>
          <a:prstGeom prst="rect">
            <a:avLst/>
          </a:prstGeom>
          <a:noFill/>
          <a:ln/>
        </p:spPr>
        <p:txBody>
          <a:bodyPr wrap="non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地域包括支援センター・民生委員・ボランティア</a:t>
            </a:r>
            <a:endParaRPr lang="en-US" sz="2800" dirty="0"/>
          </a:p>
        </p:txBody>
      </p:sp>
      <p:sp>
        <p:nvSpPr>
          <p:cNvPr id="15" name="Text 13"/>
          <p:cNvSpPr/>
          <p:nvPr/>
        </p:nvSpPr>
        <p:spPr>
          <a:xfrm>
            <a:off x="832723" y="6363653"/>
            <a:ext cx="12964954" cy="885825"/>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家族の負担軽減と安心感の提供のため、適切な社会資源の活用を提案し、ケアの継続性を確保することが重要である。</a:t>
            </a:r>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565190" y="605603"/>
            <a:ext cx="7568922" cy="630793"/>
          </a:xfrm>
          <a:prstGeom prst="rect">
            <a:avLst/>
          </a:prstGeom>
          <a:noFill/>
          <a:ln/>
        </p:spPr>
        <p:txBody>
          <a:bodyPr wrap="none" lIns="0" tIns="0" rIns="0" bIns="0" rtlCol="0" anchor="t"/>
          <a:lstStyle/>
          <a:p>
            <a:pPr marL="0" indent="0" algn="l">
              <a:buNone/>
            </a:pPr>
            <a:r>
              <a:rPr lang="en-US" sz="6000" dirty="0">
                <a:solidFill>
                  <a:srgbClr val="1B1B27"/>
                </a:solidFill>
                <a:latin typeface="Inter Medium" pitchFamily="34" charset="0"/>
                <a:ea typeface="Inter Medium" pitchFamily="34" charset="-122"/>
                <a:cs typeface="Inter Medium" pitchFamily="34" charset="-120"/>
              </a:rPr>
              <a:t>中立的・支援的な関わりの重要性</a:t>
            </a:r>
            <a:endParaRPr lang="en-US" sz="6000" dirty="0"/>
          </a:p>
        </p:txBody>
      </p:sp>
      <p:sp>
        <p:nvSpPr>
          <p:cNvPr id="3" name="Text 1"/>
          <p:cNvSpPr/>
          <p:nvPr/>
        </p:nvSpPr>
        <p:spPr>
          <a:xfrm>
            <a:off x="634775" y="2151436"/>
            <a:ext cx="13682116" cy="493793"/>
          </a:xfrm>
          <a:prstGeom prst="rect">
            <a:avLst/>
          </a:prstGeom>
          <a:noFill/>
          <a:ln/>
        </p:spPr>
        <p:txBody>
          <a:bodyPr wrap="none" lIns="0" tIns="0" rIns="0" bIns="0" rtlCol="0" anchor="t"/>
          <a:lstStyle/>
          <a:p>
            <a:pPr marL="0" indent="0" algn="l">
              <a:buNone/>
            </a:pPr>
            <a:r>
              <a:rPr lang="en-US" sz="2800" dirty="0" err="1">
                <a:solidFill>
                  <a:srgbClr val="030303"/>
                </a:solidFill>
                <a:latin typeface="IBM Plex Sans Medium" pitchFamily="34" charset="0"/>
                <a:ea typeface="IBM Plex Sans Medium" pitchFamily="34" charset="-122"/>
                <a:cs typeface="IBM Plex Sans Medium" pitchFamily="34" charset="-120"/>
              </a:rPr>
              <a:t>特定の価値観を押しつけず</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buNone/>
            </a:pPr>
            <a:r>
              <a:rPr lang="en-US" sz="2800" dirty="0" err="1">
                <a:solidFill>
                  <a:srgbClr val="030303"/>
                </a:solidFill>
                <a:latin typeface="IBM Plex Sans Medium" pitchFamily="34" charset="0"/>
                <a:ea typeface="IBM Plex Sans Medium" pitchFamily="34" charset="-122"/>
                <a:cs typeface="IBM Plex Sans Medium" pitchFamily="34" charset="-120"/>
              </a:rPr>
              <a:t>家族それぞれの事情や背景を尊重した関わりが求められる</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
        <p:nvSpPr>
          <p:cNvPr id="4" name="Text 2"/>
          <p:cNvSpPr/>
          <p:nvPr/>
        </p:nvSpPr>
        <p:spPr>
          <a:xfrm>
            <a:off x="634776" y="3560269"/>
            <a:ext cx="7591556" cy="315278"/>
          </a:xfrm>
          <a:prstGeom prst="rect">
            <a:avLst/>
          </a:prstGeom>
          <a:noFill/>
          <a:ln/>
        </p:spPr>
        <p:txBody>
          <a:bodyPr wrap="none" lIns="0" tIns="0" rIns="0" bIns="0" rtlCol="0" anchor="t"/>
          <a:lstStyle/>
          <a:p>
            <a:pPr marL="0" indent="0" algn="l">
              <a:buNone/>
            </a:pPr>
            <a:r>
              <a:rPr lang="en-US" sz="4400" dirty="0">
                <a:solidFill>
                  <a:srgbClr val="1B1B27"/>
                </a:solidFill>
                <a:latin typeface="Inter Medium" pitchFamily="34" charset="0"/>
                <a:ea typeface="Inter Medium" pitchFamily="34" charset="-122"/>
                <a:cs typeface="Inter Medium" pitchFamily="34" charset="-120"/>
              </a:rPr>
              <a:t>支援の基本姿勢</a:t>
            </a:r>
            <a:endParaRPr lang="en-US" sz="4400" dirty="0"/>
          </a:p>
        </p:txBody>
      </p:sp>
      <p:sp>
        <p:nvSpPr>
          <p:cNvPr id="5" name="Text 3"/>
          <p:cNvSpPr/>
          <p:nvPr/>
        </p:nvSpPr>
        <p:spPr>
          <a:xfrm>
            <a:off x="634775" y="4488624"/>
            <a:ext cx="13251729" cy="767953"/>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看護職は、家族の多様な価値観や事情を理解し、中立的な立場から支援を提供する必要がある。</a:t>
            </a:r>
            <a:endParaRPr lang="en-US" sz="2800" dirty="0"/>
          </a:p>
        </p:txBody>
      </p:sp>
      <p:sp>
        <p:nvSpPr>
          <p:cNvPr id="6" name="Text 4"/>
          <p:cNvSpPr/>
          <p:nvPr/>
        </p:nvSpPr>
        <p:spPr>
          <a:xfrm>
            <a:off x="878769" y="5820033"/>
            <a:ext cx="12340843" cy="511969"/>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「介護をしたくない」という家族の気持ちも否定しない姿勢が重要である</a:t>
            </a:r>
            <a:endParaRPr lang="en-US" sz="2800" dirty="0"/>
          </a:p>
        </p:txBody>
      </p:sp>
      <p:sp>
        <p:nvSpPr>
          <p:cNvPr id="8" name="Text 6"/>
          <p:cNvSpPr/>
          <p:nvPr/>
        </p:nvSpPr>
        <p:spPr>
          <a:xfrm>
            <a:off x="709402" y="6765203"/>
            <a:ext cx="13251729" cy="767953"/>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家族の選択を尊重しながら、利用可能な選択肢を提示し、最善の方法を一緒に考える姿勢が求められる。</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50570" y="830596"/>
            <a:ext cx="6702504" cy="837724"/>
          </a:xfrm>
          <a:prstGeom prst="rect">
            <a:avLst/>
          </a:prstGeom>
          <a:noFill/>
          <a:ln/>
        </p:spPr>
        <p:txBody>
          <a:bodyPr wrap="none" lIns="0" tIns="0" rIns="0" bIns="0" rtlCol="0" anchor="t"/>
          <a:lstStyle/>
          <a:p>
            <a:pPr marL="0" indent="0" algn="l">
              <a:buNone/>
            </a:pPr>
            <a:r>
              <a:rPr lang="en-US" sz="7200" dirty="0">
                <a:solidFill>
                  <a:srgbClr val="1B1B27"/>
                </a:solidFill>
                <a:latin typeface="Inter Medium" pitchFamily="34" charset="0"/>
                <a:ea typeface="Inter Medium" pitchFamily="34" charset="-122"/>
                <a:cs typeface="Inter Medium" pitchFamily="34" charset="-120"/>
              </a:rPr>
              <a:t>従来の家族の定義</a:t>
            </a:r>
            <a:endParaRPr lang="en-US" sz="7200" dirty="0"/>
          </a:p>
        </p:txBody>
      </p:sp>
      <p:sp>
        <p:nvSpPr>
          <p:cNvPr id="4" name="Text 2"/>
          <p:cNvSpPr/>
          <p:nvPr/>
        </p:nvSpPr>
        <p:spPr>
          <a:xfrm>
            <a:off x="895944" y="2640415"/>
            <a:ext cx="2779089" cy="418862"/>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血縁関係</a:t>
            </a:r>
            <a:endParaRPr lang="en-US" sz="3200" dirty="0"/>
          </a:p>
        </p:txBody>
      </p:sp>
      <p:sp>
        <p:nvSpPr>
          <p:cNvPr id="5" name="Text 3"/>
          <p:cNvSpPr/>
          <p:nvPr/>
        </p:nvSpPr>
        <p:spPr>
          <a:xfrm>
            <a:off x="895944" y="3267517"/>
            <a:ext cx="2779089" cy="1524476"/>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親子や兄弟姉妹など、生物学的なつながりによって結ばれた関係</a:t>
            </a:r>
            <a:endParaRPr lang="en-US" sz="2800" dirty="0"/>
          </a:p>
        </p:txBody>
      </p:sp>
      <p:sp>
        <p:nvSpPr>
          <p:cNvPr id="7" name="Text 5"/>
          <p:cNvSpPr/>
          <p:nvPr/>
        </p:nvSpPr>
        <p:spPr>
          <a:xfrm>
            <a:off x="4144803" y="2640415"/>
            <a:ext cx="2779214" cy="418862"/>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婚姻関係</a:t>
            </a:r>
            <a:endParaRPr lang="en-US" sz="3200" dirty="0"/>
          </a:p>
        </p:txBody>
      </p:sp>
      <p:sp>
        <p:nvSpPr>
          <p:cNvPr id="8" name="Text 6"/>
          <p:cNvSpPr/>
          <p:nvPr/>
        </p:nvSpPr>
        <p:spPr>
          <a:xfrm>
            <a:off x="4144803" y="3267517"/>
            <a:ext cx="2779214" cy="1143357"/>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法的な結婚によって成立する夫婦としての関係</a:t>
            </a:r>
            <a:endParaRPr lang="en-US" sz="2800" dirty="0"/>
          </a:p>
        </p:txBody>
      </p:sp>
      <p:sp>
        <p:nvSpPr>
          <p:cNvPr id="10" name="Text 8"/>
          <p:cNvSpPr/>
          <p:nvPr/>
        </p:nvSpPr>
        <p:spPr>
          <a:xfrm>
            <a:off x="895944" y="6129525"/>
            <a:ext cx="3519280" cy="418862"/>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養子縁組</a:t>
            </a:r>
            <a:endParaRPr lang="en-US" sz="3200" dirty="0"/>
          </a:p>
        </p:txBody>
      </p:sp>
      <p:sp>
        <p:nvSpPr>
          <p:cNvPr id="11" name="Text 9"/>
          <p:cNvSpPr/>
          <p:nvPr/>
        </p:nvSpPr>
        <p:spPr>
          <a:xfrm>
            <a:off x="895943" y="6756628"/>
            <a:ext cx="6190967" cy="381119"/>
          </a:xfrm>
          <a:prstGeom prst="rect">
            <a:avLst/>
          </a:prstGeom>
          <a:noFill/>
          <a:ln/>
        </p:spPr>
        <p:txBody>
          <a:bodyPr wrap="non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法的手続きによって親子関係を成立させた関係</a:t>
            </a:r>
            <a:endParaRPr lang="en-US" sz="2800" dirty="0"/>
          </a:p>
        </p:txBody>
      </p:sp>
      <p:sp>
        <p:nvSpPr>
          <p:cNvPr id="12" name="Text 10"/>
          <p:cNvSpPr/>
          <p:nvPr/>
        </p:nvSpPr>
        <p:spPr>
          <a:xfrm>
            <a:off x="7453074" y="2614340"/>
            <a:ext cx="3519280" cy="418862"/>
          </a:xfrm>
          <a:prstGeom prst="rect">
            <a:avLst/>
          </a:prstGeom>
          <a:noFill/>
          <a:ln/>
        </p:spPr>
        <p:txBody>
          <a:bodyPr wrap="none" lIns="0" tIns="0" rIns="0" bIns="0" rtlCol="0" anchor="t"/>
          <a:lstStyle/>
          <a:p>
            <a:pPr marL="0" indent="0" algn="l">
              <a:buNone/>
            </a:pPr>
            <a:r>
              <a:rPr lang="en-US" sz="3200" dirty="0">
                <a:solidFill>
                  <a:srgbClr val="1B1B27"/>
                </a:solidFill>
                <a:latin typeface="Inter Medium" pitchFamily="34" charset="0"/>
                <a:ea typeface="Inter Medium" pitchFamily="34" charset="-122"/>
                <a:cs typeface="Inter Medium" pitchFamily="34" charset="-120"/>
              </a:rPr>
              <a:t>典型的な家族形態</a:t>
            </a:r>
            <a:endParaRPr lang="en-US" sz="3200" dirty="0"/>
          </a:p>
        </p:txBody>
      </p:sp>
      <p:sp>
        <p:nvSpPr>
          <p:cNvPr id="13" name="Text 11"/>
          <p:cNvSpPr/>
          <p:nvPr/>
        </p:nvSpPr>
        <p:spPr>
          <a:xfrm>
            <a:off x="7453074" y="3241443"/>
            <a:ext cx="6550309" cy="1524476"/>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父・母・子どもで構成された「核家族」や、祖父母・叔父叔母などを含む「拡大家族」が、従来の家族の代表的な形態であった。これらは法的な関係性を基盤とした明確な定義に基づいていた。</a:t>
            </a:r>
            <a:endParaRPr 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755154" y="831128"/>
            <a:ext cx="8045529" cy="773668"/>
          </a:xfrm>
          <a:prstGeom prst="rect">
            <a:avLst/>
          </a:prstGeom>
          <a:noFill/>
          <a:ln/>
        </p:spPr>
        <p:txBody>
          <a:bodyPr wrap="none" lIns="0" tIns="0" rIns="0" bIns="0" rtlCol="0" anchor="t"/>
          <a:lstStyle/>
          <a:p>
            <a:pPr marL="0" indent="0" algn="l">
              <a:buNone/>
            </a:pPr>
            <a:r>
              <a:rPr lang="en-US" sz="6600" dirty="0">
                <a:solidFill>
                  <a:srgbClr val="1B1B27"/>
                </a:solidFill>
                <a:latin typeface="Inter Medium" pitchFamily="34" charset="0"/>
                <a:ea typeface="Inter Medium" pitchFamily="34" charset="-122"/>
                <a:cs typeface="Inter Medium" pitchFamily="34" charset="-120"/>
              </a:rPr>
              <a:t>看護における家族理解の意義</a:t>
            </a:r>
            <a:endParaRPr lang="en-US" sz="6600" dirty="0"/>
          </a:p>
        </p:txBody>
      </p:sp>
      <p:sp>
        <p:nvSpPr>
          <p:cNvPr id="4" name="Text 2"/>
          <p:cNvSpPr/>
          <p:nvPr/>
        </p:nvSpPr>
        <p:spPr>
          <a:xfrm>
            <a:off x="812780" y="2448107"/>
            <a:ext cx="3095149" cy="386953"/>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生活の継続性を支える</a:t>
            </a:r>
            <a:endParaRPr lang="en-US" sz="3200" dirty="0"/>
          </a:p>
        </p:txBody>
      </p:sp>
      <p:sp>
        <p:nvSpPr>
          <p:cNvPr id="5" name="Text 3"/>
          <p:cNvSpPr/>
          <p:nvPr/>
        </p:nvSpPr>
        <p:spPr>
          <a:xfrm>
            <a:off x="812780" y="3139456"/>
            <a:ext cx="3965138" cy="1361123"/>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家族は患者の生活の継続性・回復力(レジリエンス)を支える存在である。家族の力を活かした支援が患者の回復を促進する。</a:t>
            </a:r>
            <a:endParaRPr lang="en-US" sz="2800" dirty="0"/>
          </a:p>
        </p:txBody>
      </p:sp>
      <p:sp>
        <p:nvSpPr>
          <p:cNvPr id="7" name="Text 5"/>
          <p:cNvSpPr/>
          <p:nvPr/>
        </p:nvSpPr>
        <p:spPr>
          <a:xfrm>
            <a:off x="5301317" y="2448107"/>
            <a:ext cx="3095149" cy="386953"/>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生活全体を理解する</a:t>
            </a:r>
            <a:endParaRPr lang="en-US" sz="3200" dirty="0"/>
          </a:p>
        </p:txBody>
      </p:sp>
      <p:sp>
        <p:nvSpPr>
          <p:cNvPr id="8" name="Text 6"/>
          <p:cNvSpPr/>
          <p:nvPr/>
        </p:nvSpPr>
        <p:spPr>
          <a:xfrm>
            <a:off x="5301317" y="3139456"/>
            <a:ext cx="3965257" cy="1361123"/>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看護職は、患者の「生活全体」を理解するという視点に立ち、疾患だけでなく生活背景や家族関係も含めて把握する必要がある。</a:t>
            </a:r>
            <a:endParaRPr lang="en-US" sz="2800" dirty="0"/>
          </a:p>
        </p:txBody>
      </p:sp>
      <p:sp>
        <p:nvSpPr>
          <p:cNvPr id="10" name="Text 8"/>
          <p:cNvSpPr/>
          <p:nvPr/>
        </p:nvSpPr>
        <p:spPr>
          <a:xfrm>
            <a:off x="9789974" y="2448107"/>
            <a:ext cx="3095149" cy="386953"/>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家族ごと支える</a:t>
            </a:r>
            <a:endParaRPr lang="en-US" sz="3200" dirty="0"/>
          </a:p>
        </p:txBody>
      </p:sp>
      <p:sp>
        <p:nvSpPr>
          <p:cNvPr id="11" name="Text 9"/>
          <p:cNvSpPr/>
          <p:nvPr/>
        </p:nvSpPr>
        <p:spPr>
          <a:xfrm>
            <a:off x="9789974" y="3139456"/>
            <a:ext cx="3965257" cy="1361123"/>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「家族ごと支える」ことを前提としたケアを構築する必要がある。患者と家族を一つの単位として捉え、包括的な支援を提供する。</a:t>
            </a:r>
            <a:endParaRPr lang="en-US" sz="2800" dirty="0"/>
          </a:p>
        </p:txBody>
      </p:sp>
      <p:sp>
        <p:nvSpPr>
          <p:cNvPr id="13" name="Text 11"/>
          <p:cNvSpPr/>
          <p:nvPr/>
        </p:nvSpPr>
        <p:spPr>
          <a:xfrm>
            <a:off x="812780" y="6187202"/>
            <a:ext cx="13243798" cy="680561"/>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家族理解は、質の高い看護を提供するための基盤である。多様化する家族の形態と機能を理解し、それぞれの家族に応じた支援を展開することが、現代の看護職に求められている。</a:t>
            </a: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917615" y="1488758"/>
            <a:ext cx="8193881" cy="1024176"/>
          </a:xfrm>
          <a:prstGeom prst="rect">
            <a:avLst/>
          </a:prstGeom>
          <a:noFill/>
          <a:ln/>
        </p:spPr>
        <p:txBody>
          <a:bodyPr wrap="none" lIns="0" tIns="0" rIns="0" bIns="0" rtlCol="0" anchor="t"/>
          <a:lstStyle/>
          <a:p>
            <a:pPr marL="0" indent="0" algn="l">
              <a:buNone/>
            </a:pPr>
            <a:r>
              <a:rPr lang="en-US" sz="6600" dirty="0">
                <a:solidFill>
                  <a:srgbClr val="1B1B27"/>
                </a:solidFill>
                <a:latin typeface="Inter Medium" pitchFamily="34" charset="0"/>
                <a:ea typeface="Inter Medium" pitchFamily="34" charset="-122"/>
                <a:cs typeface="Inter Medium" pitchFamily="34" charset="-120"/>
              </a:rPr>
              <a:t>現代の家族のとらえ方</a:t>
            </a:r>
            <a:endParaRPr lang="en-US" sz="6600" dirty="0"/>
          </a:p>
        </p:txBody>
      </p:sp>
      <p:sp>
        <p:nvSpPr>
          <p:cNvPr id="4" name="Text 2"/>
          <p:cNvSpPr/>
          <p:nvPr/>
        </p:nvSpPr>
        <p:spPr>
          <a:xfrm>
            <a:off x="1392674" y="3135511"/>
            <a:ext cx="3530560" cy="512088"/>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同居パートナー</a:t>
            </a:r>
            <a:endParaRPr lang="en-US" sz="3600" dirty="0"/>
          </a:p>
        </p:txBody>
      </p:sp>
      <p:sp>
        <p:nvSpPr>
          <p:cNvPr id="5" name="Text 3"/>
          <p:cNvSpPr/>
          <p:nvPr/>
        </p:nvSpPr>
        <p:spPr>
          <a:xfrm>
            <a:off x="1392674" y="3834289"/>
            <a:ext cx="3530560" cy="1533763"/>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結婚していないが長年同居し、生活を共にしているパートナー関係</a:t>
            </a:r>
            <a:endParaRPr lang="en-US" sz="2800" dirty="0"/>
          </a:p>
        </p:txBody>
      </p:sp>
      <p:sp>
        <p:nvSpPr>
          <p:cNvPr id="7" name="Text 5"/>
          <p:cNvSpPr/>
          <p:nvPr/>
        </p:nvSpPr>
        <p:spPr>
          <a:xfrm>
            <a:off x="5787390" y="3135511"/>
            <a:ext cx="3530560" cy="512088"/>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擬似的親子関係</a:t>
            </a:r>
            <a:endParaRPr lang="en-US" sz="3600" dirty="0"/>
          </a:p>
        </p:txBody>
      </p:sp>
      <p:sp>
        <p:nvSpPr>
          <p:cNvPr id="8" name="Text 6"/>
          <p:cNvSpPr/>
          <p:nvPr/>
        </p:nvSpPr>
        <p:spPr>
          <a:xfrm>
            <a:off x="5787390" y="3834289"/>
            <a:ext cx="3530560" cy="1533763"/>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実際の血縁はないが、親のような存在と暮らしている関係</a:t>
            </a:r>
            <a:endParaRPr lang="en-US" sz="2800" dirty="0"/>
          </a:p>
        </p:txBody>
      </p:sp>
      <p:sp>
        <p:nvSpPr>
          <p:cNvPr id="10" name="Text 8"/>
          <p:cNvSpPr/>
          <p:nvPr/>
        </p:nvSpPr>
        <p:spPr>
          <a:xfrm>
            <a:off x="10182106" y="3135511"/>
            <a:ext cx="3530679" cy="512088"/>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非典型的家族</a:t>
            </a:r>
            <a:endParaRPr lang="en-US" sz="3600" dirty="0"/>
          </a:p>
        </p:txBody>
      </p:sp>
      <p:sp>
        <p:nvSpPr>
          <p:cNvPr id="11" name="Text 9"/>
          <p:cNvSpPr/>
          <p:nvPr/>
        </p:nvSpPr>
        <p:spPr>
          <a:xfrm>
            <a:off x="10182106" y="3834289"/>
            <a:ext cx="3530679" cy="1533763"/>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同性カップルやシングルマザーと子どもなど、多様な家族形態</a:t>
            </a:r>
            <a:endParaRPr lang="en-US" sz="2800" dirty="0"/>
          </a:p>
        </p:txBody>
      </p:sp>
      <p:sp>
        <p:nvSpPr>
          <p:cNvPr id="12" name="Text 10"/>
          <p:cNvSpPr/>
          <p:nvPr/>
        </p:nvSpPr>
        <p:spPr>
          <a:xfrm>
            <a:off x="917615" y="6083975"/>
            <a:ext cx="12795171" cy="1022509"/>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法的な関係に限らず、生活を共にし互いに支え合う関係も「家族」とみなされるようになった。家族のかたちは個人の生き方・価値観の多様化とともに変化している。</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5218" y="1373675"/>
            <a:ext cx="7101007" cy="887611"/>
          </a:xfrm>
          <a:prstGeom prst="rect">
            <a:avLst/>
          </a:prstGeom>
          <a:noFill/>
          <a:ln/>
        </p:spPr>
        <p:txBody>
          <a:bodyPr wrap="none" lIns="0" tIns="0" rIns="0" bIns="0" rtlCol="0" anchor="t"/>
          <a:lstStyle/>
          <a:p>
            <a:pPr marL="0" indent="0" algn="l">
              <a:buNone/>
            </a:pPr>
            <a:r>
              <a:rPr lang="en-US" sz="6600" dirty="0">
                <a:solidFill>
                  <a:srgbClr val="1B1B27"/>
                </a:solidFill>
                <a:latin typeface="Inter Medium" pitchFamily="34" charset="0"/>
                <a:ea typeface="Inter Medium" pitchFamily="34" charset="-122"/>
                <a:cs typeface="Inter Medium" pitchFamily="34" charset="-120"/>
              </a:rPr>
              <a:t>家族像の多様化</a:t>
            </a:r>
            <a:endParaRPr lang="en-US" sz="6600" dirty="0"/>
          </a:p>
        </p:txBody>
      </p:sp>
      <p:sp>
        <p:nvSpPr>
          <p:cNvPr id="3" name="Text 1"/>
          <p:cNvSpPr/>
          <p:nvPr/>
        </p:nvSpPr>
        <p:spPr>
          <a:xfrm>
            <a:off x="795218" y="4319587"/>
            <a:ext cx="4697713" cy="828675"/>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「夫＋妻＋子ども2人」のような標準的家族モデルは少数派になりつつある。</a:t>
            </a:r>
            <a:endParaRPr lang="en-US" sz="2800" dirty="0"/>
          </a:p>
        </p:txBody>
      </p:sp>
      <p:sp>
        <p:nvSpPr>
          <p:cNvPr id="4" name="Text 2"/>
          <p:cNvSpPr/>
          <p:nvPr/>
        </p:nvSpPr>
        <p:spPr>
          <a:xfrm>
            <a:off x="6244046" y="2781359"/>
            <a:ext cx="6558550" cy="443746"/>
          </a:xfrm>
          <a:prstGeom prst="rect">
            <a:avLst/>
          </a:prstGeom>
          <a:noFill/>
          <a:ln/>
        </p:spPr>
        <p:txBody>
          <a:bodyPr wrap="none" lIns="0" tIns="0" rIns="0" bIns="0" rtlCol="0" anchor="t"/>
          <a:lstStyle/>
          <a:p>
            <a:pPr marL="0" indent="0" algn="l">
              <a:buNone/>
            </a:pPr>
            <a:r>
              <a:rPr lang="en-US" sz="4000" dirty="0">
                <a:solidFill>
                  <a:srgbClr val="1B1B27"/>
                </a:solidFill>
                <a:latin typeface="Inter Medium" pitchFamily="34" charset="0"/>
                <a:ea typeface="Inter Medium" pitchFamily="34" charset="-122"/>
                <a:cs typeface="Inter Medium" pitchFamily="34" charset="-120"/>
              </a:rPr>
              <a:t>看護における視点</a:t>
            </a:r>
            <a:endParaRPr lang="en-US" sz="4000" dirty="0"/>
          </a:p>
        </p:txBody>
      </p:sp>
      <p:sp>
        <p:nvSpPr>
          <p:cNvPr id="5" name="Text 3"/>
          <p:cNvSpPr/>
          <p:nvPr/>
        </p:nvSpPr>
        <p:spPr>
          <a:xfrm>
            <a:off x="6244046" y="3634145"/>
            <a:ext cx="7598636" cy="2900363"/>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看護職は、「誰が家族なのか」を固定的に捉えるのではなく、対象者が「家族」と認識する関係性を尊重する必要がある。画一的な家族観を押しつけず、それぞれの家族の実態に即した支援が求められる。</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813910" y="836057"/>
            <a:ext cx="7267099" cy="908447"/>
          </a:xfrm>
          <a:prstGeom prst="rect">
            <a:avLst/>
          </a:prstGeom>
          <a:noFill/>
          <a:ln/>
        </p:spPr>
        <p:txBody>
          <a:bodyPr wrap="none" lIns="0" tIns="0" rIns="0" bIns="0" rtlCol="0" anchor="t"/>
          <a:lstStyle/>
          <a:p>
            <a:pPr marL="0" indent="0" algn="l">
              <a:buNone/>
            </a:pPr>
            <a:r>
              <a:rPr lang="en-US" sz="6600" dirty="0">
                <a:solidFill>
                  <a:srgbClr val="1B1B27"/>
                </a:solidFill>
                <a:latin typeface="Inter Medium" pitchFamily="34" charset="0"/>
                <a:ea typeface="Inter Medium" pitchFamily="34" charset="-122"/>
                <a:cs typeface="Inter Medium" pitchFamily="34" charset="-120"/>
              </a:rPr>
              <a:t>家族構造の多様性</a:t>
            </a:r>
            <a:endParaRPr lang="en-US" sz="6600" dirty="0"/>
          </a:p>
        </p:txBody>
      </p:sp>
      <p:sp>
        <p:nvSpPr>
          <p:cNvPr id="3" name="Text 1"/>
          <p:cNvSpPr/>
          <p:nvPr/>
        </p:nvSpPr>
        <p:spPr>
          <a:xfrm>
            <a:off x="813910" y="2234208"/>
            <a:ext cx="13002578" cy="856536"/>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現代社会では、ライフスタイルや価値観の多様化により、さまざまな家族構造が存在している。以下に代表的なタイプとその特徴を示す。</a:t>
            </a:r>
            <a:endParaRPr lang="en-US" sz="2800" dirty="0"/>
          </a:p>
        </p:txBody>
      </p:sp>
      <p:sp>
        <p:nvSpPr>
          <p:cNvPr id="5" name="Text 3"/>
          <p:cNvSpPr/>
          <p:nvPr/>
        </p:nvSpPr>
        <p:spPr>
          <a:xfrm>
            <a:off x="1203960" y="3660577"/>
            <a:ext cx="3633549" cy="454223"/>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核家族</a:t>
            </a:r>
            <a:endParaRPr lang="en-US" sz="3600" dirty="0"/>
          </a:p>
        </p:txBody>
      </p:sp>
      <p:sp>
        <p:nvSpPr>
          <p:cNvPr id="6" name="Text 4"/>
          <p:cNvSpPr/>
          <p:nvPr/>
        </p:nvSpPr>
        <p:spPr>
          <a:xfrm>
            <a:off x="1203960" y="4395549"/>
            <a:ext cx="3740110" cy="2569607"/>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親と子どものみで構成される家族。日本では高度経済成長期以降に主流となった。共働きが一般的となり、育児・家事の分担が課題である。</a:t>
            </a:r>
            <a:endParaRPr lang="en-US" sz="2800" dirty="0"/>
          </a:p>
        </p:txBody>
      </p:sp>
      <p:sp>
        <p:nvSpPr>
          <p:cNvPr id="8" name="Text 6"/>
          <p:cNvSpPr/>
          <p:nvPr/>
        </p:nvSpPr>
        <p:spPr>
          <a:xfrm>
            <a:off x="5640110" y="3660577"/>
            <a:ext cx="3633549" cy="454223"/>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拡大家族</a:t>
            </a:r>
            <a:endParaRPr lang="en-US" sz="3600" dirty="0"/>
          </a:p>
        </p:txBody>
      </p:sp>
      <p:sp>
        <p:nvSpPr>
          <p:cNvPr id="9" name="Text 7"/>
          <p:cNvSpPr/>
          <p:nvPr/>
        </p:nvSpPr>
        <p:spPr>
          <a:xfrm>
            <a:off x="5640110" y="4395549"/>
            <a:ext cx="3740110" cy="2141339"/>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祖父母や叔父・叔母などを含む、複数世代の同居家族。育児や介護の協力体制がある反面、世代間の価値観の違いも課題となる。</a:t>
            </a:r>
            <a:endParaRPr lang="en-US" sz="2800" dirty="0"/>
          </a:p>
        </p:txBody>
      </p:sp>
      <p:sp>
        <p:nvSpPr>
          <p:cNvPr id="11" name="Text 9"/>
          <p:cNvSpPr/>
          <p:nvPr/>
        </p:nvSpPr>
        <p:spPr>
          <a:xfrm>
            <a:off x="10076259" y="3660577"/>
            <a:ext cx="3633549" cy="454223"/>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ひとり親家庭</a:t>
            </a:r>
            <a:endParaRPr lang="en-US" sz="3600" dirty="0"/>
          </a:p>
        </p:txBody>
      </p:sp>
      <p:sp>
        <p:nvSpPr>
          <p:cNvPr id="12" name="Text 10"/>
          <p:cNvSpPr/>
          <p:nvPr/>
        </p:nvSpPr>
        <p:spPr>
          <a:xfrm>
            <a:off x="10076259" y="4395549"/>
            <a:ext cx="3740229" cy="2141339"/>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離婚・死別・未婚などにより、父または母と子どもで構成される家庭。経済的・精神的負担が大きくなりやすい。</a:t>
            </a: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425086" y="899773"/>
            <a:ext cx="6659404" cy="832366"/>
          </a:xfrm>
          <a:prstGeom prst="rect">
            <a:avLst/>
          </a:prstGeom>
          <a:noFill/>
          <a:ln/>
        </p:spPr>
        <p:txBody>
          <a:bodyPr wrap="none" lIns="0" tIns="0" rIns="0" bIns="0" rtlCol="0" anchor="t"/>
          <a:lstStyle/>
          <a:p>
            <a:pPr marL="0" indent="0" algn="l">
              <a:buNone/>
            </a:pPr>
            <a:r>
              <a:rPr lang="en-US" sz="6000" dirty="0">
                <a:solidFill>
                  <a:srgbClr val="1B1B27"/>
                </a:solidFill>
                <a:latin typeface="Inter Medium" pitchFamily="34" charset="0"/>
                <a:ea typeface="Inter Medium" pitchFamily="34" charset="-122"/>
                <a:cs typeface="Inter Medium" pitchFamily="34" charset="-120"/>
              </a:rPr>
              <a:t>その他の家族形態</a:t>
            </a:r>
            <a:endParaRPr lang="en-US" sz="6000" dirty="0"/>
          </a:p>
        </p:txBody>
      </p:sp>
      <p:sp>
        <p:nvSpPr>
          <p:cNvPr id="4" name="Shape 2"/>
          <p:cNvSpPr/>
          <p:nvPr/>
        </p:nvSpPr>
        <p:spPr>
          <a:xfrm>
            <a:off x="578677" y="2877026"/>
            <a:ext cx="144957" cy="133112"/>
          </a:xfrm>
          <a:prstGeom prst="roundRect">
            <a:avLst>
              <a:gd name="adj" fmla="val 343470"/>
            </a:avLst>
          </a:prstGeom>
          <a:solidFill>
            <a:srgbClr val="FFFFFF"/>
          </a:solidFill>
          <a:ln/>
        </p:spPr>
        <p:txBody>
          <a:bodyPr/>
          <a:lstStyle/>
          <a:p>
            <a:endParaRPr lang="ja-JP" altLang="en-US" sz="2400"/>
          </a:p>
        </p:txBody>
      </p:sp>
      <p:sp>
        <p:nvSpPr>
          <p:cNvPr id="5" name="Text 3"/>
          <p:cNvSpPr/>
          <p:nvPr/>
        </p:nvSpPr>
        <p:spPr>
          <a:xfrm>
            <a:off x="401427" y="2601447"/>
            <a:ext cx="2810068" cy="416243"/>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多世代同居</a:t>
            </a:r>
            <a:endParaRPr lang="en-US" sz="3600" dirty="0"/>
          </a:p>
        </p:txBody>
      </p:sp>
      <p:sp>
        <p:nvSpPr>
          <p:cNvPr id="6" name="Text 4"/>
          <p:cNvSpPr/>
          <p:nvPr/>
        </p:nvSpPr>
        <p:spPr>
          <a:xfrm>
            <a:off x="401427" y="3357443"/>
            <a:ext cx="2868848" cy="2265283"/>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親・子・孫の三世代以上が同居。介護や子育ての支援が家庭内で完結しやすいが、プライバシー確保が課題。</a:t>
            </a:r>
            <a:endParaRPr lang="en-US" sz="2800" dirty="0"/>
          </a:p>
        </p:txBody>
      </p:sp>
      <p:sp>
        <p:nvSpPr>
          <p:cNvPr id="7" name="Shape 5"/>
          <p:cNvSpPr/>
          <p:nvPr/>
        </p:nvSpPr>
        <p:spPr>
          <a:xfrm>
            <a:off x="3754788" y="2877026"/>
            <a:ext cx="144957" cy="133112"/>
          </a:xfrm>
          <a:prstGeom prst="roundRect">
            <a:avLst>
              <a:gd name="adj" fmla="val 343470"/>
            </a:avLst>
          </a:prstGeom>
          <a:solidFill>
            <a:srgbClr val="FFFFFF"/>
          </a:solidFill>
          <a:ln/>
        </p:spPr>
        <p:txBody>
          <a:bodyPr/>
          <a:lstStyle/>
          <a:p>
            <a:endParaRPr lang="ja-JP" altLang="en-US" sz="2400"/>
          </a:p>
        </p:txBody>
      </p:sp>
      <p:sp>
        <p:nvSpPr>
          <p:cNvPr id="8" name="Text 6"/>
          <p:cNvSpPr/>
          <p:nvPr/>
        </p:nvSpPr>
        <p:spPr>
          <a:xfrm>
            <a:off x="4016650" y="2601447"/>
            <a:ext cx="2810198" cy="416243"/>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同性カップル</a:t>
            </a:r>
            <a:endParaRPr lang="en-US" sz="3600" dirty="0"/>
          </a:p>
        </p:txBody>
      </p:sp>
      <p:sp>
        <p:nvSpPr>
          <p:cNvPr id="9" name="Text 7"/>
          <p:cNvSpPr/>
          <p:nvPr/>
        </p:nvSpPr>
        <p:spPr>
          <a:xfrm>
            <a:off x="4016649" y="3357443"/>
            <a:ext cx="2868981" cy="2265283"/>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同性のパートナーと構成される家庭。養子縁組や里親制度を利用するケースもあるが、法的保障が不十分な場合も。</a:t>
            </a:r>
            <a:endParaRPr lang="en-US" sz="2800" dirty="0"/>
          </a:p>
        </p:txBody>
      </p:sp>
      <p:sp>
        <p:nvSpPr>
          <p:cNvPr id="10" name="Text 8"/>
          <p:cNvSpPr/>
          <p:nvPr/>
        </p:nvSpPr>
        <p:spPr>
          <a:xfrm>
            <a:off x="7632005" y="2575730"/>
            <a:ext cx="3626003" cy="416243"/>
          </a:xfrm>
          <a:prstGeom prst="rect">
            <a:avLst/>
          </a:prstGeom>
          <a:noFill/>
          <a:ln/>
        </p:spPr>
        <p:txBody>
          <a:bodyPr wrap="none" lIns="0" tIns="0" rIns="0" bIns="0" rtlCol="0" anchor="t"/>
          <a:lstStyle/>
          <a:p>
            <a:pPr marL="0" indent="0" algn="l">
              <a:buNone/>
            </a:pPr>
            <a:r>
              <a:rPr lang="en-US" sz="3600" dirty="0">
                <a:solidFill>
                  <a:srgbClr val="1B1B27"/>
                </a:solidFill>
                <a:latin typeface="Inter Medium" pitchFamily="34" charset="0"/>
                <a:ea typeface="Inter Medium" pitchFamily="34" charset="-122"/>
                <a:cs typeface="Inter Medium" pitchFamily="34" charset="-120"/>
              </a:rPr>
              <a:t>多様化する家族の形</a:t>
            </a:r>
            <a:endParaRPr lang="en-US" sz="3600" dirty="0"/>
          </a:p>
        </p:txBody>
      </p:sp>
      <p:sp>
        <p:nvSpPr>
          <p:cNvPr id="11" name="Text 9"/>
          <p:cNvSpPr/>
          <p:nvPr/>
        </p:nvSpPr>
        <p:spPr>
          <a:xfrm>
            <a:off x="7632006" y="3331726"/>
            <a:ext cx="6800149" cy="1888057"/>
          </a:xfrm>
          <a:prstGeom prst="rect">
            <a:avLst/>
          </a:prstGeom>
          <a:noFill/>
          <a:ln/>
        </p:spPr>
        <p:txBody>
          <a:bodyPr wrap="square" lIns="0" tIns="0" rIns="0" bIns="0" rtlCol="0" anchor="t"/>
          <a:lstStyle/>
          <a:p>
            <a:pPr marL="342900" indent="-342900" algn="l">
              <a:buSzPct val="100000"/>
              <a:buChar char="•"/>
            </a:pPr>
            <a:r>
              <a:rPr lang="en-US" sz="2800" b="1" dirty="0">
                <a:solidFill>
                  <a:srgbClr val="030303"/>
                </a:solidFill>
                <a:latin typeface="IBM Plex Sans Medium" pitchFamily="34" charset="0"/>
                <a:ea typeface="IBM Plex Sans Medium" pitchFamily="34" charset="-122"/>
                <a:cs typeface="IBM Plex Sans Medium" pitchFamily="34" charset="-120"/>
              </a:rPr>
              <a:t>DINKs</a:t>
            </a:r>
            <a:r>
              <a:rPr lang="en-US" sz="2800" dirty="0">
                <a:solidFill>
                  <a:srgbClr val="030303"/>
                </a:solidFill>
                <a:latin typeface="IBM Plex Sans Medium" pitchFamily="34" charset="0"/>
                <a:ea typeface="IBM Plex Sans Medium" pitchFamily="34" charset="-122"/>
                <a:cs typeface="IBM Plex Sans Medium" pitchFamily="34" charset="-120"/>
              </a:rPr>
              <a:t>: 共働きで子どもを持たない夫婦</a:t>
            </a:r>
            <a:endParaRPr lang="en-US" sz="2800" dirty="0"/>
          </a:p>
          <a:p>
            <a:pPr marL="342900" indent="-342900" algn="l">
              <a:buSzPct val="100000"/>
              <a:buChar char="•"/>
            </a:pPr>
            <a:r>
              <a:rPr lang="en-US" sz="2800" b="1" dirty="0">
                <a:solidFill>
                  <a:srgbClr val="030303"/>
                </a:solidFill>
                <a:latin typeface="IBM Plex Sans Medium" pitchFamily="34" charset="0"/>
                <a:ea typeface="IBM Plex Sans Medium" pitchFamily="34" charset="-122"/>
                <a:cs typeface="IBM Plex Sans Medium" pitchFamily="34" charset="-120"/>
              </a:rPr>
              <a:t>ステップファミリー</a:t>
            </a:r>
            <a:r>
              <a:rPr lang="en-US" sz="2800" dirty="0">
                <a:solidFill>
                  <a:srgbClr val="030303"/>
                </a:solidFill>
                <a:latin typeface="IBM Plex Sans Medium" pitchFamily="34" charset="0"/>
                <a:ea typeface="IBM Plex Sans Medium" pitchFamily="34" charset="-122"/>
                <a:cs typeface="IBM Plex Sans Medium" pitchFamily="34" charset="-120"/>
              </a:rPr>
              <a:t>: 再婚などにより構成される新たな家族関係</a:t>
            </a:r>
            <a:endParaRPr lang="en-US" sz="2800" dirty="0"/>
          </a:p>
          <a:p>
            <a:pPr marL="342900" indent="-342900" algn="l">
              <a:buSzPct val="100000"/>
              <a:buChar char="•"/>
            </a:pPr>
            <a:r>
              <a:rPr lang="en-US" sz="2800" b="1" dirty="0">
                <a:solidFill>
                  <a:srgbClr val="030303"/>
                </a:solidFill>
                <a:latin typeface="IBM Plex Sans Medium" pitchFamily="34" charset="0"/>
                <a:ea typeface="IBM Plex Sans Medium" pitchFamily="34" charset="-122"/>
                <a:cs typeface="IBM Plex Sans Medium" pitchFamily="34" charset="-120"/>
              </a:rPr>
              <a:t>単身世帯</a:t>
            </a:r>
            <a:r>
              <a:rPr lang="en-US" sz="2800" dirty="0">
                <a:solidFill>
                  <a:srgbClr val="030303"/>
                </a:solidFill>
                <a:latin typeface="IBM Plex Sans Medium" pitchFamily="34" charset="0"/>
                <a:ea typeface="IBM Plex Sans Medium" pitchFamily="34" charset="-122"/>
                <a:cs typeface="IBM Plex Sans Medium" pitchFamily="34" charset="-120"/>
              </a:rPr>
              <a:t>: 家族を持たず一人で生活する個人(全世帯の約4割)</a:t>
            </a:r>
            <a:endParaRPr lang="en-US" sz="2800" dirty="0"/>
          </a:p>
        </p:txBody>
      </p:sp>
      <p:sp>
        <p:nvSpPr>
          <p:cNvPr id="12" name="Text 10"/>
          <p:cNvSpPr/>
          <p:nvPr/>
        </p:nvSpPr>
        <p:spPr>
          <a:xfrm>
            <a:off x="7697321" y="6222799"/>
            <a:ext cx="6800149" cy="1132642"/>
          </a:xfrm>
          <a:prstGeom prst="rect">
            <a:avLst/>
          </a:prstGeom>
          <a:noFill/>
          <a:ln/>
        </p:spPr>
        <p:txBody>
          <a:bodyPr wrap="square" lIns="0" tIns="0" rIns="0" bIns="0" rtlCol="0" anchor="t"/>
          <a:lstStyle/>
          <a:p>
            <a:pPr marL="0" indent="0" algn="l">
              <a:buNone/>
            </a:pPr>
            <a:r>
              <a:rPr lang="en-US" sz="2400" dirty="0">
                <a:solidFill>
                  <a:srgbClr val="030303"/>
                </a:solidFill>
                <a:latin typeface="IBM Plex Sans Medium" pitchFamily="34" charset="0"/>
                <a:ea typeface="IBM Plex Sans Medium" pitchFamily="34" charset="-122"/>
                <a:cs typeface="IBM Plex Sans Medium" pitchFamily="34" charset="-120"/>
              </a:rPr>
              <a:t>これらの多様な家族形態を理解し、それぞれの特性に応じた支援を提供することが看護職には求められる。</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522923" y="350742"/>
            <a:ext cx="5432346" cy="679013"/>
          </a:xfrm>
          <a:prstGeom prst="rect">
            <a:avLst/>
          </a:prstGeom>
          <a:noFill/>
          <a:ln/>
        </p:spPr>
        <p:txBody>
          <a:bodyPr wrap="none" lIns="0" tIns="0" rIns="0" bIns="0" rtlCol="0" anchor="t"/>
          <a:lstStyle/>
          <a:p>
            <a:pPr marL="0" indent="0" algn="l">
              <a:buNone/>
            </a:pPr>
            <a:r>
              <a:rPr lang="en-US" sz="6000" dirty="0">
                <a:solidFill>
                  <a:srgbClr val="1B1B27"/>
                </a:solidFill>
                <a:latin typeface="Inter Medium" pitchFamily="34" charset="0"/>
                <a:ea typeface="Inter Medium" pitchFamily="34" charset="-122"/>
                <a:cs typeface="Inter Medium" pitchFamily="34" charset="-120"/>
              </a:rPr>
              <a:t>家族の主な機能</a:t>
            </a:r>
            <a:endParaRPr lang="en-US" sz="6000" dirty="0"/>
          </a:p>
        </p:txBody>
      </p:sp>
      <p:sp>
        <p:nvSpPr>
          <p:cNvPr id="3" name="Text 1"/>
          <p:cNvSpPr/>
          <p:nvPr/>
        </p:nvSpPr>
        <p:spPr>
          <a:xfrm>
            <a:off x="522923" y="1424491"/>
            <a:ext cx="13413581" cy="566499"/>
          </a:xfrm>
          <a:prstGeom prst="rect">
            <a:avLst/>
          </a:prstGeom>
          <a:noFill/>
          <a:ln/>
        </p:spPr>
        <p:txBody>
          <a:bodyPr wrap="square" lIns="0" tIns="0" rIns="0" bIns="0" rtlCol="0" anchor="t"/>
          <a:lstStyle/>
          <a:p>
            <a:pPr marL="0" indent="0" algn="l">
              <a:buNone/>
            </a:pPr>
            <a:r>
              <a:rPr lang="en-US" sz="2400" dirty="0">
                <a:solidFill>
                  <a:srgbClr val="030303"/>
                </a:solidFill>
                <a:latin typeface="IBM Plex Sans Medium" pitchFamily="34" charset="0"/>
                <a:ea typeface="IBM Plex Sans Medium" pitchFamily="34" charset="-122"/>
                <a:cs typeface="IBM Plex Sans Medium" pitchFamily="34" charset="-120"/>
              </a:rPr>
              <a:t>家族は単に血縁や法律で結ばれた集団ではなく、日常生活の中でさまざまな役割(機能)を果たしている。以下に主要な機能とその具体的内容を示す。</a:t>
            </a:r>
            <a:endParaRPr lang="en-US" sz="2400" dirty="0"/>
          </a:p>
        </p:txBody>
      </p:sp>
      <p:sp>
        <p:nvSpPr>
          <p:cNvPr id="5" name="Text 3"/>
          <p:cNvSpPr/>
          <p:nvPr/>
        </p:nvSpPr>
        <p:spPr>
          <a:xfrm>
            <a:off x="522922" y="2487821"/>
            <a:ext cx="5322173" cy="339447"/>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情緒的支援機能</a:t>
            </a:r>
            <a:endParaRPr lang="en-US" sz="3600" dirty="0"/>
          </a:p>
        </p:txBody>
      </p:sp>
      <p:sp>
        <p:nvSpPr>
          <p:cNvPr id="6" name="Text 4"/>
          <p:cNvSpPr/>
          <p:nvPr/>
        </p:nvSpPr>
        <p:spPr>
          <a:xfrm>
            <a:off x="522922" y="3188801"/>
            <a:ext cx="6459379" cy="1699498"/>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安心感・信頼・愛情を与え合うことで、精神的な安定をもたらす存在である。不安時に話を聞いてくれる、帰る場所があるという安心感を提供する。</a:t>
            </a:r>
            <a:endParaRPr lang="en-US" sz="2800" dirty="0"/>
          </a:p>
        </p:txBody>
      </p:sp>
      <p:sp>
        <p:nvSpPr>
          <p:cNvPr id="8" name="Text 6"/>
          <p:cNvSpPr/>
          <p:nvPr/>
        </p:nvSpPr>
        <p:spPr>
          <a:xfrm>
            <a:off x="7916295" y="2487821"/>
            <a:ext cx="5322173" cy="339447"/>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社会化機能</a:t>
            </a:r>
            <a:endParaRPr lang="en-US" sz="3600" dirty="0"/>
          </a:p>
        </p:txBody>
      </p:sp>
      <p:sp>
        <p:nvSpPr>
          <p:cNvPr id="9" name="Text 7"/>
          <p:cNvSpPr/>
          <p:nvPr/>
        </p:nvSpPr>
        <p:spPr>
          <a:xfrm>
            <a:off x="7916295" y="3188801"/>
            <a:ext cx="6459379" cy="1416248"/>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子どもが社会のルールや価値観を学び、将来の社会的役割を身につける場として機能する。挨拶、食事のマナー、金銭感覚の教育など。</a:t>
            </a:r>
            <a:endParaRPr lang="en-US" sz="2800" dirty="0"/>
          </a:p>
        </p:txBody>
      </p:sp>
      <p:sp>
        <p:nvSpPr>
          <p:cNvPr id="11" name="Text 9"/>
          <p:cNvSpPr/>
          <p:nvPr/>
        </p:nvSpPr>
        <p:spPr>
          <a:xfrm>
            <a:off x="522923" y="5551647"/>
            <a:ext cx="5322173" cy="339447"/>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経済的支援機能</a:t>
            </a:r>
            <a:endParaRPr lang="en-US" sz="3600" dirty="0"/>
          </a:p>
        </p:txBody>
      </p:sp>
      <p:sp>
        <p:nvSpPr>
          <p:cNvPr id="12" name="Text 10"/>
          <p:cNvSpPr/>
          <p:nvPr/>
        </p:nvSpPr>
        <p:spPr>
          <a:xfrm>
            <a:off x="522923" y="6165210"/>
            <a:ext cx="6459379" cy="1416248"/>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家族内で生活費や医療費、教育費を支え合い、困ったときに助け合う基盤となる。病気で働けない家族を他の家族が支える。</a:t>
            </a:r>
            <a:endParaRPr lang="en-US" sz="2800" dirty="0"/>
          </a:p>
        </p:txBody>
      </p:sp>
      <p:sp>
        <p:nvSpPr>
          <p:cNvPr id="14" name="Text 12"/>
          <p:cNvSpPr/>
          <p:nvPr/>
        </p:nvSpPr>
        <p:spPr>
          <a:xfrm>
            <a:off x="7916295" y="5551647"/>
            <a:ext cx="5322173" cy="339447"/>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介護・看護機能</a:t>
            </a:r>
            <a:endParaRPr lang="en-US" sz="3600" dirty="0"/>
          </a:p>
        </p:txBody>
      </p:sp>
      <p:sp>
        <p:nvSpPr>
          <p:cNvPr id="15" name="Text 13"/>
          <p:cNvSpPr/>
          <p:nvPr/>
        </p:nvSpPr>
        <p:spPr>
          <a:xfrm>
            <a:off x="7916295" y="6165210"/>
            <a:ext cx="6459379" cy="1132999"/>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高齢者や障害をもつ家族の身体的・生活的な世話を家庭内で担う。排泄・食事・通院の付き添いなど。</a:t>
            </a: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687288" y="1193967"/>
            <a:ext cx="6137315" cy="767120"/>
          </a:xfrm>
          <a:prstGeom prst="rect">
            <a:avLst/>
          </a:prstGeom>
          <a:noFill/>
          <a:ln/>
        </p:spPr>
        <p:txBody>
          <a:bodyPr wrap="none" lIns="0" tIns="0" rIns="0" bIns="0" rtlCol="0" anchor="t"/>
          <a:lstStyle/>
          <a:p>
            <a:pPr marL="0" indent="0" algn="l">
              <a:buNone/>
            </a:pPr>
            <a:r>
              <a:rPr lang="en-US" sz="6600" dirty="0">
                <a:solidFill>
                  <a:srgbClr val="1B1B27"/>
                </a:solidFill>
                <a:latin typeface="Inter Medium" pitchFamily="34" charset="0"/>
                <a:ea typeface="Inter Medium" pitchFamily="34" charset="-122"/>
                <a:cs typeface="Inter Medium" pitchFamily="34" charset="-120"/>
              </a:rPr>
              <a:t>情緒的支援機能と看護</a:t>
            </a:r>
            <a:endParaRPr lang="en-US" sz="6600" dirty="0"/>
          </a:p>
        </p:txBody>
      </p:sp>
      <p:sp>
        <p:nvSpPr>
          <p:cNvPr id="3" name="Text 1"/>
          <p:cNvSpPr/>
          <p:nvPr/>
        </p:nvSpPr>
        <p:spPr>
          <a:xfrm>
            <a:off x="687348" y="2699538"/>
            <a:ext cx="3068598" cy="383500"/>
          </a:xfrm>
          <a:prstGeom prst="rect">
            <a:avLst/>
          </a:prstGeom>
          <a:noFill/>
          <a:ln/>
        </p:spPr>
        <p:txBody>
          <a:bodyPr wrap="none" lIns="0" tIns="0" rIns="0" bIns="0" rtlCol="0" anchor="t"/>
          <a:lstStyle/>
          <a:p>
            <a:pPr marL="0" indent="0" algn="l">
              <a:buNone/>
            </a:pPr>
            <a:r>
              <a:rPr lang="en-US" sz="4400" dirty="0">
                <a:solidFill>
                  <a:srgbClr val="1B1B27"/>
                </a:solidFill>
                <a:latin typeface="Inter Medium" pitchFamily="34" charset="0"/>
                <a:ea typeface="Inter Medium" pitchFamily="34" charset="-122"/>
                <a:cs typeface="Inter Medium" pitchFamily="34" charset="-120"/>
              </a:rPr>
              <a:t>機能の内容</a:t>
            </a:r>
            <a:endParaRPr lang="en-US" sz="4400" dirty="0"/>
          </a:p>
        </p:txBody>
      </p:sp>
      <p:sp>
        <p:nvSpPr>
          <p:cNvPr id="4" name="Text 2"/>
          <p:cNvSpPr/>
          <p:nvPr/>
        </p:nvSpPr>
        <p:spPr>
          <a:xfrm>
            <a:off x="687348" y="3622715"/>
            <a:ext cx="6481490" cy="1680567"/>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家族は、安心感・信頼・愛情を与え合うことで、精神的な安定をもたらす存在である。不安時に話を聞いてくれる、帰る場所があるという安心感が、人の心の支えとなる。</a:t>
            </a:r>
            <a:endParaRPr lang="en-US" sz="2800" dirty="0"/>
          </a:p>
        </p:txBody>
      </p:sp>
      <p:sp>
        <p:nvSpPr>
          <p:cNvPr id="5" name="Text 3"/>
          <p:cNvSpPr/>
          <p:nvPr/>
        </p:nvSpPr>
        <p:spPr>
          <a:xfrm>
            <a:off x="1085969" y="6270443"/>
            <a:ext cx="5920077" cy="672227"/>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患者の精神的支えとして家族の存在が重要視される</a:t>
            </a:r>
            <a:endParaRPr lang="en-US" sz="2800" dirty="0"/>
          </a:p>
        </p:txBody>
      </p:sp>
      <p:sp>
        <p:nvSpPr>
          <p:cNvPr id="6" name="Shape 4"/>
          <p:cNvSpPr/>
          <p:nvPr/>
        </p:nvSpPr>
        <p:spPr>
          <a:xfrm>
            <a:off x="717828" y="6270443"/>
            <a:ext cx="30480" cy="672227"/>
          </a:xfrm>
          <a:prstGeom prst="rect">
            <a:avLst/>
          </a:prstGeom>
          <a:solidFill>
            <a:srgbClr val="030303"/>
          </a:solidFill>
          <a:ln/>
        </p:spPr>
        <p:txBody>
          <a:bodyPr/>
          <a:lstStyle/>
          <a:p>
            <a:endParaRPr lang="ja-JP" altLang="en-US" sz="2800"/>
          </a:p>
        </p:txBody>
      </p:sp>
      <p:sp>
        <p:nvSpPr>
          <p:cNvPr id="7" name="Text 5"/>
          <p:cNvSpPr/>
          <p:nvPr/>
        </p:nvSpPr>
        <p:spPr>
          <a:xfrm>
            <a:off x="8373292" y="3620929"/>
            <a:ext cx="5505416" cy="672227"/>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看護場面では、患者の精神的支えとして家族の存在が重要視される。家族との関係性が患者の回復に大きく影響する。</a:t>
            </a: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698421" y="716740"/>
            <a:ext cx="8105894" cy="779502"/>
          </a:xfrm>
          <a:prstGeom prst="rect">
            <a:avLst/>
          </a:prstGeom>
          <a:noFill/>
          <a:ln/>
        </p:spPr>
        <p:txBody>
          <a:bodyPr wrap="none" lIns="0" tIns="0" rIns="0" bIns="0" rtlCol="0" anchor="t"/>
          <a:lstStyle/>
          <a:p>
            <a:pPr marL="0" indent="0" algn="l">
              <a:buNone/>
            </a:pPr>
            <a:r>
              <a:rPr lang="en-US" sz="7200" dirty="0">
                <a:solidFill>
                  <a:srgbClr val="1B1B27"/>
                </a:solidFill>
                <a:latin typeface="Inter Medium" pitchFamily="34" charset="0"/>
                <a:ea typeface="Inter Medium" pitchFamily="34" charset="-122"/>
                <a:cs typeface="Inter Medium" pitchFamily="34" charset="-120"/>
              </a:rPr>
              <a:t>社会化機能と経済的支援機能</a:t>
            </a:r>
            <a:endParaRPr lang="en-US" sz="7200" dirty="0"/>
          </a:p>
        </p:txBody>
      </p:sp>
      <p:sp>
        <p:nvSpPr>
          <p:cNvPr id="3" name="Text 1"/>
          <p:cNvSpPr/>
          <p:nvPr/>
        </p:nvSpPr>
        <p:spPr>
          <a:xfrm>
            <a:off x="698421" y="2185610"/>
            <a:ext cx="3117890" cy="389692"/>
          </a:xfrm>
          <a:prstGeom prst="rect">
            <a:avLst/>
          </a:prstGeom>
          <a:noFill/>
          <a:ln/>
        </p:spPr>
        <p:txBody>
          <a:bodyPr wrap="none" lIns="0" tIns="0" rIns="0" bIns="0" rtlCol="0" anchor="t"/>
          <a:lstStyle/>
          <a:p>
            <a:pPr marL="0" indent="0" algn="l">
              <a:buNone/>
            </a:pPr>
            <a:r>
              <a:rPr lang="en-US" sz="4400" dirty="0">
                <a:solidFill>
                  <a:srgbClr val="1B1B27"/>
                </a:solidFill>
                <a:latin typeface="Inter Medium" pitchFamily="34" charset="0"/>
                <a:ea typeface="Inter Medium" pitchFamily="34" charset="-122"/>
                <a:cs typeface="Inter Medium" pitchFamily="34" charset="-120"/>
              </a:rPr>
              <a:t>社会化機能</a:t>
            </a:r>
            <a:endParaRPr lang="en-US" sz="4400" dirty="0"/>
          </a:p>
        </p:txBody>
      </p:sp>
      <p:sp>
        <p:nvSpPr>
          <p:cNvPr id="4" name="Text 2"/>
          <p:cNvSpPr/>
          <p:nvPr/>
        </p:nvSpPr>
        <p:spPr>
          <a:xfrm>
            <a:off x="698421" y="3045887"/>
            <a:ext cx="6312575" cy="1374934"/>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子どもが社会のルールや価値観を学び、将来の社会的役割を身につける場として機能する。挨拶、食事のマナー、金銭感覚の教育など、日常生活を通じて社会性を育む。</a:t>
            </a:r>
            <a:endParaRPr lang="en-US" sz="2800" dirty="0"/>
          </a:p>
        </p:txBody>
      </p:sp>
      <p:sp>
        <p:nvSpPr>
          <p:cNvPr id="5" name="Shape 3"/>
          <p:cNvSpPr/>
          <p:nvPr/>
        </p:nvSpPr>
        <p:spPr>
          <a:xfrm>
            <a:off x="660023" y="5858027"/>
            <a:ext cx="6312575" cy="1790275"/>
          </a:xfrm>
          <a:prstGeom prst="roundRect">
            <a:avLst>
              <a:gd name="adj" fmla="val 8609"/>
            </a:avLst>
          </a:prstGeom>
          <a:solidFill>
            <a:srgbClr val="D9D9D9"/>
          </a:solidFill>
          <a:ln/>
        </p:spPr>
        <p:txBody>
          <a:bodyPr/>
          <a:lstStyle/>
          <a:p>
            <a:endParaRPr lang="ja-JP" altLang="en-US" sz="2800"/>
          </a:p>
        </p:txBody>
      </p:sp>
      <p:pic>
        <p:nvPicPr>
          <p:cNvPr id="6" name="Image 0" descr="preencoded.png"/>
          <p:cNvPicPr>
            <a:picLocks noChangeAspect="1"/>
          </p:cNvPicPr>
          <p:nvPr/>
        </p:nvPicPr>
        <p:blipFill>
          <a:blip r:embed="rId3"/>
          <a:stretch>
            <a:fillRect/>
          </a:stretch>
        </p:blipFill>
        <p:spPr>
          <a:xfrm>
            <a:off x="909459" y="6218073"/>
            <a:ext cx="311706" cy="249436"/>
          </a:xfrm>
          <a:prstGeom prst="rect">
            <a:avLst/>
          </a:prstGeom>
        </p:spPr>
      </p:pic>
      <p:sp>
        <p:nvSpPr>
          <p:cNvPr id="7" name="Text 4"/>
          <p:cNvSpPr/>
          <p:nvPr/>
        </p:nvSpPr>
        <p:spPr>
          <a:xfrm>
            <a:off x="1470600" y="6100558"/>
            <a:ext cx="5252561" cy="687467"/>
          </a:xfrm>
          <a:prstGeom prst="rect">
            <a:avLst/>
          </a:prstGeom>
          <a:noFill/>
          <a:ln/>
        </p:spPr>
        <p:txBody>
          <a:bodyPr wrap="square" lIns="0" tIns="0" rIns="0" bIns="0" rtlCol="0" anchor="t"/>
          <a:lstStyle/>
          <a:p>
            <a:pPr marL="0" indent="0" algn="l">
              <a:buNone/>
            </a:pPr>
            <a:r>
              <a:rPr lang="en-US" sz="2800" dirty="0">
                <a:solidFill>
                  <a:srgbClr val="000000"/>
                </a:solidFill>
                <a:latin typeface="IBM Plex Sans Medium" pitchFamily="34" charset="0"/>
                <a:ea typeface="IBM Plex Sans Medium" pitchFamily="34" charset="-122"/>
                <a:cs typeface="IBM Plex Sans Medium" pitchFamily="34" charset="-120"/>
              </a:rPr>
              <a:t>家庭環境が子どもの成長・発達に影響を与えるため、小児看護では特に重視される</a:t>
            </a:r>
            <a:endParaRPr lang="en-US" sz="2800" dirty="0"/>
          </a:p>
        </p:txBody>
      </p:sp>
      <p:sp>
        <p:nvSpPr>
          <p:cNvPr id="8" name="Text 5"/>
          <p:cNvSpPr/>
          <p:nvPr/>
        </p:nvSpPr>
        <p:spPr>
          <a:xfrm>
            <a:off x="7627025" y="2185610"/>
            <a:ext cx="3117890" cy="389692"/>
          </a:xfrm>
          <a:prstGeom prst="rect">
            <a:avLst/>
          </a:prstGeom>
          <a:noFill/>
          <a:ln/>
        </p:spPr>
        <p:txBody>
          <a:bodyPr wrap="none" lIns="0" tIns="0" rIns="0" bIns="0" rtlCol="0" anchor="t"/>
          <a:lstStyle/>
          <a:p>
            <a:pPr marL="0" indent="0" algn="l">
              <a:buNone/>
            </a:pPr>
            <a:r>
              <a:rPr lang="en-US" sz="4400" dirty="0">
                <a:solidFill>
                  <a:srgbClr val="1B1B27"/>
                </a:solidFill>
                <a:latin typeface="Inter Medium" pitchFamily="34" charset="0"/>
                <a:ea typeface="Inter Medium" pitchFamily="34" charset="-122"/>
                <a:cs typeface="Inter Medium" pitchFamily="34" charset="-120"/>
              </a:rPr>
              <a:t>経済的支援機能</a:t>
            </a:r>
            <a:endParaRPr lang="en-US" sz="4400" dirty="0"/>
          </a:p>
        </p:txBody>
      </p:sp>
      <p:sp>
        <p:nvSpPr>
          <p:cNvPr id="9" name="Text 6"/>
          <p:cNvSpPr/>
          <p:nvPr/>
        </p:nvSpPr>
        <p:spPr>
          <a:xfrm>
            <a:off x="7627025" y="3045887"/>
            <a:ext cx="6312575" cy="1031200"/>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家族内で生活費や医療費、教育費を支え合い、困ったときに助け合う基盤となる。病気で働けない家族を他の家族が支える、子どもの学費を親が負担するなど。</a:t>
            </a:r>
            <a:endParaRPr lang="en-US" sz="2800" dirty="0"/>
          </a:p>
        </p:txBody>
      </p:sp>
      <p:sp>
        <p:nvSpPr>
          <p:cNvPr id="10" name="Shape 7"/>
          <p:cNvSpPr/>
          <p:nvPr/>
        </p:nvSpPr>
        <p:spPr>
          <a:xfrm>
            <a:off x="7657804" y="5858180"/>
            <a:ext cx="6312575" cy="1790275"/>
          </a:xfrm>
          <a:prstGeom prst="roundRect">
            <a:avLst>
              <a:gd name="adj" fmla="val 8609"/>
            </a:avLst>
          </a:prstGeom>
          <a:solidFill>
            <a:srgbClr val="D9D9D9"/>
          </a:solidFill>
          <a:ln/>
        </p:spPr>
        <p:txBody>
          <a:bodyPr/>
          <a:lstStyle/>
          <a:p>
            <a:endParaRPr lang="ja-JP" altLang="en-US" sz="2800"/>
          </a:p>
        </p:txBody>
      </p:sp>
      <p:pic>
        <p:nvPicPr>
          <p:cNvPr id="11" name="Image 1" descr="preencoded.png"/>
          <p:cNvPicPr>
            <a:picLocks noChangeAspect="1"/>
          </p:cNvPicPr>
          <p:nvPr/>
        </p:nvPicPr>
        <p:blipFill>
          <a:blip r:embed="rId3"/>
          <a:stretch>
            <a:fillRect/>
          </a:stretch>
        </p:blipFill>
        <p:spPr>
          <a:xfrm>
            <a:off x="7907240" y="6218227"/>
            <a:ext cx="311706" cy="249436"/>
          </a:xfrm>
          <a:prstGeom prst="rect">
            <a:avLst/>
          </a:prstGeom>
        </p:spPr>
      </p:pic>
      <p:sp>
        <p:nvSpPr>
          <p:cNvPr id="12" name="Text 8"/>
          <p:cNvSpPr/>
          <p:nvPr/>
        </p:nvSpPr>
        <p:spPr>
          <a:xfrm>
            <a:off x="8468381" y="6100712"/>
            <a:ext cx="5252561" cy="687467"/>
          </a:xfrm>
          <a:prstGeom prst="rect">
            <a:avLst/>
          </a:prstGeom>
          <a:noFill/>
          <a:ln/>
        </p:spPr>
        <p:txBody>
          <a:bodyPr wrap="square" lIns="0" tIns="0" rIns="0" bIns="0" rtlCol="0" anchor="t"/>
          <a:lstStyle/>
          <a:p>
            <a:pPr marL="0" indent="0" algn="l">
              <a:buNone/>
            </a:pPr>
            <a:r>
              <a:rPr lang="en-US" sz="2800" dirty="0">
                <a:solidFill>
                  <a:srgbClr val="000000"/>
                </a:solidFill>
                <a:latin typeface="IBM Plex Sans Medium" pitchFamily="34" charset="0"/>
                <a:ea typeface="IBM Plex Sans Medium" pitchFamily="34" charset="-122"/>
                <a:cs typeface="IBM Plex Sans Medium" pitchFamily="34" charset="-120"/>
              </a:rPr>
              <a:t>長期療養中の患者への支援には、家族の経済的状況の把握が必要となる</a:t>
            </a:r>
            <a:endParaRPr lang="en-US" sz="2800" dirty="0"/>
          </a:p>
        </p:txBody>
      </p:sp>
    </p:spTree>
  </p:cSld>
  <p:clrMapOvr>
    <a:masterClrMapping/>
  </p:clrMapOvr>
</p:sld>
</file>

<file path=ppt/theme/theme1.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749</Words>
  <Application>Microsoft Office PowerPoint</Application>
  <PresentationFormat>ユーザー設定</PresentationFormat>
  <Paragraphs>178</Paragraphs>
  <Slides>20</Slides>
  <Notes>20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20</vt:i4>
      </vt:variant>
    </vt:vector>
  </HeadingPairs>
  <TitlesOfParts>
    <vt:vector size="26" baseType="lpstr">
      <vt:lpstr>Calibri Light</vt:lpstr>
      <vt:lpstr>IBM Plex Sans Medium</vt:lpstr>
      <vt:lpstr>Arial</vt:lpstr>
      <vt:lpstr>Inter Medium</vt:lpstr>
      <vt:lpstr>Calibri</vt:lpstr>
      <vt:lpstr>Office 2013 - 2022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2026-02-01T02:16:46Z</dcterms:created>
  <dcterms:modified xsi:type="dcterms:W3CDTF">2026-02-01T02:26:55Z</dcterms:modified>
</cp:coreProperties>
</file>