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7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BIZ UD明朝 Medium" panose="02020500000000000000" pitchFamily="17" charset="-128"/>
      <p:regular r:id="rId23"/>
    </p:embeddedFont>
    <p:embeddedFont>
      <p:font typeface="IBM Plex Sans Medium" panose="020B0603050203000203" pitchFamily="34" charset="0"/>
      <p:regular r:id="rId24"/>
      <p:italic r:id="rId25"/>
    </p:embeddedFont>
    <p:embeddedFont>
      <p:font typeface="Inter Medium" panose="020B0600070205080204" charset="0"/>
      <p:regular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3" d="100"/>
          <a:sy n="73" d="100"/>
        </p:scale>
        <p:origin x="45"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9247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379681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982717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21116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74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152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9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168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170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8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522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322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51081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76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809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8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68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273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320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59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3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48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716736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3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15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370598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4" name="Content Placeholder 3"/>
          <p:cNvSpPr>
            <a:spLocks noGrp="1"/>
          </p:cNvSpPr>
          <p:nvPr>
            <p:ph sz="half" idx="2"/>
          </p:nvPr>
        </p:nvSpPr>
        <p:spPr>
          <a:xfrm>
            <a:off x="1007746" y="3006090"/>
            <a:ext cx="6189344"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6" name="Content Placeholder 5"/>
          <p:cNvSpPr>
            <a:spLocks noGrp="1"/>
          </p:cNvSpPr>
          <p:nvPr>
            <p:ph sz="quarter" idx="4"/>
          </p:nvPr>
        </p:nvSpPr>
        <p:spPr>
          <a:xfrm>
            <a:off x="7406640" y="3006090"/>
            <a:ext cx="6219826"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2771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07939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446081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ja-JP" altLang="en-US"/>
              <a:t>マスター タイトルの書式設定</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177718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00351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1/5/2026</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422179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Lst>
  <p:hf sldNum="0" hdr="0" ftr="0" dt="0"/>
  <p:txStyles>
    <p:titleStyle>
      <a:lvl1pPr algn="l" defTabSz="1097280" rtl="0" eaLnBrk="1" latinLnBrk="0" hangingPunct="1">
        <a:lnSpc>
          <a:spcPct val="90000"/>
        </a:lnSpc>
        <a:spcBef>
          <a:spcPct val="0"/>
        </a:spcBef>
        <a:buNone/>
        <a:defRPr kumimoji="1"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kumimoji="1"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kumimoji="1"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9pPr>
    </p:bodyStyle>
    <p:otherStyle>
      <a:defPPr>
        <a:defRPr lang="en-US"/>
      </a:defPPr>
      <a:lvl1pPr marL="0" algn="l" defTabSz="1097280" rtl="0" eaLnBrk="1" latinLnBrk="0" hangingPunct="1">
        <a:defRPr kumimoji="1" sz="2160" kern="1200">
          <a:solidFill>
            <a:schemeClr val="tx1"/>
          </a:solidFill>
          <a:latin typeface="+mn-lt"/>
          <a:ea typeface="+mn-ea"/>
          <a:cs typeface="+mn-cs"/>
        </a:defRPr>
      </a:lvl1pPr>
      <a:lvl2pPr marL="548640" algn="l" defTabSz="1097280" rtl="0" eaLnBrk="1" latinLnBrk="0" hangingPunct="1">
        <a:defRPr kumimoji="1" sz="2160" kern="1200">
          <a:solidFill>
            <a:schemeClr val="tx1"/>
          </a:solidFill>
          <a:latin typeface="+mn-lt"/>
          <a:ea typeface="+mn-ea"/>
          <a:cs typeface="+mn-cs"/>
        </a:defRPr>
      </a:lvl2pPr>
      <a:lvl3pPr marL="1097280" algn="l" defTabSz="1097280" rtl="0" eaLnBrk="1" latinLnBrk="0" hangingPunct="1">
        <a:defRPr kumimoji="1" sz="2160" kern="1200">
          <a:solidFill>
            <a:schemeClr val="tx1"/>
          </a:solidFill>
          <a:latin typeface="+mn-lt"/>
          <a:ea typeface="+mn-ea"/>
          <a:cs typeface="+mn-cs"/>
        </a:defRPr>
      </a:lvl3pPr>
      <a:lvl4pPr marL="1645920" algn="l" defTabSz="1097280" rtl="0" eaLnBrk="1" latinLnBrk="0" hangingPunct="1">
        <a:defRPr kumimoji="1" sz="2160" kern="1200">
          <a:solidFill>
            <a:schemeClr val="tx1"/>
          </a:solidFill>
          <a:latin typeface="+mn-lt"/>
          <a:ea typeface="+mn-ea"/>
          <a:cs typeface="+mn-cs"/>
        </a:defRPr>
      </a:lvl4pPr>
      <a:lvl5pPr marL="2194560" algn="l" defTabSz="1097280" rtl="0" eaLnBrk="1" latinLnBrk="0" hangingPunct="1">
        <a:defRPr kumimoji="1" sz="2160" kern="1200">
          <a:solidFill>
            <a:schemeClr val="tx1"/>
          </a:solidFill>
          <a:latin typeface="+mn-lt"/>
          <a:ea typeface="+mn-ea"/>
          <a:cs typeface="+mn-cs"/>
        </a:defRPr>
      </a:lvl5pPr>
      <a:lvl6pPr marL="2743200" algn="l" defTabSz="1097280" rtl="0" eaLnBrk="1" latinLnBrk="0" hangingPunct="1">
        <a:defRPr kumimoji="1" sz="2160" kern="1200">
          <a:solidFill>
            <a:schemeClr val="tx1"/>
          </a:solidFill>
          <a:latin typeface="+mn-lt"/>
          <a:ea typeface="+mn-ea"/>
          <a:cs typeface="+mn-cs"/>
        </a:defRPr>
      </a:lvl6pPr>
      <a:lvl7pPr marL="3291840" algn="l" defTabSz="1097280" rtl="0" eaLnBrk="1" latinLnBrk="0" hangingPunct="1">
        <a:defRPr kumimoji="1" sz="2160" kern="1200">
          <a:solidFill>
            <a:schemeClr val="tx1"/>
          </a:solidFill>
          <a:latin typeface="+mn-lt"/>
          <a:ea typeface="+mn-ea"/>
          <a:cs typeface="+mn-cs"/>
        </a:defRPr>
      </a:lvl7pPr>
      <a:lvl8pPr marL="3840480" algn="l" defTabSz="1097280" rtl="0" eaLnBrk="1" latinLnBrk="0" hangingPunct="1">
        <a:defRPr kumimoji="1" sz="2160" kern="1200">
          <a:solidFill>
            <a:schemeClr val="tx1"/>
          </a:solidFill>
          <a:latin typeface="+mn-lt"/>
          <a:ea typeface="+mn-ea"/>
          <a:cs typeface="+mn-cs"/>
        </a:defRPr>
      </a:lvl8pPr>
      <a:lvl9pPr marL="4389120" algn="l" defTabSz="1097280" rtl="0" eaLnBrk="1" latinLnBrk="0" hangingPunct="1">
        <a:defRPr kumimoji="1"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55821" y="674626"/>
            <a:ext cx="7432358" cy="1910477"/>
          </a:xfrm>
          <a:prstGeom prst="rect">
            <a:avLst/>
          </a:prstGeom>
          <a:noFill/>
          <a:ln/>
        </p:spPr>
        <p:txBody>
          <a:bodyPr wrap="square" lIns="0" tIns="0" rIns="0" bIns="0" rtlCol="0" anchor="t"/>
          <a:lstStyle/>
          <a:p>
            <a:r>
              <a:rPr lang="ja-JP" altLang="en-US" sz="6600" dirty="0">
                <a:solidFill>
                  <a:srgbClr val="1B1B27"/>
                </a:solidFill>
                <a:latin typeface="BIZ UD明朝 Medium" panose="02020500000000000000" pitchFamily="17" charset="-128"/>
                <a:ea typeface="BIZ UD明朝 Medium" panose="02020500000000000000" pitchFamily="17" charset="-128"/>
                <a:cs typeface="Inter Medium" pitchFamily="34" charset="-120"/>
              </a:rPr>
              <a:t>診療の補助技術</a:t>
            </a:r>
            <a:r>
              <a:rPr lang="en-US" altLang="ja-JP" sz="6600" dirty="0">
                <a:solidFill>
                  <a:srgbClr val="1B1B27"/>
                </a:solidFill>
                <a:latin typeface="BIZ UD明朝 Medium" panose="02020500000000000000" pitchFamily="17" charset="-128"/>
                <a:ea typeface="BIZ UD明朝 Medium" panose="02020500000000000000" pitchFamily="17" charset="-128"/>
                <a:cs typeface="Inter Medium" pitchFamily="34" charset="-120"/>
              </a:rPr>
              <a:t>Ⅱ</a:t>
            </a:r>
          </a:p>
          <a:p>
            <a:r>
              <a:rPr lang="ja-JP" altLang="ja-JP" sz="3600" dirty="0">
                <a:latin typeface="BIZ UD明朝 Medium" panose="02020500000000000000" pitchFamily="17" charset="-128"/>
                <a:ea typeface="BIZ UD明朝 Medium" panose="02020500000000000000" pitchFamily="17" charset="-128"/>
              </a:rPr>
              <a:t>（検査、治療、処置）</a:t>
            </a:r>
            <a:endParaRPr lang="en-US" altLang="ja-JP" sz="3600" dirty="0">
              <a:solidFill>
                <a:srgbClr val="1B1B27"/>
              </a:solidFill>
              <a:latin typeface="BIZ UD明朝 Medium" panose="02020500000000000000" pitchFamily="17" charset="-128"/>
              <a:ea typeface="BIZ UD明朝 Medium" panose="02020500000000000000" pitchFamily="17" charset="-128"/>
              <a:cs typeface="Inter Medium" pitchFamily="34" charset="-120"/>
            </a:endParaRPr>
          </a:p>
          <a:p>
            <a:pPr marL="0" indent="0" algn="l">
              <a:buNone/>
            </a:pPr>
            <a:r>
              <a:rPr lang="ja-JP" altLang="en-US" sz="3600" dirty="0">
                <a:solidFill>
                  <a:srgbClr val="1B1B27"/>
                </a:solidFill>
                <a:latin typeface="BIZ UD明朝 Medium" panose="02020500000000000000" pitchFamily="17" charset="-128"/>
                <a:ea typeface="BIZ UD明朝 Medium" panose="02020500000000000000" pitchFamily="17" charset="-128"/>
                <a:cs typeface="Inter Medium" pitchFamily="34" charset="-120"/>
              </a:rPr>
              <a:t>第１回</a:t>
            </a:r>
            <a:endParaRPr lang="en-US" sz="3600" dirty="0">
              <a:solidFill>
                <a:srgbClr val="1B1B27"/>
              </a:solidFill>
              <a:latin typeface="BIZ UD明朝 Medium" panose="02020500000000000000" pitchFamily="17" charset="-128"/>
              <a:ea typeface="BIZ UD明朝 Medium" panose="02020500000000000000" pitchFamily="17" charset="-128"/>
              <a:cs typeface="Inter Medium" pitchFamily="34" charset="-120"/>
            </a:endParaRPr>
          </a:p>
          <a:p>
            <a:pPr marL="0" indent="0" algn="l">
              <a:buNone/>
            </a:pPr>
            <a:r>
              <a:rPr lang="en-US" sz="3600" dirty="0" err="1">
                <a:solidFill>
                  <a:srgbClr val="1B1B27"/>
                </a:solidFill>
                <a:latin typeface="BIZ UD明朝 Medium" panose="02020500000000000000" pitchFamily="17" charset="-128"/>
                <a:ea typeface="BIZ UD明朝 Medium" panose="02020500000000000000" pitchFamily="17" charset="-128"/>
                <a:cs typeface="Inter Medium" pitchFamily="34" charset="-120"/>
              </a:rPr>
              <a:t>検査の基本理解と看護師の役割</a:t>
            </a:r>
            <a:endParaRPr lang="en-US" sz="3600" dirty="0">
              <a:latin typeface="BIZ UD明朝 Medium" panose="02020500000000000000" pitchFamily="17" charset="-128"/>
              <a:ea typeface="BIZ UD明朝 Medium" panose="02020500000000000000" pitchFamily="17" charset="-128"/>
            </a:endParaRPr>
          </a:p>
        </p:txBody>
      </p:sp>
      <p:sp>
        <p:nvSpPr>
          <p:cNvPr id="4" name="Text 1"/>
          <p:cNvSpPr/>
          <p:nvPr/>
        </p:nvSpPr>
        <p:spPr>
          <a:xfrm>
            <a:off x="855821" y="4049451"/>
            <a:ext cx="7432358" cy="2444948"/>
          </a:xfrm>
          <a:prstGeom prst="rect">
            <a:avLst/>
          </a:prstGeom>
          <a:noFill/>
          <a:ln/>
        </p:spPr>
        <p:txBody>
          <a:bodyPr wrap="square" lIns="0" tIns="0" rIns="0" bIns="0" rtlCol="0" anchor="t"/>
          <a:lstStyle/>
          <a:p>
            <a:pPr marL="0" indent="0" algn="l">
              <a:lnSpc>
                <a:spcPts val="3850"/>
              </a:lnSpc>
              <a:buNone/>
            </a:pPr>
            <a:r>
              <a:rPr lang="en-US" sz="2400" dirty="0">
                <a:solidFill>
                  <a:srgbClr val="030303"/>
                </a:solidFill>
                <a:latin typeface="IBM Plex Sans Medium" pitchFamily="34" charset="0"/>
                <a:ea typeface="IBM Plex Sans Medium" pitchFamily="34" charset="-122"/>
                <a:cs typeface="IBM Plex Sans Medium" pitchFamily="34" charset="-120"/>
              </a:rPr>
              <a:t>医療現場において検査は、診断・治療方針の決定・経過観察・予後の判定など、様々な目的で実施される。看護師は検査の種類と特徴を理解し、患者が安全かつ安心して検査を受けられるよう支援する重要な役割を担っている。</a:t>
            </a:r>
            <a:endParaRPr lang="en-US" sz="2400" dirty="0"/>
          </a:p>
        </p:txBody>
      </p:sp>
      <p:sp>
        <p:nvSpPr>
          <p:cNvPr id="5" name="Text 2"/>
          <p:cNvSpPr/>
          <p:nvPr/>
        </p:nvSpPr>
        <p:spPr>
          <a:xfrm>
            <a:off x="855821" y="6838252"/>
            <a:ext cx="7432358" cy="977979"/>
          </a:xfrm>
          <a:prstGeom prst="rect">
            <a:avLst/>
          </a:prstGeom>
          <a:noFill/>
          <a:ln/>
        </p:spPr>
        <p:txBody>
          <a:bodyPr wrap="square" lIns="0" tIns="0" rIns="0" bIns="0" rtlCol="0" anchor="t"/>
          <a:lstStyle/>
          <a:p>
            <a:pPr marL="0" indent="0" algn="l">
              <a:lnSpc>
                <a:spcPts val="3850"/>
              </a:lnSpc>
              <a:buNone/>
            </a:pPr>
            <a:r>
              <a:rPr lang="en-US" sz="2400" dirty="0">
                <a:solidFill>
                  <a:srgbClr val="030303"/>
                </a:solidFill>
                <a:latin typeface="IBM Plex Sans Medium" pitchFamily="34" charset="0"/>
                <a:ea typeface="IBM Plex Sans Medium" pitchFamily="34" charset="-122"/>
                <a:cs typeface="IBM Plex Sans Medium" pitchFamily="34" charset="-120"/>
              </a:rPr>
              <a:t>本講義では、検査の分類、目的、そして検査前後における看護師の具体的な支援について学んでいく。</a:t>
            </a:r>
            <a:endParaRPr lang="en-US" sz="2400" dirty="0"/>
          </a:p>
        </p:txBody>
      </p:sp>
      <p:pic>
        <p:nvPicPr>
          <p:cNvPr id="7" name="図 6" descr="注射針とバイアル">
            <a:extLst>
              <a:ext uri="{FF2B5EF4-FFF2-40B4-BE49-F238E27FC236}">
                <a16:creationId xmlns:a16="http://schemas.microsoft.com/office/drawing/2014/main" id="{C748B698-DFAD-AED3-AC06-495B3939B35E}"/>
              </a:ext>
            </a:extLst>
          </p:cNvPr>
          <p:cNvPicPr>
            <a:picLocks noChangeAspect="1"/>
          </p:cNvPicPr>
          <p:nvPr/>
        </p:nvPicPr>
        <p:blipFill>
          <a:blip r:embed="rId3"/>
          <a:srcRect l="7197" r="42644"/>
          <a:stretch>
            <a:fillRect/>
          </a:stretch>
        </p:blipFill>
        <p:spPr>
          <a:xfrm>
            <a:off x="8654143" y="0"/>
            <a:ext cx="6191795"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6073" y="1226497"/>
            <a:ext cx="12074962" cy="1078230"/>
          </a:xfrm>
          <a:prstGeom prst="rect">
            <a:avLst/>
          </a:prstGeom>
          <a:noFill/>
          <a:ln/>
        </p:spPr>
        <p:txBody>
          <a:bodyPr wrap="none" lIns="0" tIns="0" rIns="0" bIns="0" rtlCol="0" anchor="t"/>
          <a:lstStyle/>
          <a:p>
            <a:pPr marL="0" indent="0" algn="l">
              <a:lnSpc>
                <a:spcPts val="8450"/>
              </a:lnSpc>
              <a:buNone/>
            </a:pPr>
            <a:r>
              <a:rPr lang="en-US" sz="6750" dirty="0">
                <a:solidFill>
                  <a:srgbClr val="1B1B27"/>
                </a:solidFill>
                <a:latin typeface="Inter Medium" pitchFamily="34" charset="0"/>
                <a:ea typeface="Inter Medium" pitchFamily="34" charset="-122"/>
                <a:cs typeface="Inter Medium" pitchFamily="34" charset="-120"/>
              </a:rPr>
              <a:t>検査前後における看護師の支援</a:t>
            </a:r>
            <a:endParaRPr lang="en-US" sz="6750" dirty="0"/>
          </a:p>
        </p:txBody>
      </p:sp>
      <p:sp>
        <p:nvSpPr>
          <p:cNvPr id="3" name="Text 1"/>
          <p:cNvSpPr/>
          <p:nvPr/>
        </p:nvSpPr>
        <p:spPr>
          <a:xfrm>
            <a:off x="966073" y="2994813"/>
            <a:ext cx="12698254" cy="1103948"/>
          </a:xfrm>
          <a:prstGeom prst="rect">
            <a:avLst/>
          </a:prstGeom>
          <a:noFill/>
          <a:ln/>
        </p:spPr>
        <p:txBody>
          <a:bodyPr wrap="square" lIns="0" tIns="0" rIns="0" bIns="0" rtlCol="0" anchor="t"/>
          <a:lstStyle/>
          <a:p>
            <a:pPr marL="0" indent="0" algn="l">
              <a:lnSpc>
                <a:spcPts val="4300"/>
              </a:lnSpc>
              <a:buNone/>
            </a:pPr>
            <a:r>
              <a:rPr lang="en-US" sz="2700" dirty="0">
                <a:solidFill>
                  <a:srgbClr val="030303"/>
                </a:solidFill>
                <a:latin typeface="IBM Plex Sans Medium" pitchFamily="34" charset="0"/>
                <a:ea typeface="IBM Plex Sans Medium" pitchFamily="34" charset="-122"/>
                <a:cs typeface="IBM Plex Sans Medium" pitchFamily="34" charset="-120"/>
              </a:rPr>
              <a:t>検査が安全かつ円滑に実施されるためには、看護師の支援が重要である。検査の前・中・後において、それぞれ異なる役割が求められる。</a:t>
            </a:r>
            <a:endParaRPr lang="en-US" sz="2700" dirty="0"/>
          </a:p>
        </p:txBody>
      </p:sp>
      <p:sp>
        <p:nvSpPr>
          <p:cNvPr id="5" name="Text 3"/>
          <p:cNvSpPr/>
          <p:nvPr/>
        </p:nvSpPr>
        <p:spPr>
          <a:xfrm>
            <a:off x="890775" y="4693835"/>
            <a:ext cx="3427690" cy="539115"/>
          </a:xfrm>
          <a:prstGeom prst="rect">
            <a:avLst/>
          </a:prstGeom>
          <a:noFill/>
          <a:ln/>
        </p:spPr>
        <p:txBody>
          <a:bodyPr wrap="none" lIns="0" tIns="0" rIns="0" bIns="0" rtlCol="0" anchor="t"/>
          <a:lstStyle/>
          <a:p>
            <a:pPr marL="0" indent="0" algn="l">
              <a:lnSpc>
                <a:spcPts val="4200"/>
              </a:lnSpc>
              <a:buNone/>
            </a:pPr>
            <a:r>
              <a:rPr lang="en-US" sz="3350" dirty="0">
                <a:solidFill>
                  <a:srgbClr val="030303"/>
                </a:solidFill>
                <a:latin typeface="Inter Medium" pitchFamily="34" charset="0"/>
                <a:ea typeface="Inter Medium" pitchFamily="34" charset="-122"/>
                <a:cs typeface="Inter Medium" pitchFamily="34" charset="-120"/>
              </a:rPr>
              <a:t>検査前</a:t>
            </a:r>
            <a:endParaRPr lang="en-US" sz="3350" dirty="0"/>
          </a:p>
        </p:txBody>
      </p:sp>
      <p:sp>
        <p:nvSpPr>
          <p:cNvPr id="6" name="Text 4"/>
          <p:cNvSpPr/>
          <p:nvPr/>
        </p:nvSpPr>
        <p:spPr>
          <a:xfrm>
            <a:off x="890775" y="5439881"/>
            <a:ext cx="3427690" cy="1103948"/>
          </a:xfrm>
          <a:prstGeom prst="rect">
            <a:avLst/>
          </a:prstGeom>
          <a:noFill/>
          <a:ln/>
        </p:spPr>
        <p:txBody>
          <a:bodyPr wrap="square" lIns="0" tIns="0" rIns="0" bIns="0" rtlCol="0" anchor="t"/>
          <a:lstStyle/>
          <a:p>
            <a:pPr marL="0" indent="0" algn="l">
              <a:lnSpc>
                <a:spcPts val="4300"/>
              </a:lnSpc>
              <a:buNone/>
            </a:pPr>
            <a:r>
              <a:rPr lang="en-US" sz="2700" dirty="0">
                <a:solidFill>
                  <a:srgbClr val="030303"/>
                </a:solidFill>
                <a:latin typeface="IBM Plex Sans Medium" pitchFamily="34" charset="0"/>
                <a:ea typeface="IBM Plex Sans Medium" pitchFamily="34" charset="-122"/>
                <a:cs typeface="IBM Plex Sans Medium" pitchFamily="34" charset="-120"/>
              </a:rPr>
              <a:t>身体的・精神的な準備の支援</a:t>
            </a:r>
            <a:endParaRPr lang="en-US" sz="2700" dirty="0"/>
          </a:p>
        </p:txBody>
      </p:sp>
      <p:sp>
        <p:nvSpPr>
          <p:cNvPr id="8" name="Text 6"/>
          <p:cNvSpPr/>
          <p:nvPr/>
        </p:nvSpPr>
        <p:spPr>
          <a:xfrm>
            <a:off x="5267274" y="4693835"/>
            <a:ext cx="3427690" cy="539115"/>
          </a:xfrm>
          <a:prstGeom prst="rect">
            <a:avLst/>
          </a:prstGeom>
          <a:noFill/>
          <a:ln/>
        </p:spPr>
        <p:txBody>
          <a:bodyPr wrap="none" lIns="0" tIns="0" rIns="0" bIns="0" rtlCol="0" anchor="t"/>
          <a:lstStyle/>
          <a:p>
            <a:pPr marL="0" indent="0" algn="l">
              <a:lnSpc>
                <a:spcPts val="4200"/>
              </a:lnSpc>
              <a:buNone/>
            </a:pPr>
            <a:r>
              <a:rPr lang="en-US" sz="3350" dirty="0">
                <a:solidFill>
                  <a:srgbClr val="030303"/>
                </a:solidFill>
                <a:latin typeface="Inter Medium" pitchFamily="34" charset="0"/>
                <a:ea typeface="Inter Medium" pitchFamily="34" charset="-122"/>
                <a:cs typeface="Inter Medium" pitchFamily="34" charset="-120"/>
              </a:rPr>
              <a:t>検査中</a:t>
            </a:r>
            <a:endParaRPr lang="en-US" sz="3350" dirty="0"/>
          </a:p>
        </p:txBody>
      </p:sp>
      <p:sp>
        <p:nvSpPr>
          <p:cNvPr id="9" name="Text 7"/>
          <p:cNvSpPr/>
          <p:nvPr/>
        </p:nvSpPr>
        <p:spPr>
          <a:xfrm>
            <a:off x="5267274" y="5439881"/>
            <a:ext cx="3427690" cy="551974"/>
          </a:xfrm>
          <a:prstGeom prst="rect">
            <a:avLst/>
          </a:prstGeom>
          <a:noFill/>
          <a:ln/>
        </p:spPr>
        <p:txBody>
          <a:bodyPr wrap="none" lIns="0" tIns="0" rIns="0" bIns="0" rtlCol="0" anchor="t"/>
          <a:lstStyle/>
          <a:p>
            <a:pPr marL="0" indent="0" algn="l">
              <a:lnSpc>
                <a:spcPts val="4300"/>
              </a:lnSpc>
              <a:buNone/>
            </a:pPr>
            <a:r>
              <a:rPr lang="en-US" sz="2700" dirty="0">
                <a:solidFill>
                  <a:srgbClr val="030303"/>
                </a:solidFill>
                <a:latin typeface="IBM Plex Sans Medium" pitchFamily="34" charset="0"/>
                <a:ea typeface="IBM Plex Sans Medium" pitchFamily="34" charset="-122"/>
                <a:cs typeface="IBM Plex Sans Medium" pitchFamily="34" charset="-120"/>
              </a:rPr>
              <a:t>安全確保と苦痛軽減</a:t>
            </a:r>
            <a:endParaRPr lang="en-US" sz="2700" dirty="0"/>
          </a:p>
        </p:txBody>
      </p:sp>
      <p:sp>
        <p:nvSpPr>
          <p:cNvPr id="11" name="Text 9"/>
          <p:cNvSpPr/>
          <p:nvPr/>
        </p:nvSpPr>
        <p:spPr>
          <a:xfrm>
            <a:off x="9643774" y="4693835"/>
            <a:ext cx="3427690" cy="539115"/>
          </a:xfrm>
          <a:prstGeom prst="rect">
            <a:avLst/>
          </a:prstGeom>
          <a:noFill/>
          <a:ln/>
        </p:spPr>
        <p:txBody>
          <a:bodyPr wrap="none" lIns="0" tIns="0" rIns="0" bIns="0" rtlCol="0" anchor="t"/>
          <a:lstStyle/>
          <a:p>
            <a:pPr marL="0" indent="0" algn="l">
              <a:lnSpc>
                <a:spcPts val="4200"/>
              </a:lnSpc>
              <a:buNone/>
            </a:pPr>
            <a:r>
              <a:rPr lang="en-US" sz="3350" dirty="0">
                <a:solidFill>
                  <a:srgbClr val="030303"/>
                </a:solidFill>
                <a:latin typeface="Inter Medium" pitchFamily="34" charset="0"/>
                <a:ea typeface="Inter Medium" pitchFamily="34" charset="-122"/>
                <a:cs typeface="Inter Medium" pitchFamily="34" charset="-120"/>
              </a:rPr>
              <a:t>検査後</a:t>
            </a:r>
            <a:endParaRPr lang="en-US" sz="3350" dirty="0"/>
          </a:p>
        </p:txBody>
      </p:sp>
      <p:sp>
        <p:nvSpPr>
          <p:cNvPr id="12" name="Text 10"/>
          <p:cNvSpPr/>
          <p:nvPr/>
        </p:nvSpPr>
        <p:spPr>
          <a:xfrm>
            <a:off x="9643774" y="5439881"/>
            <a:ext cx="3427690" cy="1103948"/>
          </a:xfrm>
          <a:prstGeom prst="rect">
            <a:avLst/>
          </a:prstGeom>
          <a:noFill/>
          <a:ln/>
        </p:spPr>
        <p:txBody>
          <a:bodyPr wrap="square" lIns="0" tIns="0" rIns="0" bIns="0" rtlCol="0" anchor="t"/>
          <a:lstStyle/>
          <a:p>
            <a:pPr marL="0" indent="0" algn="l">
              <a:lnSpc>
                <a:spcPts val="4300"/>
              </a:lnSpc>
              <a:buNone/>
            </a:pPr>
            <a:r>
              <a:rPr lang="en-US" sz="2700" dirty="0">
                <a:solidFill>
                  <a:srgbClr val="030303"/>
                </a:solidFill>
                <a:latin typeface="IBM Plex Sans Medium" pitchFamily="34" charset="0"/>
                <a:ea typeface="IBM Plex Sans Medium" pitchFamily="34" charset="-122"/>
                <a:cs typeface="IBM Plex Sans Medium" pitchFamily="34" charset="-120"/>
              </a:rPr>
              <a:t>合併症の早期発見と生活再開への支援</a:t>
            </a:r>
            <a:endParaRPr lang="en-US" sz="2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65094" y="896660"/>
            <a:ext cx="6831449" cy="853916"/>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Inter Medium" pitchFamily="34" charset="0"/>
                <a:ea typeface="Inter Medium" pitchFamily="34" charset="-122"/>
                <a:cs typeface="Inter Medium" pitchFamily="34" charset="-120"/>
              </a:rPr>
              <a:t>検査前の支援内容</a:t>
            </a:r>
            <a:endParaRPr lang="en-US" sz="5350" dirty="0"/>
          </a:p>
        </p:txBody>
      </p:sp>
      <p:sp>
        <p:nvSpPr>
          <p:cNvPr id="3" name="Text 1"/>
          <p:cNvSpPr/>
          <p:nvPr/>
        </p:nvSpPr>
        <p:spPr>
          <a:xfrm>
            <a:off x="765095" y="1963868"/>
            <a:ext cx="13100209" cy="437198"/>
          </a:xfrm>
          <a:prstGeom prst="rect">
            <a:avLst/>
          </a:prstGeom>
          <a:noFill/>
          <a:ln/>
        </p:spPr>
        <p:txBody>
          <a:bodyPr wrap="none" lIns="0" tIns="0" rIns="0" bIns="0" rtlCol="0" anchor="t"/>
          <a:lstStyle/>
          <a:p>
            <a:pPr marL="0" indent="0" algn="l">
              <a:lnSpc>
                <a:spcPts val="3400"/>
              </a:lnSpc>
              <a:buNone/>
            </a:pPr>
            <a:r>
              <a:rPr lang="en-US" sz="2800" dirty="0" err="1">
                <a:solidFill>
                  <a:srgbClr val="030303"/>
                </a:solidFill>
                <a:latin typeface="IBM Plex Sans Medium" pitchFamily="34" charset="0"/>
                <a:ea typeface="IBM Plex Sans Medium" pitchFamily="34" charset="-122"/>
                <a:cs typeface="IBM Plex Sans Medium" pitchFamily="34" charset="-120"/>
              </a:rPr>
              <a:t>患者が検査を受ける準備を整える段階である</a:t>
            </a:r>
            <a:r>
              <a:rPr lang="en-US" sz="2800" dirty="0">
                <a:solidFill>
                  <a:srgbClr val="030303"/>
                </a:solidFill>
                <a:latin typeface="IBM Plex Sans Medium" pitchFamily="34" charset="0"/>
                <a:ea typeface="IBM Plex Sans Medium" pitchFamily="34" charset="-122"/>
                <a:cs typeface="IBM Plex Sans Medium" pitchFamily="34" charset="-120"/>
              </a:rPr>
              <a:t>。</a:t>
            </a:r>
          </a:p>
          <a:p>
            <a:pPr marL="0" indent="0" algn="l">
              <a:lnSpc>
                <a:spcPts val="3400"/>
              </a:lnSpc>
              <a:buNone/>
            </a:pPr>
            <a:r>
              <a:rPr lang="en-US" sz="2800" dirty="0" err="1">
                <a:solidFill>
                  <a:srgbClr val="030303"/>
                </a:solidFill>
                <a:latin typeface="IBM Plex Sans Medium" pitchFamily="34" charset="0"/>
                <a:ea typeface="IBM Plex Sans Medium" pitchFamily="34" charset="-122"/>
                <a:cs typeface="IBM Plex Sans Medium" pitchFamily="34" charset="-120"/>
              </a:rPr>
              <a:t>身体的・精神的な準備の支援が求められる</a:t>
            </a:r>
            <a:r>
              <a:rPr lang="en-US" sz="2800" dirty="0">
                <a:solidFill>
                  <a:srgbClr val="030303"/>
                </a:solidFill>
                <a:latin typeface="IBM Plex Sans Medium" pitchFamily="34" charset="0"/>
                <a:ea typeface="IBM Plex Sans Medium" pitchFamily="34" charset="-122"/>
                <a:cs typeface="IBM Plex Sans Medium" pitchFamily="34" charset="-120"/>
              </a:rPr>
              <a:t>。</a:t>
            </a:r>
            <a:endParaRPr lang="en-US" sz="2800" dirty="0"/>
          </a:p>
        </p:txBody>
      </p:sp>
      <p:sp>
        <p:nvSpPr>
          <p:cNvPr id="5" name="Text 3"/>
          <p:cNvSpPr/>
          <p:nvPr/>
        </p:nvSpPr>
        <p:spPr>
          <a:xfrm>
            <a:off x="765096" y="3361611"/>
            <a:ext cx="3415665" cy="426958"/>
          </a:xfrm>
          <a:prstGeom prst="rect">
            <a:avLst/>
          </a:prstGeom>
          <a:noFill/>
          <a:ln/>
        </p:spPr>
        <p:txBody>
          <a:bodyPr wrap="non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前処置の確認・指導</a:t>
            </a:r>
            <a:endParaRPr lang="en-US" sz="2800" dirty="0"/>
          </a:p>
        </p:txBody>
      </p:sp>
      <p:sp>
        <p:nvSpPr>
          <p:cNvPr id="6" name="Text 4"/>
          <p:cNvSpPr/>
          <p:nvPr/>
        </p:nvSpPr>
        <p:spPr>
          <a:xfrm>
            <a:off x="765096" y="3952518"/>
            <a:ext cx="3729276" cy="3060383"/>
          </a:xfrm>
          <a:prstGeom prst="rect">
            <a:avLst/>
          </a:prstGeom>
          <a:noFill/>
          <a:ln/>
        </p:spPr>
        <p:txBody>
          <a:bodyPr wrap="square" lIns="0" tIns="0" rIns="0" bIns="0" rtlCol="0" anchor="t"/>
          <a:lstStyle/>
          <a:p>
            <a:pPr marL="0" indent="0" algn="l">
              <a:lnSpc>
                <a:spcPts val="3400"/>
              </a:lnSpc>
              <a:buNone/>
            </a:pPr>
            <a:r>
              <a:rPr lang="en-US" sz="2400" dirty="0">
                <a:solidFill>
                  <a:srgbClr val="030303"/>
                </a:solidFill>
                <a:latin typeface="IBM Plex Sans Medium" pitchFamily="34" charset="0"/>
                <a:ea typeface="IBM Plex Sans Medium" pitchFamily="34" charset="-122"/>
                <a:cs typeface="IBM Plex Sans Medium" pitchFamily="34" charset="-120"/>
              </a:rPr>
              <a:t>絶食や水分制限の有無の確認と説明、排便・浣腸・下剤などの指示確認と実施、検査着や更衣の準備を行う。患者が適切な準備を行えるよう、わかりやすく説明することが重要である。</a:t>
            </a:r>
            <a:endParaRPr lang="en-US" sz="2400" dirty="0"/>
          </a:p>
        </p:txBody>
      </p:sp>
      <p:sp>
        <p:nvSpPr>
          <p:cNvPr id="8" name="Text 6"/>
          <p:cNvSpPr/>
          <p:nvPr/>
        </p:nvSpPr>
        <p:spPr>
          <a:xfrm>
            <a:off x="5245656" y="3361611"/>
            <a:ext cx="3729276" cy="853916"/>
          </a:xfrm>
          <a:prstGeom prst="rect">
            <a:avLst/>
          </a:prstGeom>
          <a:noFill/>
          <a:ln/>
        </p:spPr>
        <p:txBody>
          <a:bodyPr wrap="squar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検査内容の再確認と説明補助</a:t>
            </a:r>
            <a:endParaRPr lang="en-US" sz="2800" dirty="0"/>
          </a:p>
        </p:txBody>
      </p:sp>
      <p:sp>
        <p:nvSpPr>
          <p:cNvPr id="9" name="Text 7"/>
          <p:cNvSpPr/>
          <p:nvPr/>
        </p:nvSpPr>
        <p:spPr>
          <a:xfrm>
            <a:off x="5245656" y="4379476"/>
            <a:ext cx="3729276" cy="2623185"/>
          </a:xfrm>
          <a:prstGeom prst="rect">
            <a:avLst/>
          </a:prstGeom>
          <a:noFill/>
          <a:ln/>
        </p:spPr>
        <p:txBody>
          <a:bodyPr wrap="square" lIns="0" tIns="0" rIns="0" bIns="0" rtlCol="0" anchor="t"/>
          <a:lstStyle/>
          <a:p>
            <a:pPr marL="0" indent="0" algn="l">
              <a:lnSpc>
                <a:spcPts val="3400"/>
              </a:lnSpc>
              <a:buNone/>
            </a:pPr>
            <a:r>
              <a:rPr lang="en-US" sz="2400" dirty="0">
                <a:solidFill>
                  <a:srgbClr val="030303"/>
                </a:solidFill>
                <a:latin typeface="IBM Plex Sans Medium" pitchFamily="34" charset="0"/>
                <a:ea typeface="IBM Plex Sans Medium" pitchFamily="34" charset="-122"/>
                <a:cs typeface="IBM Plex Sans Medium" pitchFamily="34" charset="-120"/>
              </a:rPr>
              <a:t>患者が内容を理解しているか確認し、医師の説明の補足・言い換えによる理解の促進を図る。不安の傾聴と共感的対応により、患者の心理的負担を軽減する。</a:t>
            </a:r>
            <a:endParaRPr lang="en-US" sz="2400" dirty="0"/>
          </a:p>
        </p:txBody>
      </p:sp>
      <p:sp>
        <p:nvSpPr>
          <p:cNvPr id="11" name="Text 9"/>
          <p:cNvSpPr/>
          <p:nvPr/>
        </p:nvSpPr>
        <p:spPr>
          <a:xfrm>
            <a:off x="9726216" y="3361611"/>
            <a:ext cx="3415665" cy="426958"/>
          </a:xfrm>
          <a:prstGeom prst="rect">
            <a:avLst/>
          </a:prstGeom>
          <a:noFill/>
          <a:ln/>
        </p:spPr>
        <p:txBody>
          <a:bodyPr wrap="non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既往歴・内服薬の確認</a:t>
            </a:r>
            <a:endParaRPr lang="en-US" sz="2800" dirty="0"/>
          </a:p>
        </p:txBody>
      </p:sp>
      <p:sp>
        <p:nvSpPr>
          <p:cNvPr id="12" name="Text 10"/>
          <p:cNvSpPr/>
          <p:nvPr/>
        </p:nvSpPr>
        <p:spPr>
          <a:xfrm>
            <a:off x="9726216" y="3952518"/>
            <a:ext cx="3729276" cy="2623185"/>
          </a:xfrm>
          <a:prstGeom prst="rect">
            <a:avLst/>
          </a:prstGeom>
          <a:noFill/>
          <a:ln/>
        </p:spPr>
        <p:txBody>
          <a:bodyPr wrap="square" lIns="0" tIns="0" rIns="0" bIns="0" rtlCol="0" anchor="t"/>
          <a:lstStyle/>
          <a:p>
            <a:pPr marL="0" indent="0" algn="l">
              <a:lnSpc>
                <a:spcPts val="3400"/>
              </a:lnSpc>
              <a:buNone/>
            </a:pPr>
            <a:r>
              <a:rPr lang="en-US" sz="2400" dirty="0">
                <a:solidFill>
                  <a:srgbClr val="030303"/>
                </a:solidFill>
                <a:latin typeface="IBM Plex Sans Medium" pitchFamily="34" charset="0"/>
                <a:ea typeface="IBM Plex Sans Medium" pitchFamily="34" charset="-122"/>
                <a:cs typeface="IBM Plex Sans Medium" pitchFamily="34" charset="-120"/>
              </a:rPr>
              <a:t>特にアレルギー歴、抗凝固薬・糖尿病薬など検査に影響する薬の確認、基礎疾患の把握を行う。造影剤アレルギーや腎機能障害などは特に注意が必要である。</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02456" y="749618"/>
            <a:ext cx="5447228" cy="680799"/>
          </a:xfrm>
          <a:prstGeom prst="rect">
            <a:avLst/>
          </a:prstGeom>
          <a:noFill/>
          <a:ln/>
        </p:spPr>
        <p:txBody>
          <a:bodyPr wrap="none" lIns="0" tIns="0" rIns="0" bIns="0" rtlCol="0" anchor="t"/>
          <a:lstStyle/>
          <a:p>
            <a:pPr marL="0" indent="0" algn="l">
              <a:lnSpc>
                <a:spcPts val="5350"/>
              </a:lnSpc>
              <a:buNone/>
            </a:pPr>
            <a:r>
              <a:rPr lang="en-US" sz="6000" dirty="0">
                <a:solidFill>
                  <a:srgbClr val="1B1B27"/>
                </a:solidFill>
                <a:latin typeface="Inter Medium" pitchFamily="34" charset="0"/>
                <a:ea typeface="Inter Medium" pitchFamily="34" charset="-122"/>
                <a:cs typeface="Inter Medium" pitchFamily="34" charset="-120"/>
              </a:rPr>
              <a:t>検査中の看護支援</a:t>
            </a:r>
            <a:endParaRPr lang="en-US" sz="6000" dirty="0"/>
          </a:p>
        </p:txBody>
      </p:sp>
      <p:sp>
        <p:nvSpPr>
          <p:cNvPr id="3" name="Text 1"/>
          <p:cNvSpPr/>
          <p:nvPr/>
        </p:nvSpPr>
        <p:spPr>
          <a:xfrm>
            <a:off x="602456" y="1852732"/>
            <a:ext cx="6439376" cy="697230"/>
          </a:xfrm>
          <a:prstGeom prst="rect">
            <a:avLst/>
          </a:prstGeom>
          <a:noFill/>
          <a:ln/>
        </p:spPr>
        <p:txBody>
          <a:bodyPr wrap="square" lIns="0" tIns="0" rIns="0" bIns="0" rtlCol="0" anchor="t"/>
          <a:lstStyle/>
          <a:p>
            <a:pPr marL="0" indent="0" algn="l">
              <a:buNone/>
            </a:pPr>
            <a:r>
              <a:rPr lang="en-US" sz="2400" dirty="0">
                <a:solidFill>
                  <a:srgbClr val="030303"/>
                </a:solidFill>
                <a:latin typeface="IBM Plex Sans Medium" pitchFamily="34" charset="0"/>
                <a:ea typeface="IBM Plex Sans Medium" pitchFamily="34" charset="-122"/>
                <a:cs typeface="IBM Plex Sans Medium" pitchFamily="34" charset="-120"/>
              </a:rPr>
              <a:t>看護師の立ち会いが必要な場合、検査中の患者の安全確保と苦痛軽減が主な役割である。</a:t>
            </a:r>
            <a:endParaRPr lang="en-US" sz="2400" dirty="0"/>
          </a:p>
        </p:txBody>
      </p:sp>
      <p:sp>
        <p:nvSpPr>
          <p:cNvPr id="5" name="Text 3"/>
          <p:cNvSpPr/>
          <p:nvPr/>
        </p:nvSpPr>
        <p:spPr>
          <a:xfrm>
            <a:off x="610076" y="3094673"/>
            <a:ext cx="2723555" cy="340519"/>
          </a:xfrm>
          <a:prstGeom prst="rect">
            <a:avLst/>
          </a:prstGeom>
          <a:noFill/>
          <a:ln/>
        </p:spPr>
        <p:txBody>
          <a:bodyPr wrap="none" lIns="0" tIns="0" rIns="0" bIns="0" rtlCol="0" anchor="t"/>
          <a:lstStyle/>
          <a:p>
            <a:pPr marL="0" indent="0" algn="l">
              <a:lnSpc>
                <a:spcPts val="2650"/>
              </a:lnSpc>
              <a:buNone/>
            </a:pPr>
            <a:r>
              <a:rPr lang="en-US" sz="2800" dirty="0">
                <a:solidFill>
                  <a:srgbClr val="030303"/>
                </a:solidFill>
                <a:latin typeface="Inter Medium" pitchFamily="34" charset="0"/>
                <a:ea typeface="Inter Medium" pitchFamily="34" charset="-122"/>
                <a:cs typeface="Inter Medium" pitchFamily="34" charset="-120"/>
              </a:rPr>
              <a:t>体位保持・声かけ</a:t>
            </a:r>
            <a:endParaRPr lang="en-US" sz="2800" dirty="0"/>
          </a:p>
        </p:txBody>
      </p:sp>
      <p:sp>
        <p:nvSpPr>
          <p:cNvPr id="6" name="Text 4"/>
          <p:cNvSpPr/>
          <p:nvPr/>
        </p:nvSpPr>
        <p:spPr>
          <a:xfrm>
            <a:off x="610076" y="3653076"/>
            <a:ext cx="6112550" cy="697230"/>
          </a:xfrm>
          <a:prstGeom prst="rect">
            <a:avLst/>
          </a:prstGeom>
          <a:noFill/>
          <a:ln/>
        </p:spPr>
        <p:txBody>
          <a:bodyPr wrap="square" lIns="0" tIns="0" rIns="0" bIns="0" rtlCol="0" anchor="t"/>
          <a:lstStyle/>
          <a:p>
            <a:pPr marL="0" indent="0" algn="l">
              <a:lnSpc>
                <a:spcPts val="2700"/>
              </a:lnSpc>
              <a:buNone/>
            </a:pPr>
            <a:r>
              <a:rPr lang="en-US" sz="2000" dirty="0">
                <a:solidFill>
                  <a:srgbClr val="030303"/>
                </a:solidFill>
                <a:latin typeface="IBM Plex Sans Medium" pitchFamily="34" charset="0"/>
                <a:ea typeface="IBM Plex Sans Medium" pitchFamily="34" charset="-122"/>
                <a:cs typeface="IBM Plex Sans Medium" pitchFamily="34" charset="-120"/>
              </a:rPr>
              <a:t>検査時の体位が保持できるよう介助し、不安や緊張を軽減するための声かけを行う。</a:t>
            </a:r>
            <a:endParaRPr lang="en-US" sz="2000" dirty="0"/>
          </a:p>
        </p:txBody>
      </p:sp>
      <p:sp>
        <p:nvSpPr>
          <p:cNvPr id="8" name="Text 6"/>
          <p:cNvSpPr/>
          <p:nvPr/>
        </p:nvSpPr>
        <p:spPr>
          <a:xfrm>
            <a:off x="610076" y="4786074"/>
            <a:ext cx="3529013" cy="340519"/>
          </a:xfrm>
          <a:prstGeom prst="rect">
            <a:avLst/>
          </a:prstGeom>
          <a:noFill/>
          <a:ln/>
        </p:spPr>
        <p:txBody>
          <a:bodyPr wrap="none" lIns="0" tIns="0" rIns="0" bIns="0" rtlCol="0" anchor="t"/>
          <a:lstStyle/>
          <a:p>
            <a:pPr marL="0" indent="0" algn="l">
              <a:lnSpc>
                <a:spcPts val="2650"/>
              </a:lnSpc>
              <a:buNone/>
            </a:pPr>
            <a:r>
              <a:rPr lang="en-US" sz="2800" dirty="0">
                <a:solidFill>
                  <a:srgbClr val="030303"/>
                </a:solidFill>
                <a:latin typeface="Inter Medium" pitchFamily="34" charset="0"/>
                <a:ea typeface="Inter Medium" pitchFamily="34" charset="-122"/>
                <a:cs typeface="Inter Medium" pitchFamily="34" charset="-120"/>
              </a:rPr>
              <a:t>意識・バイタルサインの観察</a:t>
            </a:r>
            <a:endParaRPr lang="en-US" sz="2800" dirty="0"/>
          </a:p>
        </p:txBody>
      </p:sp>
      <p:sp>
        <p:nvSpPr>
          <p:cNvPr id="9" name="Text 7"/>
          <p:cNvSpPr/>
          <p:nvPr/>
        </p:nvSpPr>
        <p:spPr>
          <a:xfrm>
            <a:off x="610076" y="5344478"/>
            <a:ext cx="6112550" cy="697230"/>
          </a:xfrm>
          <a:prstGeom prst="rect">
            <a:avLst/>
          </a:prstGeom>
          <a:noFill/>
          <a:ln/>
        </p:spPr>
        <p:txBody>
          <a:bodyPr wrap="square" lIns="0" tIns="0" rIns="0" bIns="0" rtlCol="0" anchor="t"/>
          <a:lstStyle/>
          <a:p>
            <a:pPr marL="0" indent="0" algn="l">
              <a:lnSpc>
                <a:spcPts val="2700"/>
              </a:lnSpc>
              <a:buNone/>
            </a:pPr>
            <a:r>
              <a:rPr lang="en-US" sz="2000" dirty="0">
                <a:solidFill>
                  <a:srgbClr val="030303"/>
                </a:solidFill>
                <a:latin typeface="IBM Plex Sans Medium" pitchFamily="34" charset="0"/>
                <a:ea typeface="IBM Plex Sans Medium" pitchFamily="34" charset="-122"/>
                <a:cs typeface="IBM Plex Sans Medium" pitchFamily="34" charset="-120"/>
              </a:rPr>
              <a:t>特に鎮静・鎮痛剤使用時は意識レベルの確認を行い、呼吸状態、血圧、脈拍の異常に注意する。</a:t>
            </a:r>
            <a:endParaRPr lang="en-US" sz="2000" dirty="0"/>
          </a:p>
        </p:txBody>
      </p:sp>
      <p:sp>
        <p:nvSpPr>
          <p:cNvPr id="11" name="Text 9"/>
          <p:cNvSpPr/>
          <p:nvPr/>
        </p:nvSpPr>
        <p:spPr>
          <a:xfrm>
            <a:off x="610076" y="6477476"/>
            <a:ext cx="2723555" cy="340519"/>
          </a:xfrm>
          <a:prstGeom prst="rect">
            <a:avLst/>
          </a:prstGeom>
          <a:noFill/>
          <a:ln/>
        </p:spPr>
        <p:txBody>
          <a:bodyPr wrap="none" lIns="0" tIns="0" rIns="0" bIns="0" rtlCol="0" anchor="t"/>
          <a:lstStyle/>
          <a:p>
            <a:pPr marL="0" indent="0" algn="l">
              <a:lnSpc>
                <a:spcPts val="2650"/>
              </a:lnSpc>
              <a:buNone/>
            </a:pPr>
            <a:r>
              <a:rPr lang="en-US" sz="2800" dirty="0">
                <a:solidFill>
                  <a:srgbClr val="030303"/>
                </a:solidFill>
                <a:latin typeface="Inter Medium" pitchFamily="34" charset="0"/>
                <a:ea typeface="Inter Medium" pitchFamily="34" charset="-122"/>
                <a:cs typeface="Inter Medium" pitchFamily="34" charset="-120"/>
              </a:rPr>
              <a:t>苦痛緩和の配慮</a:t>
            </a:r>
            <a:endParaRPr lang="en-US" sz="2800" dirty="0"/>
          </a:p>
        </p:txBody>
      </p:sp>
      <p:sp>
        <p:nvSpPr>
          <p:cNvPr id="12" name="Text 10"/>
          <p:cNvSpPr/>
          <p:nvPr/>
        </p:nvSpPr>
        <p:spPr>
          <a:xfrm>
            <a:off x="610076" y="7035879"/>
            <a:ext cx="6112550" cy="697230"/>
          </a:xfrm>
          <a:prstGeom prst="rect">
            <a:avLst/>
          </a:prstGeom>
          <a:noFill/>
          <a:ln/>
        </p:spPr>
        <p:txBody>
          <a:bodyPr wrap="square" lIns="0" tIns="0" rIns="0" bIns="0" rtlCol="0" anchor="t"/>
          <a:lstStyle/>
          <a:p>
            <a:pPr marL="0" indent="0" algn="l">
              <a:lnSpc>
                <a:spcPts val="2700"/>
              </a:lnSpc>
              <a:buNone/>
            </a:pPr>
            <a:r>
              <a:rPr lang="en-US" sz="2000" dirty="0">
                <a:solidFill>
                  <a:srgbClr val="030303"/>
                </a:solidFill>
                <a:latin typeface="IBM Plex Sans Medium" pitchFamily="34" charset="0"/>
                <a:ea typeface="IBM Plex Sans Medium" pitchFamily="34" charset="-122"/>
                <a:cs typeface="IBM Plex Sans Medium" pitchFamily="34" charset="-120"/>
              </a:rPr>
              <a:t>表情や訴えから痛みや不快感を察知し対応する。状況に応じて検査者への情報共有を行う。</a:t>
            </a:r>
            <a:endParaRPr lang="en-US" sz="2000" dirty="0"/>
          </a:p>
        </p:txBody>
      </p:sp>
      <p:sp>
        <p:nvSpPr>
          <p:cNvPr id="13" name="Shape 11"/>
          <p:cNvSpPr/>
          <p:nvPr/>
        </p:nvSpPr>
        <p:spPr>
          <a:xfrm>
            <a:off x="7588567" y="1852732"/>
            <a:ext cx="6643415" cy="2497574"/>
          </a:xfrm>
          <a:prstGeom prst="roundRect">
            <a:avLst>
              <a:gd name="adj" fmla="val 4195"/>
            </a:avLst>
          </a:prstGeom>
          <a:solidFill>
            <a:srgbClr val="D9D9D9"/>
          </a:solidFill>
          <a:ln/>
        </p:spPr>
        <p:txBody>
          <a:bodyPr/>
          <a:lstStyle/>
          <a:p>
            <a:endParaRPr lang="ja-JP" altLang="en-US" sz="2800"/>
          </a:p>
        </p:txBody>
      </p:sp>
      <p:pic>
        <p:nvPicPr>
          <p:cNvPr id="14" name="Image 0" descr="preencoded.png"/>
          <p:cNvPicPr>
            <a:picLocks noChangeAspect="1"/>
          </p:cNvPicPr>
          <p:nvPr/>
        </p:nvPicPr>
        <p:blipFill>
          <a:blip r:embed="rId3"/>
          <a:stretch>
            <a:fillRect/>
          </a:stretch>
        </p:blipFill>
        <p:spPr>
          <a:xfrm>
            <a:off x="7806452" y="2153364"/>
            <a:ext cx="340400" cy="272296"/>
          </a:xfrm>
          <a:prstGeom prst="rect">
            <a:avLst/>
          </a:prstGeom>
        </p:spPr>
      </p:pic>
      <p:sp>
        <p:nvSpPr>
          <p:cNvPr id="15" name="Text 12"/>
          <p:cNvSpPr/>
          <p:nvPr/>
        </p:nvSpPr>
        <p:spPr>
          <a:xfrm>
            <a:off x="8364736" y="2125028"/>
            <a:ext cx="2723555" cy="340519"/>
          </a:xfrm>
          <a:prstGeom prst="rect">
            <a:avLst/>
          </a:prstGeom>
          <a:noFill/>
          <a:ln/>
        </p:spPr>
        <p:txBody>
          <a:bodyPr wrap="none" lIns="0" tIns="0" rIns="0" bIns="0" rtlCol="0" anchor="t"/>
          <a:lstStyle/>
          <a:p>
            <a:pPr marL="0" indent="0" algn="l">
              <a:lnSpc>
                <a:spcPts val="2650"/>
              </a:lnSpc>
              <a:buNone/>
            </a:pPr>
            <a:r>
              <a:rPr lang="en-US" sz="2800" dirty="0">
                <a:solidFill>
                  <a:srgbClr val="000000"/>
                </a:solidFill>
                <a:latin typeface="Inter Medium" pitchFamily="34" charset="0"/>
                <a:ea typeface="Inter Medium" pitchFamily="34" charset="-122"/>
                <a:cs typeface="Inter Medium" pitchFamily="34" charset="-120"/>
              </a:rPr>
              <a:t>観察のポイント</a:t>
            </a:r>
            <a:endParaRPr lang="en-US" sz="2800" dirty="0"/>
          </a:p>
        </p:txBody>
      </p:sp>
      <p:sp>
        <p:nvSpPr>
          <p:cNvPr id="16" name="Text 13"/>
          <p:cNvSpPr/>
          <p:nvPr/>
        </p:nvSpPr>
        <p:spPr>
          <a:xfrm>
            <a:off x="8364736" y="2683431"/>
            <a:ext cx="5445323" cy="1045845"/>
          </a:xfrm>
          <a:prstGeom prst="rect">
            <a:avLst/>
          </a:prstGeom>
          <a:noFill/>
          <a:ln/>
        </p:spPr>
        <p:txBody>
          <a:bodyPr wrap="square" lIns="0" tIns="0" rIns="0" bIns="0" rtlCol="0" anchor="t"/>
          <a:lstStyle/>
          <a:p>
            <a:pPr marL="0" indent="0" algn="l">
              <a:buNone/>
            </a:pPr>
            <a:r>
              <a:rPr lang="en-US" sz="2400" dirty="0">
                <a:solidFill>
                  <a:srgbClr val="000000"/>
                </a:solidFill>
                <a:latin typeface="IBM Plex Sans Medium" pitchFamily="34" charset="0"/>
                <a:ea typeface="IBM Plex Sans Medium" pitchFamily="34" charset="-122"/>
                <a:cs typeface="IBM Plex Sans Medium" pitchFamily="34" charset="-120"/>
              </a:rPr>
              <a:t>検査中は患者の表情、呼吸状態、意識レベルを継続的に観察し、異常の早期発見に努める。特に鎮静剤使用時は呼吸抑制に注意が必要である。</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86408" y="957143"/>
            <a:ext cx="7021592" cy="877610"/>
          </a:xfrm>
          <a:prstGeom prst="rect">
            <a:avLst/>
          </a:prstGeom>
          <a:noFill/>
          <a:ln/>
        </p:spPr>
        <p:txBody>
          <a:bodyPr wrap="none" lIns="0" tIns="0" rIns="0" bIns="0" rtlCol="0" anchor="t"/>
          <a:lstStyle/>
          <a:p>
            <a:pPr marL="0" indent="0" algn="l">
              <a:lnSpc>
                <a:spcPts val="6900"/>
              </a:lnSpc>
              <a:buNone/>
            </a:pPr>
            <a:r>
              <a:rPr lang="en-US" sz="6600" dirty="0">
                <a:solidFill>
                  <a:srgbClr val="1B1B27"/>
                </a:solidFill>
                <a:latin typeface="Inter Medium" pitchFamily="34" charset="0"/>
                <a:ea typeface="Inter Medium" pitchFamily="34" charset="-122"/>
                <a:cs typeface="Inter Medium" pitchFamily="34" charset="-120"/>
              </a:rPr>
              <a:t>検査後の支援と観察</a:t>
            </a:r>
            <a:endParaRPr lang="en-US" sz="6600" dirty="0"/>
          </a:p>
        </p:txBody>
      </p:sp>
      <p:sp>
        <p:nvSpPr>
          <p:cNvPr id="3" name="Text 1"/>
          <p:cNvSpPr/>
          <p:nvPr/>
        </p:nvSpPr>
        <p:spPr>
          <a:xfrm>
            <a:off x="786408" y="2227897"/>
            <a:ext cx="13057584" cy="449342"/>
          </a:xfrm>
          <a:prstGeom prst="rect">
            <a:avLst/>
          </a:prstGeom>
          <a:noFill/>
          <a:ln/>
        </p:spPr>
        <p:txBody>
          <a:bodyPr wrap="none" lIns="0" tIns="0" rIns="0" bIns="0" rtlCol="0" anchor="t"/>
          <a:lstStyle/>
          <a:p>
            <a:pPr marL="0" indent="0" algn="l">
              <a:lnSpc>
                <a:spcPts val="3500"/>
              </a:lnSpc>
              <a:buNone/>
            </a:pPr>
            <a:r>
              <a:rPr lang="en-US" sz="2800" dirty="0">
                <a:solidFill>
                  <a:srgbClr val="030303"/>
                </a:solidFill>
                <a:latin typeface="IBM Plex Sans Medium" pitchFamily="34" charset="0"/>
                <a:ea typeface="IBM Plex Sans Medium" pitchFamily="34" charset="-122"/>
                <a:cs typeface="IBM Plex Sans Medium" pitchFamily="34" charset="-120"/>
              </a:rPr>
              <a:t>検査の影響による身体的変化や合併症の早期発見、生活再開への支援が中心となる。</a:t>
            </a:r>
            <a:endParaRPr lang="en-US" sz="2800" dirty="0"/>
          </a:p>
        </p:txBody>
      </p:sp>
      <p:sp>
        <p:nvSpPr>
          <p:cNvPr id="5" name="Text 3"/>
          <p:cNvSpPr/>
          <p:nvPr/>
        </p:nvSpPr>
        <p:spPr>
          <a:xfrm>
            <a:off x="786408" y="3340656"/>
            <a:ext cx="4068864" cy="877729"/>
          </a:xfrm>
          <a:prstGeom prst="rect">
            <a:avLst/>
          </a:prstGeom>
          <a:noFill/>
          <a:ln/>
        </p:spPr>
        <p:txBody>
          <a:bodyPr wrap="square" lIns="0" tIns="0" rIns="0" bIns="0" rtlCol="0" anchor="t"/>
          <a:lstStyle/>
          <a:p>
            <a:pPr marL="0" indent="0" algn="l">
              <a:lnSpc>
                <a:spcPts val="3450"/>
              </a:lnSpc>
              <a:buNone/>
            </a:pPr>
            <a:r>
              <a:rPr lang="en-US" sz="2800" dirty="0">
                <a:solidFill>
                  <a:srgbClr val="030303"/>
                </a:solidFill>
                <a:latin typeface="Inter Medium" pitchFamily="34" charset="0"/>
                <a:ea typeface="Inter Medium" pitchFamily="34" charset="-122"/>
                <a:cs typeface="Inter Medium" pitchFamily="34" charset="-120"/>
              </a:rPr>
              <a:t>安静・飲食・移動の確認</a:t>
            </a:r>
            <a:endParaRPr lang="en-US" sz="2800" dirty="0"/>
          </a:p>
        </p:txBody>
      </p:sp>
      <p:sp>
        <p:nvSpPr>
          <p:cNvPr id="6" name="Text 4"/>
          <p:cNvSpPr/>
          <p:nvPr/>
        </p:nvSpPr>
        <p:spPr>
          <a:xfrm>
            <a:off x="786408" y="3947992"/>
            <a:ext cx="4068864" cy="2696051"/>
          </a:xfrm>
          <a:prstGeom prst="rect">
            <a:avLst/>
          </a:prstGeom>
          <a:noFill/>
          <a:ln/>
        </p:spPr>
        <p:txBody>
          <a:bodyPr wrap="square" lIns="0" tIns="0" rIns="0" bIns="0" rtlCol="0" anchor="t"/>
          <a:lstStyle/>
          <a:p>
            <a:pPr marL="0" indent="0" algn="l">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検査後の安静時間の指示に従った誘導、飲食再開のタイミングの確認、立ちくらみや転倒への注意を行う。内視鏡検査後は特に飲食再開のタイミングが重要である。</a:t>
            </a:r>
            <a:endParaRPr lang="en-US" sz="2400" dirty="0"/>
          </a:p>
        </p:txBody>
      </p:sp>
      <p:sp>
        <p:nvSpPr>
          <p:cNvPr id="8" name="Text 6"/>
          <p:cNvSpPr/>
          <p:nvPr/>
        </p:nvSpPr>
        <p:spPr>
          <a:xfrm>
            <a:off x="5255894" y="3340656"/>
            <a:ext cx="3863547" cy="438864"/>
          </a:xfrm>
          <a:prstGeom prst="rect">
            <a:avLst/>
          </a:prstGeom>
          <a:noFill/>
          <a:ln/>
        </p:spPr>
        <p:txBody>
          <a:bodyPr wrap="none" lIns="0" tIns="0" rIns="0" bIns="0" rtlCol="0" anchor="t"/>
          <a:lstStyle/>
          <a:p>
            <a:pPr marL="0" indent="0" algn="l">
              <a:lnSpc>
                <a:spcPts val="3450"/>
              </a:lnSpc>
              <a:buNone/>
            </a:pPr>
            <a:r>
              <a:rPr lang="en-US" sz="2800" dirty="0">
                <a:solidFill>
                  <a:srgbClr val="030303"/>
                </a:solidFill>
                <a:latin typeface="Inter Medium" pitchFamily="34" charset="0"/>
                <a:ea typeface="Inter Medium" pitchFamily="34" charset="-122"/>
                <a:cs typeface="Inter Medium" pitchFamily="34" charset="-120"/>
              </a:rPr>
              <a:t>合併症の観察</a:t>
            </a:r>
            <a:endParaRPr lang="en-US" sz="2800" dirty="0"/>
          </a:p>
        </p:txBody>
      </p:sp>
      <p:sp>
        <p:nvSpPr>
          <p:cNvPr id="9" name="Text 7"/>
          <p:cNvSpPr/>
          <p:nvPr/>
        </p:nvSpPr>
        <p:spPr>
          <a:xfrm>
            <a:off x="5255895" y="3947993"/>
            <a:ext cx="4068864" cy="3145393"/>
          </a:xfrm>
          <a:prstGeom prst="rect">
            <a:avLst/>
          </a:prstGeom>
          <a:noFill/>
          <a:ln/>
        </p:spPr>
        <p:txBody>
          <a:bodyPr wrap="square" lIns="0" tIns="0" rIns="0" bIns="0" rtlCol="0" anchor="t"/>
          <a:lstStyle/>
          <a:p>
            <a:pPr marL="0" indent="0" algn="l">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出血、穿孔、発熱、アレルギー反応などの有無を観察する。異常があれば速やかに報告・対応することが求められる。特に内視鏡検査後や穿刺後は出血に注意が必要である。</a:t>
            </a:r>
            <a:endParaRPr lang="en-US" sz="2400" dirty="0"/>
          </a:p>
        </p:txBody>
      </p:sp>
      <p:sp>
        <p:nvSpPr>
          <p:cNvPr id="11" name="Text 9"/>
          <p:cNvSpPr/>
          <p:nvPr/>
        </p:nvSpPr>
        <p:spPr>
          <a:xfrm>
            <a:off x="9725381" y="3340656"/>
            <a:ext cx="3863547" cy="438864"/>
          </a:xfrm>
          <a:prstGeom prst="rect">
            <a:avLst/>
          </a:prstGeom>
          <a:noFill/>
          <a:ln/>
        </p:spPr>
        <p:txBody>
          <a:bodyPr wrap="none" lIns="0" tIns="0" rIns="0" bIns="0" rtlCol="0" anchor="t"/>
          <a:lstStyle/>
          <a:p>
            <a:pPr marL="0" indent="0" algn="l">
              <a:lnSpc>
                <a:spcPts val="3450"/>
              </a:lnSpc>
              <a:buNone/>
            </a:pPr>
            <a:r>
              <a:rPr lang="en-US" sz="2800" dirty="0">
                <a:solidFill>
                  <a:srgbClr val="030303"/>
                </a:solidFill>
                <a:latin typeface="Inter Medium" pitchFamily="34" charset="0"/>
                <a:ea typeface="Inter Medium" pitchFamily="34" charset="-122"/>
                <a:cs typeface="Inter Medium" pitchFamily="34" charset="-120"/>
              </a:rPr>
              <a:t>精神的ケアと情報整理</a:t>
            </a:r>
            <a:endParaRPr lang="en-US" sz="2800" dirty="0"/>
          </a:p>
        </p:txBody>
      </p:sp>
      <p:sp>
        <p:nvSpPr>
          <p:cNvPr id="12" name="Text 10"/>
          <p:cNvSpPr/>
          <p:nvPr/>
        </p:nvSpPr>
        <p:spPr>
          <a:xfrm>
            <a:off x="9725381" y="3947993"/>
            <a:ext cx="4068995" cy="2696051"/>
          </a:xfrm>
          <a:prstGeom prst="rect">
            <a:avLst/>
          </a:prstGeom>
          <a:noFill/>
          <a:ln/>
        </p:spPr>
        <p:txBody>
          <a:bodyPr wrap="square" lIns="0" tIns="0" rIns="0" bIns="0" rtlCol="0" anchor="t"/>
          <a:lstStyle/>
          <a:p>
            <a:pPr marL="0" indent="0" algn="l">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結果を待つ間の不安への対応、検査内容の振り返りや質問への対応を行う。結果の説明は原則医師が行うが、看護師は補足説明や心理的支援を担う。</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56298" y="1526738"/>
            <a:ext cx="11421666" cy="955715"/>
          </a:xfrm>
          <a:prstGeom prst="rect">
            <a:avLst/>
          </a:prstGeom>
          <a:noFill/>
          <a:ln/>
        </p:spPr>
        <p:txBody>
          <a:bodyPr wrap="none" lIns="0" tIns="0" rIns="0" bIns="0" rtlCol="0" anchor="t"/>
          <a:lstStyle/>
          <a:p>
            <a:pPr marL="0" indent="0" algn="l">
              <a:lnSpc>
                <a:spcPts val="7500"/>
              </a:lnSpc>
              <a:buNone/>
            </a:pPr>
            <a:r>
              <a:rPr lang="en-US" sz="6000" dirty="0">
                <a:solidFill>
                  <a:srgbClr val="1B1B27"/>
                </a:solidFill>
                <a:latin typeface="Inter Medium" pitchFamily="34" charset="0"/>
                <a:ea typeface="Inter Medium" pitchFamily="34" charset="-122"/>
                <a:cs typeface="Inter Medium" pitchFamily="34" charset="-120"/>
              </a:rPr>
              <a:t>インフォームド・コンセントとは</a:t>
            </a:r>
            <a:endParaRPr lang="en-US" sz="6000" dirty="0"/>
          </a:p>
        </p:txBody>
      </p:sp>
      <p:sp>
        <p:nvSpPr>
          <p:cNvPr id="3" name="Text 1"/>
          <p:cNvSpPr/>
          <p:nvPr/>
        </p:nvSpPr>
        <p:spPr>
          <a:xfrm>
            <a:off x="856298" y="3216354"/>
            <a:ext cx="7452241" cy="1468041"/>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インフォームド・コンセントとは、医療行為を受けるにあたって、患者が十分な情報を得て理解・納得したうえで、自らの意思で同意するプロセスである。</a:t>
            </a:r>
            <a:endParaRPr lang="en-US" sz="2800" dirty="0"/>
          </a:p>
        </p:txBody>
      </p:sp>
      <p:sp>
        <p:nvSpPr>
          <p:cNvPr id="4" name="Text 2"/>
          <p:cNvSpPr/>
          <p:nvPr/>
        </p:nvSpPr>
        <p:spPr>
          <a:xfrm>
            <a:off x="856298" y="5331840"/>
            <a:ext cx="7452241" cy="1468041"/>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このプロセスは、患者の自己決定権の尊重に基づいており、医療の倫理的原則のひとつである。患者が主体的に医療に参加するための重要な権利である。</a:t>
            </a:r>
            <a:endParaRPr lang="en-US" sz="2800" dirty="0"/>
          </a:p>
        </p:txBody>
      </p:sp>
      <p:sp>
        <p:nvSpPr>
          <p:cNvPr id="6" name="Text 4"/>
          <p:cNvSpPr/>
          <p:nvPr/>
        </p:nvSpPr>
        <p:spPr>
          <a:xfrm>
            <a:off x="9520833" y="3285173"/>
            <a:ext cx="3822859" cy="477798"/>
          </a:xfrm>
          <a:prstGeom prst="rect">
            <a:avLst/>
          </a:prstGeom>
          <a:noFill/>
          <a:ln/>
        </p:spPr>
        <p:txBody>
          <a:bodyPr wrap="none" lIns="0" tIns="0" rIns="0" bIns="0" rtlCol="0" anchor="t"/>
          <a:lstStyle/>
          <a:p>
            <a:pPr marL="0" indent="0" algn="l">
              <a:lnSpc>
                <a:spcPts val="3750"/>
              </a:lnSpc>
              <a:buNone/>
            </a:pPr>
            <a:r>
              <a:rPr lang="ja-JP" altLang="en-US" sz="3200" dirty="0">
                <a:solidFill>
                  <a:srgbClr val="030303"/>
                </a:solidFill>
                <a:latin typeface="Inter Medium" pitchFamily="34" charset="0"/>
                <a:ea typeface="Inter Medium" pitchFamily="34" charset="-122"/>
                <a:cs typeface="Inter Medium" pitchFamily="34" charset="-120"/>
              </a:rPr>
              <a:t>・</a:t>
            </a:r>
            <a:r>
              <a:rPr lang="en-US" sz="3200" dirty="0" err="1">
                <a:solidFill>
                  <a:srgbClr val="030303"/>
                </a:solidFill>
                <a:latin typeface="Inter Medium" pitchFamily="34" charset="0"/>
                <a:ea typeface="Inter Medium" pitchFamily="34" charset="-122"/>
                <a:cs typeface="Inter Medium" pitchFamily="34" charset="-120"/>
              </a:rPr>
              <a:t>情報提供</a:t>
            </a:r>
            <a:endParaRPr lang="en-US" sz="3200" dirty="0"/>
          </a:p>
        </p:txBody>
      </p:sp>
      <p:sp>
        <p:nvSpPr>
          <p:cNvPr id="8" name="Text 6"/>
          <p:cNvSpPr/>
          <p:nvPr/>
        </p:nvSpPr>
        <p:spPr>
          <a:xfrm>
            <a:off x="9520833" y="4374594"/>
            <a:ext cx="3822859" cy="477798"/>
          </a:xfrm>
          <a:prstGeom prst="rect">
            <a:avLst/>
          </a:prstGeom>
          <a:noFill/>
          <a:ln/>
        </p:spPr>
        <p:txBody>
          <a:bodyPr wrap="none" lIns="0" tIns="0" rIns="0" bIns="0" rtlCol="0" anchor="t"/>
          <a:lstStyle/>
          <a:p>
            <a:pPr marL="0" indent="0" algn="l">
              <a:lnSpc>
                <a:spcPts val="3750"/>
              </a:lnSpc>
              <a:buNone/>
            </a:pPr>
            <a:r>
              <a:rPr lang="ja-JP" altLang="en-US" sz="3200" dirty="0">
                <a:solidFill>
                  <a:srgbClr val="030303"/>
                </a:solidFill>
                <a:latin typeface="Inter Medium" pitchFamily="34" charset="0"/>
                <a:ea typeface="Inter Medium" pitchFamily="34" charset="-122"/>
                <a:cs typeface="Inter Medium" pitchFamily="34" charset="-120"/>
              </a:rPr>
              <a:t>・</a:t>
            </a:r>
            <a:r>
              <a:rPr lang="en-US" sz="3200" dirty="0" err="1">
                <a:solidFill>
                  <a:srgbClr val="030303"/>
                </a:solidFill>
                <a:latin typeface="Inter Medium" pitchFamily="34" charset="0"/>
                <a:ea typeface="Inter Medium" pitchFamily="34" charset="-122"/>
                <a:cs typeface="Inter Medium" pitchFamily="34" charset="-120"/>
              </a:rPr>
              <a:t>理解・納得</a:t>
            </a:r>
            <a:endParaRPr lang="en-US" sz="3200" dirty="0"/>
          </a:p>
        </p:txBody>
      </p:sp>
      <p:sp>
        <p:nvSpPr>
          <p:cNvPr id="10" name="Text 8"/>
          <p:cNvSpPr/>
          <p:nvPr/>
        </p:nvSpPr>
        <p:spPr>
          <a:xfrm>
            <a:off x="9520833" y="5464016"/>
            <a:ext cx="3822859" cy="477798"/>
          </a:xfrm>
          <a:prstGeom prst="rect">
            <a:avLst/>
          </a:prstGeom>
          <a:noFill/>
          <a:ln/>
        </p:spPr>
        <p:txBody>
          <a:bodyPr wrap="none" lIns="0" tIns="0" rIns="0" bIns="0" rtlCol="0" anchor="t"/>
          <a:lstStyle/>
          <a:p>
            <a:pPr marL="0" indent="0" algn="l">
              <a:lnSpc>
                <a:spcPts val="3750"/>
              </a:lnSpc>
              <a:buNone/>
            </a:pPr>
            <a:r>
              <a:rPr lang="ja-JP" altLang="en-US" sz="3200" dirty="0">
                <a:solidFill>
                  <a:srgbClr val="030303"/>
                </a:solidFill>
                <a:latin typeface="Inter Medium" pitchFamily="34" charset="0"/>
                <a:ea typeface="Inter Medium" pitchFamily="34" charset="-122"/>
                <a:cs typeface="Inter Medium" pitchFamily="34" charset="-120"/>
              </a:rPr>
              <a:t>・</a:t>
            </a:r>
            <a:r>
              <a:rPr lang="en-US" sz="3200" dirty="0" err="1">
                <a:solidFill>
                  <a:srgbClr val="030303"/>
                </a:solidFill>
                <a:latin typeface="Inter Medium" pitchFamily="34" charset="0"/>
                <a:ea typeface="Inter Medium" pitchFamily="34" charset="-122"/>
                <a:cs typeface="Inter Medium" pitchFamily="34" charset="-120"/>
              </a:rPr>
              <a:t>自己決定</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64832" y="988987"/>
            <a:ext cx="5043964" cy="630436"/>
          </a:xfrm>
          <a:prstGeom prst="rect">
            <a:avLst/>
          </a:prstGeom>
          <a:noFill/>
          <a:ln/>
        </p:spPr>
        <p:txBody>
          <a:bodyPr wrap="none" lIns="0" tIns="0" rIns="0" bIns="0" rtlCol="0" anchor="t"/>
          <a:lstStyle/>
          <a:p>
            <a:pPr marL="0" indent="0" algn="l">
              <a:lnSpc>
                <a:spcPts val="4950"/>
              </a:lnSpc>
              <a:buNone/>
            </a:pPr>
            <a:r>
              <a:rPr lang="en-US" sz="5400" dirty="0">
                <a:solidFill>
                  <a:srgbClr val="1B1B27"/>
                </a:solidFill>
                <a:latin typeface="Inter Medium" pitchFamily="34" charset="0"/>
                <a:ea typeface="Inter Medium" pitchFamily="34" charset="-122"/>
                <a:cs typeface="Inter Medium" pitchFamily="34" charset="-120"/>
              </a:rPr>
              <a:t>看護師の補助的役割</a:t>
            </a:r>
            <a:endParaRPr lang="en-US" sz="5400" dirty="0"/>
          </a:p>
        </p:txBody>
      </p:sp>
      <p:sp>
        <p:nvSpPr>
          <p:cNvPr id="5" name="Text 3"/>
          <p:cNvSpPr/>
          <p:nvPr/>
        </p:nvSpPr>
        <p:spPr>
          <a:xfrm>
            <a:off x="564832" y="1988012"/>
            <a:ext cx="3024783" cy="315158"/>
          </a:xfrm>
          <a:prstGeom prst="rect">
            <a:avLst/>
          </a:prstGeom>
          <a:noFill/>
          <a:ln/>
        </p:spPr>
        <p:txBody>
          <a:bodyPr wrap="none" lIns="0" tIns="0" rIns="0" bIns="0" rtlCol="0" anchor="t"/>
          <a:lstStyle/>
          <a:p>
            <a:pPr marL="0" indent="0" algn="l">
              <a:buNone/>
            </a:pPr>
            <a:r>
              <a:rPr lang="en-US" sz="3200" dirty="0">
                <a:solidFill>
                  <a:srgbClr val="030303"/>
                </a:solidFill>
                <a:latin typeface="Inter Medium" pitchFamily="34" charset="0"/>
                <a:ea typeface="Inter Medium" pitchFamily="34" charset="-122"/>
                <a:cs typeface="Inter Medium" pitchFamily="34" charset="-120"/>
              </a:rPr>
              <a:t>医師の説明内容の理解確認</a:t>
            </a:r>
            <a:endParaRPr lang="en-US" sz="3200" dirty="0"/>
          </a:p>
        </p:txBody>
      </p:sp>
      <p:sp>
        <p:nvSpPr>
          <p:cNvPr id="6" name="Text 4"/>
          <p:cNvSpPr/>
          <p:nvPr/>
        </p:nvSpPr>
        <p:spPr>
          <a:xfrm>
            <a:off x="564832" y="2467366"/>
            <a:ext cx="13198197" cy="645795"/>
          </a:xfrm>
          <a:prstGeom prst="rect">
            <a:avLst/>
          </a:prstGeom>
          <a:noFill/>
          <a:ln/>
        </p:spPr>
        <p:txBody>
          <a:bodyPr wrap="square" lIns="0" tIns="0" rIns="0" bIns="0" rtlCol="0" anchor="t"/>
          <a:lstStyle/>
          <a:p>
            <a:pPr marL="0" indent="0" algn="l">
              <a:buNone/>
            </a:pPr>
            <a:r>
              <a:rPr lang="en-US" sz="2400" dirty="0">
                <a:solidFill>
                  <a:srgbClr val="030303"/>
                </a:solidFill>
                <a:latin typeface="IBM Plex Sans Medium" pitchFamily="34" charset="0"/>
                <a:ea typeface="IBM Plex Sans Medium" pitchFamily="34" charset="-122"/>
                <a:cs typeface="IBM Plex Sans Medium" pitchFamily="34" charset="-120"/>
              </a:rPr>
              <a:t>患者が医師の説明を理解できたかどうかを確認する。「説明を聞いて、何か気になることはありませんか?」と尋ね、患者の表情・反応から理解度を把握する。</a:t>
            </a:r>
            <a:endParaRPr lang="en-US" sz="2400" dirty="0"/>
          </a:p>
        </p:txBody>
      </p:sp>
      <p:sp>
        <p:nvSpPr>
          <p:cNvPr id="8" name="Text 6"/>
          <p:cNvSpPr/>
          <p:nvPr/>
        </p:nvSpPr>
        <p:spPr>
          <a:xfrm>
            <a:off x="564832" y="3473435"/>
            <a:ext cx="3024783" cy="315158"/>
          </a:xfrm>
          <a:prstGeom prst="rect">
            <a:avLst/>
          </a:prstGeom>
          <a:noFill/>
          <a:ln/>
        </p:spPr>
        <p:txBody>
          <a:bodyPr wrap="none" lIns="0" tIns="0" rIns="0" bIns="0" rtlCol="0" anchor="t"/>
          <a:lstStyle/>
          <a:p>
            <a:pPr marL="0" indent="0" algn="l">
              <a:buNone/>
            </a:pPr>
            <a:r>
              <a:rPr lang="en-US" sz="3200" dirty="0">
                <a:solidFill>
                  <a:srgbClr val="030303"/>
                </a:solidFill>
                <a:latin typeface="Inter Medium" pitchFamily="34" charset="0"/>
                <a:ea typeface="Inter Medium" pitchFamily="34" charset="-122"/>
                <a:cs typeface="Inter Medium" pitchFamily="34" charset="-120"/>
              </a:rPr>
              <a:t>不明点・不安の傾聴と伝達</a:t>
            </a:r>
            <a:endParaRPr lang="en-US" sz="3200" dirty="0"/>
          </a:p>
        </p:txBody>
      </p:sp>
      <p:sp>
        <p:nvSpPr>
          <p:cNvPr id="9" name="Text 7"/>
          <p:cNvSpPr/>
          <p:nvPr/>
        </p:nvSpPr>
        <p:spPr>
          <a:xfrm>
            <a:off x="564832" y="3952789"/>
            <a:ext cx="13198197" cy="645795"/>
          </a:xfrm>
          <a:prstGeom prst="rect">
            <a:avLst/>
          </a:prstGeom>
          <a:noFill/>
          <a:ln/>
        </p:spPr>
        <p:txBody>
          <a:bodyPr wrap="square" lIns="0" tIns="0" rIns="0" bIns="0" rtlCol="0" anchor="t"/>
          <a:lstStyle/>
          <a:p>
            <a:pPr marL="0" indent="0" algn="l">
              <a:buNone/>
            </a:pPr>
            <a:r>
              <a:rPr lang="en-US" sz="2400" dirty="0">
                <a:solidFill>
                  <a:srgbClr val="030303"/>
                </a:solidFill>
                <a:latin typeface="IBM Plex Sans Medium" pitchFamily="34" charset="0"/>
                <a:ea typeface="IBM Plex Sans Medium" pitchFamily="34" charset="-122"/>
                <a:cs typeface="IBM Plex Sans Medium" pitchFamily="34" charset="-120"/>
              </a:rPr>
              <a:t>患者の疑問や不安を聞き取り、必要に応じて医師に伝える。「わからない部分があれば、一緒に確認しましょう」と声をかけ、医師に再説明を依頼する場面もある。</a:t>
            </a:r>
            <a:endParaRPr lang="en-US" sz="2400" dirty="0"/>
          </a:p>
        </p:txBody>
      </p:sp>
      <p:sp>
        <p:nvSpPr>
          <p:cNvPr id="11" name="Text 9"/>
          <p:cNvSpPr/>
          <p:nvPr/>
        </p:nvSpPr>
        <p:spPr>
          <a:xfrm>
            <a:off x="564832" y="4958859"/>
            <a:ext cx="2521982" cy="315158"/>
          </a:xfrm>
          <a:prstGeom prst="rect">
            <a:avLst/>
          </a:prstGeom>
          <a:noFill/>
          <a:ln/>
        </p:spPr>
        <p:txBody>
          <a:bodyPr wrap="none" lIns="0" tIns="0" rIns="0" bIns="0" rtlCol="0" anchor="t"/>
          <a:lstStyle/>
          <a:p>
            <a:pPr marL="0" indent="0" algn="l">
              <a:buNone/>
            </a:pPr>
            <a:r>
              <a:rPr lang="en-US" sz="3200" dirty="0">
                <a:solidFill>
                  <a:srgbClr val="030303"/>
                </a:solidFill>
                <a:latin typeface="Inter Medium" pitchFamily="34" charset="0"/>
                <a:ea typeface="Inter Medium" pitchFamily="34" charset="-122"/>
                <a:cs typeface="Inter Medium" pitchFamily="34" charset="-120"/>
              </a:rPr>
              <a:t>言語・文化的配慮</a:t>
            </a:r>
            <a:endParaRPr lang="en-US" sz="3200" dirty="0"/>
          </a:p>
        </p:txBody>
      </p:sp>
      <p:sp>
        <p:nvSpPr>
          <p:cNvPr id="12" name="Text 10"/>
          <p:cNvSpPr/>
          <p:nvPr/>
        </p:nvSpPr>
        <p:spPr>
          <a:xfrm>
            <a:off x="564832" y="5438213"/>
            <a:ext cx="13198197" cy="645795"/>
          </a:xfrm>
          <a:prstGeom prst="rect">
            <a:avLst/>
          </a:prstGeom>
          <a:noFill/>
          <a:ln/>
        </p:spPr>
        <p:txBody>
          <a:bodyPr wrap="square" lIns="0" tIns="0" rIns="0" bIns="0" rtlCol="0" anchor="t"/>
          <a:lstStyle/>
          <a:p>
            <a:pPr marL="0" indent="0" algn="l">
              <a:buNone/>
            </a:pPr>
            <a:r>
              <a:rPr lang="en-US" sz="2400" dirty="0">
                <a:solidFill>
                  <a:srgbClr val="030303"/>
                </a:solidFill>
                <a:latin typeface="IBM Plex Sans Medium" pitchFamily="34" charset="0"/>
                <a:ea typeface="IBM Plex Sans Medium" pitchFamily="34" charset="-122"/>
                <a:cs typeface="IBM Plex Sans Medium" pitchFamily="34" charset="-120"/>
              </a:rPr>
              <a:t>異文化・外国人患者、障がいを持つ患者への配慮を行う。通訳の手配、やさしい言葉での補足説明、宗教的信念や生活背景に配慮した説明を提供する。</a:t>
            </a:r>
            <a:endParaRPr lang="en-US" sz="2400" dirty="0"/>
          </a:p>
        </p:txBody>
      </p:sp>
      <p:sp>
        <p:nvSpPr>
          <p:cNvPr id="14" name="Text 12"/>
          <p:cNvSpPr/>
          <p:nvPr/>
        </p:nvSpPr>
        <p:spPr>
          <a:xfrm>
            <a:off x="564832" y="6444283"/>
            <a:ext cx="3274219" cy="315158"/>
          </a:xfrm>
          <a:prstGeom prst="rect">
            <a:avLst/>
          </a:prstGeom>
          <a:noFill/>
          <a:ln/>
        </p:spPr>
        <p:txBody>
          <a:bodyPr wrap="none" lIns="0" tIns="0" rIns="0" bIns="0" rtlCol="0" anchor="t"/>
          <a:lstStyle/>
          <a:p>
            <a:pPr marL="0" indent="0" algn="l">
              <a:buNone/>
            </a:pPr>
            <a:r>
              <a:rPr lang="en-US" sz="3200" dirty="0">
                <a:solidFill>
                  <a:srgbClr val="030303"/>
                </a:solidFill>
                <a:latin typeface="Inter Medium" pitchFamily="34" charset="0"/>
                <a:ea typeface="Inter Medium" pitchFamily="34" charset="-122"/>
                <a:cs typeface="Inter Medium" pitchFamily="34" charset="-120"/>
              </a:rPr>
              <a:t>家族との連携・意思決定支援</a:t>
            </a:r>
            <a:endParaRPr lang="en-US" sz="3200" dirty="0"/>
          </a:p>
        </p:txBody>
      </p:sp>
      <p:sp>
        <p:nvSpPr>
          <p:cNvPr id="15" name="Text 13"/>
          <p:cNvSpPr/>
          <p:nvPr/>
        </p:nvSpPr>
        <p:spPr>
          <a:xfrm>
            <a:off x="564832" y="6923637"/>
            <a:ext cx="13198197" cy="645795"/>
          </a:xfrm>
          <a:prstGeom prst="rect">
            <a:avLst/>
          </a:prstGeom>
          <a:noFill/>
          <a:ln/>
        </p:spPr>
        <p:txBody>
          <a:bodyPr wrap="square" lIns="0" tIns="0" rIns="0" bIns="0" rtlCol="0" anchor="t"/>
          <a:lstStyle/>
          <a:p>
            <a:pPr marL="0" indent="0" algn="l">
              <a:buNone/>
            </a:pPr>
            <a:r>
              <a:rPr lang="en-US" sz="2400" dirty="0">
                <a:solidFill>
                  <a:srgbClr val="030303"/>
                </a:solidFill>
                <a:latin typeface="IBM Plex Sans Medium" pitchFamily="34" charset="0"/>
                <a:ea typeface="IBM Plex Sans Medium" pitchFamily="34" charset="-122"/>
                <a:cs typeface="IBM Plex Sans Medium" pitchFamily="34" charset="-120"/>
              </a:rPr>
              <a:t>患者の意向と家族の意向が一致しない場合などに調整を図る。家族にも内容をわかりやすく説明し、情報共有を図り、患者の意思を代弁するサポートを行う。</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67596" y="796052"/>
            <a:ext cx="7538561" cy="856774"/>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Inter Medium" pitchFamily="34" charset="0"/>
                <a:ea typeface="Inter Medium" pitchFamily="34" charset="-122"/>
                <a:cs typeface="Inter Medium" pitchFamily="34" charset="-120"/>
              </a:rPr>
              <a:t>看護師に求められる姿勢</a:t>
            </a:r>
            <a:endParaRPr lang="en-US" sz="5350" dirty="0"/>
          </a:p>
        </p:txBody>
      </p:sp>
      <p:sp>
        <p:nvSpPr>
          <p:cNvPr id="4" name="Text 2"/>
          <p:cNvSpPr/>
          <p:nvPr/>
        </p:nvSpPr>
        <p:spPr>
          <a:xfrm>
            <a:off x="767598" y="1985825"/>
            <a:ext cx="5749664" cy="428268"/>
          </a:xfrm>
          <a:prstGeom prst="rect">
            <a:avLst/>
          </a:prstGeom>
          <a:noFill/>
          <a:ln/>
        </p:spPr>
        <p:txBody>
          <a:bodyPr wrap="non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中立的で患者の意思を尊重する態度</a:t>
            </a:r>
            <a:endParaRPr lang="en-US" sz="2800" dirty="0"/>
          </a:p>
        </p:txBody>
      </p:sp>
      <p:sp>
        <p:nvSpPr>
          <p:cNvPr id="5" name="Text 3"/>
          <p:cNvSpPr/>
          <p:nvPr/>
        </p:nvSpPr>
        <p:spPr>
          <a:xfrm>
            <a:off x="767597" y="2578519"/>
            <a:ext cx="6255595" cy="1315879"/>
          </a:xfrm>
          <a:prstGeom prst="rect">
            <a:avLst/>
          </a:prstGeom>
          <a:noFill/>
          <a:ln/>
        </p:spPr>
        <p:txBody>
          <a:bodyPr wrap="square" lIns="0" tIns="0" rIns="0" bIns="0" rtlCol="0" anchor="t"/>
          <a:lstStyle/>
          <a:p>
            <a:pPr marL="0" indent="0" algn="l">
              <a:lnSpc>
                <a:spcPts val="3450"/>
              </a:lnSpc>
              <a:buNone/>
            </a:pPr>
            <a:r>
              <a:rPr lang="en-US" sz="2400" dirty="0">
                <a:solidFill>
                  <a:srgbClr val="030303"/>
                </a:solidFill>
                <a:latin typeface="IBM Plex Sans Medium" pitchFamily="34" charset="0"/>
                <a:ea typeface="IBM Plex Sans Medium" pitchFamily="34" charset="-122"/>
                <a:cs typeface="IBM Plex Sans Medium" pitchFamily="34" charset="-120"/>
              </a:rPr>
              <a:t>看護師は患者の意思決定を支援する立場であり、特定の選択を誘導してはならない。患者の価値観や希望を尊重する姿勢が求められる。</a:t>
            </a:r>
            <a:endParaRPr lang="en-US" sz="2400" dirty="0"/>
          </a:p>
        </p:txBody>
      </p:sp>
      <p:sp>
        <p:nvSpPr>
          <p:cNvPr id="7" name="Text 5"/>
          <p:cNvSpPr/>
          <p:nvPr/>
        </p:nvSpPr>
        <p:spPr>
          <a:xfrm>
            <a:off x="7486533" y="1985825"/>
            <a:ext cx="5386696" cy="428268"/>
          </a:xfrm>
          <a:prstGeom prst="rect">
            <a:avLst/>
          </a:prstGeom>
          <a:noFill/>
          <a:ln/>
        </p:spPr>
        <p:txBody>
          <a:bodyPr wrap="non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患者が質問しやすい雰囲気づくり</a:t>
            </a:r>
            <a:endParaRPr lang="en-US" sz="2800" dirty="0"/>
          </a:p>
        </p:txBody>
      </p:sp>
      <p:sp>
        <p:nvSpPr>
          <p:cNvPr id="8" name="Text 6"/>
          <p:cNvSpPr/>
          <p:nvPr/>
        </p:nvSpPr>
        <p:spPr>
          <a:xfrm>
            <a:off x="7486532" y="2578519"/>
            <a:ext cx="6255595" cy="1315879"/>
          </a:xfrm>
          <a:prstGeom prst="rect">
            <a:avLst/>
          </a:prstGeom>
          <a:noFill/>
          <a:ln/>
        </p:spPr>
        <p:txBody>
          <a:bodyPr wrap="square" lIns="0" tIns="0" rIns="0" bIns="0" rtlCol="0" anchor="t"/>
          <a:lstStyle/>
          <a:p>
            <a:pPr marL="0" indent="0" algn="l">
              <a:lnSpc>
                <a:spcPts val="3450"/>
              </a:lnSpc>
              <a:buNone/>
            </a:pPr>
            <a:r>
              <a:rPr lang="en-US" sz="2400" dirty="0">
                <a:solidFill>
                  <a:srgbClr val="030303"/>
                </a:solidFill>
                <a:latin typeface="IBM Plex Sans Medium" pitchFamily="34" charset="0"/>
                <a:ea typeface="IBM Plex Sans Medium" pitchFamily="34" charset="-122"/>
                <a:cs typeface="IBM Plex Sans Medium" pitchFamily="34" charset="-120"/>
              </a:rPr>
              <a:t>患者が遠慮なく質問できるよう、親しみやすく開かれた態度で接することが重要である。傾聴の姿勢を示し、安心して話せる環境を整える。</a:t>
            </a:r>
            <a:endParaRPr lang="en-US" sz="2400" dirty="0"/>
          </a:p>
        </p:txBody>
      </p:sp>
      <p:sp>
        <p:nvSpPr>
          <p:cNvPr id="10" name="Text 8"/>
          <p:cNvSpPr/>
          <p:nvPr/>
        </p:nvSpPr>
        <p:spPr>
          <a:xfrm>
            <a:off x="767599" y="4684343"/>
            <a:ext cx="6098148" cy="428268"/>
          </a:xfrm>
          <a:prstGeom prst="rect">
            <a:avLst/>
          </a:prstGeom>
          <a:noFill/>
          <a:ln/>
        </p:spPr>
        <p:txBody>
          <a:bodyPr wrap="non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医師への「つなぎ役」としての橋渡し</a:t>
            </a:r>
            <a:endParaRPr lang="en-US" sz="2800" dirty="0"/>
          </a:p>
        </p:txBody>
      </p:sp>
      <p:sp>
        <p:nvSpPr>
          <p:cNvPr id="11" name="Text 9"/>
          <p:cNvSpPr/>
          <p:nvPr/>
        </p:nvSpPr>
        <p:spPr>
          <a:xfrm>
            <a:off x="767598" y="5277036"/>
            <a:ext cx="6255595" cy="1315879"/>
          </a:xfrm>
          <a:prstGeom prst="rect">
            <a:avLst/>
          </a:prstGeom>
          <a:noFill/>
          <a:ln/>
        </p:spPr>
        <p:txBody>
          <a:bodyPr wrap="square" lIns="0" tIns="0" rIns="0" bIns="0" rtlCol="0" anchor="t"/>
          <a:lstStyle/>
          <a:p>
            <a:pPr marL="0" indent="0" algn="l">
              <a:lnSpc>
                <a:spcPts val="3450"/>
              </a:lnSpc>
              <a:buNone/>
            </a:pPr>
            <a:r>
              <a:rPr lang="en-US" sz="2400" dirty="0">
                <a:solidFill>
                  <a:srgbClr val="030303"/>
                </a:solidFill>
                <a:latin typeface="IBM Plex Sans Medium" pitchFamily="34" charset="0"/>
                <a:ea typeface="IBM Plex Sans Medium" pitchFamily="34" charset="-122"/>
                <a:cs typeface="IBM Plex Sans Medium" pitchFamily="34" charset="-120"/>
              </a:rPr>
              <a:t>患者と医師の間に立ち、コミュニケーションを円滑にする役割を担う。患者の疑問や不安を医師に適切に伝達する。</a:t>
            </a:r>
            <a:endParaRPr lang="en-US" sz="2400" dirty="0"/>
          </a:p>
        </p:txBody>
      </p:sp>
      <p:sp>
        <p:nvSpPr>
          <p:cNvPr id="13" name="Text 11"/>
          <p:cNvSpPr/>
          <p:nvPr/>
        </p:nvSpPr>
        <p:spPr>
          <a:xfrm>
            <a:off x="7486533" y="4684343"/>
            <a:ext cx="6255595" cy="856536"/>
          </a:xfrm>
          <a:prstGeom prst="rect">
            <a:avLst/>
          </a:prstGeom>
          <a:noFill/>
          <a:ln/>
        </p:spPr>
        <p:txBody>
          <a:bodyPr wrap="square" lIns="0" tIns="0" rIns="0" bIns="0" rtlCol="0" anchor="t"/>
          <a:lstStyle/>
          <a:p>
            <a:pPr marL="0" indent="0" algn="l">
              <a:lnSpc>
                <a:spcPts val="3350"/>
              </a:lnSpc>
              <a:buNone/>
            </a:pPr>
            <a:r>
              <a:rPr lang="en-US" sz="2800" dirty="0">
                <a:solidFill>
                  <a:srgbClr val="030303"/>
                </a:solidFill>
                <a:latin typeface="Inter Medium" pitchFamily="34" charset="0"/>
                <a:ea typeface="Inter Medium" pitchFamily="34" charset="-122"/>
                <a:cs typeface="Inter Medium" pitchFamily="34" charset="-120"/>
              </a:rPr>
              <a:t>判断を急がせない、十分な時間を確保する配慮</a:t>
            </a:r>
            <a:endParaRPr lang="en-US" sz="2800" dirty="0"/>
          </a:p>
        </p:txBody>
      </p:sp>
      <p:sp>
        <p:nvSpPr>
          <p:cNvPr id="14" name="Text 12"/>
          <p:cNvSpPr/>
          <p:nvPr/>
        </p:nvSpPr>
        <p:spPr>
          <a:xfrm>
            <a:off x="7486533" y="5705304"/>
            <a:ext cx="6255595" cy="1754505"/>
          </a:xfrm>
          <a:prstGeom prst="rect">
            <a:avLst/>
          </a:prstGeom>
          <a:noFill/>
          <a:ln/>
        </p:spPr>
        <p:txBody>
          <a:bodyPr wrap="square" lIns="0" tIns="0" rIns="0" bIns="0" rtlCol="0" anchor="t"/>
          <a:lstStyle/>
          <a:p>
            <a:pPr marL="0" indent="0" algn="l">
              <a:lnSpc>
                <a:spcPts val="3450"/>
              </a:lnSpc>
              <a:buNone/>
            </a:pPr>
            <a:r>
              <a:rPr lang="en-US" sz="2400" dirty="0">
                <a:solidFill>
                  <a:srgbClr val="030303"/>
                </a:solidFill>
                <a:latin typeface="IBM Plex Sans Medium" pitchFamily="34" charset="0"/>
                <a:ea typeface="IBM Plex Sans Medium" pitchFamily="34" charset="-122"/>
                <a:cs typeface="IBM Plex Sans Medium" pitchFamily="34" charset="-120"/>
              </a:rPr>
              <a:t>患者が十分に考え、納得して決定できるよう、時間的余裕を持たせることが大切である。焦らせることなく、じっくりと向き合う姿勢が求められる。</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87135" y="932974"/>
            <a:ext cx="10296049" cy="990124"/>
          </a:xfrm>
          <a:prstGeom prst="rect">
            <a:avLst/>
          </a:prstGeom>
          <a:noFill/>
          <a:ln/>
        </p:spPr>
        <p:txBody>
          <a:bodyPr wrap="none" lIns="0" tIns="0" rIns="0" bIns="0" rtlCol="0" anchor="t"/>
          <a:lstStyle/>
          <a:p>
            <a:pPr marL="0" indent="0" algn="l">
              <a:lnSpc>
                <a:spcPts val="7750"/>
              </a:lnSpc>
              <a:buNone/>
            </a:pPr>
            <a:r>
              <a:rPr lang="en-US" sz="6200" dirty="0">
                <a:solidFill>
                  <a:srgbClr val="1B1B27"/>
                </a:solidFill>
                <a:latin typeface="Inter Medium" pitchFamily="34" charset="0"/>
                <a:ea typeface="Inter Medium" pitchFamily="34" charset="-122"/>
                <a:cs typeface="Inter Medium" pitchFamily="34" charset="-120"/>
              </a:rPr>
              <a:t>看護師の役割における注意点</a:t>
            </a:r>
            <a:endParaRPr lang="en-US" sz="6200" dirty="0"/>
          </a:p>
        </p:txBody>
      </p:sp>
      <p:sp>
        <p:nvSpPr>
          <p:cNvPr id="3" name="Shape 1"/>
          <p:cNvSpPr/>
          <p:nvPr/>
        </p:nvSpPr>
        <p:spPr>
          <a:xfrm>
            <a:off x="887135" y="2754630"/>
            <a:ext cx="6041588" cy="4185523"/>
          </a:xfrm>
          <a:prstGeom prst="roundRect">
            <a:avLst>
              <a:gd name="adj" fmla="val 3179"/>
            </a:avLst>
          </a:prstGeom>
          <a:solidFill>
            <a:srgbClr val="D9D9D9"/>
          </a:solidFill>
          <a:ln/>
        </p:spPr>
        <p:txBody>
          <a:bodyPr/>
          <a:lstStyle/>
          <a:p>
            <a:endParaRPr lang="ja-JP" altLang="en-US"/>
          </a:p>
        </p:txBody>
      </p:sp>
      <p:pic>
        <p:nvPicPr>
          <p:cNvPr id="4" name="Image 0" descr="preencoded.png"/>
          <p:cNvPicPr>
            <a:picLocks noChangeAspect="1"/>
          </p:cNvPicPr>
          <p:nvPr/>
        </p:nvPicPr>
        <p:blipFill>
          <a:blip r:embed="rId3"/>
          <a:stretch>
            <a:fillRect/>
          </a:stretch>
        </p:blipFill>
        <p:spPr>
          <a:xfrm>
            <a:off x="1203960" y="3185041"/>
            <a:ext cx="494943" cy="396002"/>
          </a:xfrm>
          <a:prstGeom prst="rect">
            <a:avLst/>
          </a:prstGeom>
        </p:spPr>
      </p:pic>
      <p:sp>
        <p:nvSpPr>
          <p:cNvPr id="5" name="Text 2"/>
          <p:cNvSpPr/>
          <p:nvPr/>
        </p:nvSpPr>
        <p:spPr>
          <a:xfrm>
            <a:off x="2015728" y="3150632"/>
            <a:ext cx="3960376" cy="494943"/>
          </a:xfrm>
          <a:prstGeom prst="rect">
            <a:avLst/>
          </a:prstGeom>
          <a:noFill/>
          <a:ln/>
        </p:spPr>
        <p:txBody>
          <a:bodyPr wrap="none" lIns="0" tIns="0" rIns="0" bIns="0" rtlCol="0" anchor="t"/>
          <a:lstStyle/>
          <a:p>
            <a:pPr marL="0" indent="0" algn="l">
              <a:lnSpc>
                <a:spcPts val="3850"/>
              </a:lnSpc>
              <a:buNone/>
            </a:pPr>
            <a:r>
              <a:rPr lang="en-US" sz="3100" dirty="0">
                <a:solidFill>
                  <a:srgbClr val="000000"/>
                </a:solidFill>
                <a:latin typeface="Inter Medium" pitchFamily="34" charset="0"/>
                <a:ea typeface="Inter Medium" pitchFamily="34" charset="-122"/>
                <a:cs typeface="Inter Medium" pitchFamily="34" charset="-120"/>
              </a:rPr>
              <a:t>重要な留意事項</a:t>
            </a:r>
            <a:endParaRPr lang="en-US" sz="3100" dirty="0"/>
          </a:p>
        </p:txBody>
      </p:sp>
      <p:sp>
        <p:nvSpPr>
          <p:cNvPr id="6" name="Text 3"/>
          <p:cNvSpPr/>
          <p:nvPr/>
        </p:nvSpPr>
        <p:spPr>
          <a:xfrm>
            <a:off x="2015728" y="3962400"/>
            <a:ext cx="4596170" cy="2534245"/>
          </a:xfrm>
          <a:prstGeom prst="rect">
            <a:avLst/>
          </a:prstGeom>
          <a:noFill/>
          <a:ln/>
        </p:spPr>
        <p:txBody>
          <a:bodyPr wrap="square" lIns="0" tIns="0" rIns="0" bIns="0" rtlCol="0" anchor="t"/>
          <a:lstStyle/>
          <a:p>
            <a:pPr marL="0" indent="0" algn="l">
              <a:lnSpc>
                <a:spcPts val="3950"/>
              </a:lnSpc>
              <a:buNone/>
            </a:pPr>
            <a:r>
              <a:rPr lang="en-US" sz="2450" dirty="0">
                <a:solidFill>
                  <a:srgbClr val="000000"/>
                </a:solidFill>
                <a:latin typeface="IBM Plex Sans Medium" pitchFamily="34" charset="0"/>
                <a:ea typeface="IBM Plex Sans Medium" pitchFamily="34" charset="-122"/>
                <a:cs typeface="IBM Plex Sans Medium" pitchFamily="34" charset="-120"/>
              </a:rPr>
              <a:t>看護師が独自に医療行為の説明を「代わりにする」ことはできない。説明責任は医師にあるため、誤解がないよう補助的な立場を守ることが重要である。</a:t>
            </a:r>
            <a:endParaRPr lang="en-US" sz="2450" dirty="0"/>
          </a:p>
        </p:txBody>
      </p:sp>
      <p:sp>
        <p:nvSpPr>
          <p:cNvPr id="7" name="Text 4"/>
          <p:cNvSpPr/>
          <p:nvPr/>
        </p:nvSpPr>
        <p:spPr>
          <a:xfrm>
            <a:off x="7709297" y="2683431"/>
            <a:ext cx="6041588" cy="1520547"/>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看護師は患者の理解を助け、不安を軽減する役割を担うが、医療行為の最終的な説明責任は医師にある。</a:t>
            </a:r>
            <a:endParaRPr lang="en-US" sz="2450" dirty="0"/>
          </a:p>
        </p:txBody>
      </p:sp>
      <p:sp>
        <p:nvSpPr>
          <p:cNvPr id="8" name="Text 5"/>
          <p:cNvSpPr/>
          <p:nvPr/>
        </p:nvSpPr>
        <p:spPr>
          <a:xfrm>
            <a:off x="7709297" y="4489133"/>
            <a:ext cx="6041588" cy="2027396"/>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看護師は補助的な立場を守りつつ、患者が十分に理解し納得できるよう支援することが求められる。医師との連携を密にし、適切な情報提供を行うことが重要である。</a:t>
            </a:r>
            <a:endParaRPr lang="en-US" sz="2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85217" y="771168"/>
            <a:ext cx="8412599" cy="876419"/>
          </a:xfrm>
          <a:prstGeom prst="rect">
            <a:avLst/>
          </a:prstGeom>
          <a:noFill/>
          <a:ln/>
        </p:spPr>
        <p:txBody>
          <a:bodyPr wrap="none" lIns="0" tIns="0" rIns="0" bIns="0" rtlCol="0" anchor="t"/>
          <a:lstStyle/>
          <a:p>
            <a:pPr marL="0" indent="0" algn="l">
              <a:lnSpc>
                <a:spcPts val="6900"/>
              </a:lnSpc>
              <a:buNone/>
            </a:pPr>
            <a:r>
              <a:rPr lang="en-US" sz="5500" dirty="0">
                <a:solidFill>
                  <a:srgbClr val="1B1B27"/>
                </a:solidFill>
                <a:latin typeface="Inter Medium" pitchFamily="34" charset="0"/>
                <a:ea typeface="Inter Medium" pitchFamily="34" charset="-122"/>
                <a:cs typeface="Inter Medium" pitchFamily="34" charset="-120"/>
              </a:rPr>
              <a:t>検査における看護の全体像</a:t>
            </a:r>
            <a:endParaRPr lang="en-US" sz="5500" dirty="0"/>
          </a:p>
        </p:txBody>
      </p:sp>
      <p:sp>
        <p:nvSpPr>
          <p:cNvPr id="3" name="Shape 1"/>
          <p:cNvSpPr/>
          <p:nvPr/>
        </p:nvSpPr>
        <p:spPr>
          <a:xfrm>
            <a:off x="785217" y="4833699"/>
            <a:ext cx="13059966" cy="38100"/>
          </a:xfrm>
          <a:prstGeom prst="roundRect">
            <a:avLst>
              <a:gd name="adj" fmla="val 309158"/>
            </a:avLst>
          </a:prstGeom>
          <a:solidFill>
            <a:srgbClr val="CCCCCC"/>
          </a:solidFill>
          <a:ln/>
        </p:spPr>
        <p:txBody>
          <a:bodyPr/>
          <a:lstStyle/>
          <a:p>
            <a:endParaRPr lang="ja-JP" altLang="en-US" sz="2000"/>
          </a:p>
        </p:txBody>
      </p:sp>
      <p:sp>
        <p:nvSpPr>
          <p:cNvPr id="4" name="Shape 2"/>
          <p:cNvSpPr/>
          <p:nvPr/>
        </p:nvSpPr>
        <p:spPr>
          <a:xfrm>
            <a:off x="3272790" y="3992463"/>
            <a:ext cx="38100" cy="841296"/>
          </a:xfrm>
          <a:prstGeom prst="roundRect">
            <a:avLst>
              <a:gd name="adj" fmla="val 309158"/>
            </a:avLst>
          </a:prstGeom>
          <a:solidFill>
            <a:srgbClr val="CCCCCC"/>
          </a:solidFill>
          <a:ln/>
        </p:spPr>
        <p:txBody>
          <a:bodyPr/>
          <a:lstStyle/>
          <a:p>
            <a:endParaRPr lang="ja-JP" altLang="en-US" sz="2000"/>
          </a:p>
        </p:txBody>
      </p:sp>
      <p:sp>
        <p:nvSpPr>
          <p:cNvPr id="5" name="Shape 3"/>
          <p:cNvSpPr/>
          <p:nvPr/>
        </p:nvSpPr>
        <p:spPr>
          <a:xfrm>
            <a:off x="2976443" y="4518243"/>
            <a:ext cx="630912" cy="630912"/>
          </a:xfrm>
          <a:prstGeom prst="roundRect">
            <a:avLst>
              <a:gd name="adj" fmla="val 18670"/>
            </a:avLst>
          </a:prstGeom>
          <a:solidFill>
            <a:srgbClr val="E6E6E6"/>
          </a:solidFill>
          <a:ln w="15240">
            <a:solidFill>
              <a:srgbClr val="CCCCCC"/>
            </a:solidFill>
            <a:prstDash val="solid"/>
          </a:ln>
        </p:spPr>
        <p:txBody>
          <a:bodyPr/>
          <a:lstStyle/>
          <a:p>
            <a:endParaRPr lang="ja-JP" altLang="en-US" sz="2000"/>
          </a:p>
        </p:txBody>
      </p:sp>
      <p:sp>
        <p:nvSpPr>
          <p:cNvPr id="6" name="Text 4"/>
          <p:cNvSpPr/>
          <p:nvPr/>
        </p:nvSpPr>
        <p:spPr>
          <a:xfrm>
            <a:off x="3081516" y="4707493"/>
            <a:ext cx="420648" cy="525780"/>
          </a:xfrm>
          <a:prstGeom prst="rect">
            <a:avLst/>
          </a:prstGeom>
          <a:noFill/>
          <a:ln/>
        </p:spPr>
        <p:txBody>
          <a:bodyPr wrap="none" lIns="0" tIns="0" rIns="0" bIns="0" rtlCol="0" anchor="t"/>
          <a:lstStyle/>
          <a:p>
            <a:pPr marL="0" indent="0" algn="ctr">
              <a:lnSpc>
                <a:spcPts val="3300"/>
              </a:lnSpc>
              <a:buNone/>
            </a:pPr>
            <a:r>
              <a:rPr lang="en-US" sz="3600" dirty="0">
                <a:solidFill>
                  <a:srgbClr val="030303"/>
                </a:solidFill>
                <a:latin typeface="Inter Medium" pitchFamily="34" charset="0"/>
                <a:ea typeface="Inter Medium" pitchFamily="34" charset="-122"/>
                <a:cs typeface="Inter Medium" pitchFamily="34" charset="-120"/>
              </a:rPr>
              <a:t>1</a:t>
            </a:r>
            <a:endParaRPr lang="en-US" sz="3600" dirty="0"/>
          </a:p>
        </p:txBody>
      </p:sp>
      <p:sp>
        <p:nvSpPr>
          <p:cNvPr id="7" name="Text 5"/>
          <p:cNvSpPr/>
          <p:nvPr/>
        </p:nvSpPr>
        <p:spPr>
          <a:xfrm>
            <a:off x="1539240" y="2208371"/>
            <a:ext cx="3505557" cy="438150"/>
          </a:xfrm>
          <a:prstGeom prst="rect">
            <a:avLst/>
          </a:prstGeom>
          <a:noFill/>
          <a:ln/>
        </p:spPr>
        <p:txBody>
          <a:bodyPr wrap="none" lIns="0" tIns="0" rIns="0" bIns="0" rtlCol="0" anchor="t"/>
          <a:lstStyle/>
          <a:p>
            <a:pPr marL="0" indent="0" algn="ctr">
              <a:lnSpc>
                <a:spcPts val="3450"/>
              </a:lnSpc>
              <a:buNone/>
            </a:pPr>
            <a:r>
              <a:rPr lang="en-US" sz="4000" dirty="0">
                <a:solidFill>
                  <a:srgbClr val="FF0000"/>
                </a:solidFill>
                <a:latin typeface="Inter Medium" pitchFamily="34" charset="0"/>
                <a:ea typeface="Inter Medium" pitchFamily="34" charset="-122"/>
                <a:cs typeface="Inter Medium" pitchFamily="34" charset="-120"/>
              </a:rPr>
              <a:t>検査前</a:t>
            </a:r>
            <a:endParaRPr lang="en-US" sz="4000" dirty="0">
              <a:solidFill>
                <a:srgbClr val="FF0000"/>
              </a:solidFill>
            </a:endParaRPr>
          </a:p>
        </p:txBody>
      </p:sp>
      <p:sp>
        <p:nvSpPr>
          <p:cNvPr id="8" name="Text 6"/>
          <p:cNvSpPr/>
          <p:nvPr/>
        </p:nvSpPr>
        <p:spPr>
          <a:xfrm>
            <a:off x="1065609" y="2814757"/>
            <a:ext cx="4592950" cy="897255"/>
          </a:xfrm>
          <a:prstGeom prst="rect">
            <a:avLst/>
          </a:prstGeom>
          <a:noFill/>
          <a:ln/>
        </p:spPr>
        <p:txBody>
          <a:bodyPr wrap="square" lIns="0" tIns="0" rIns="0" bIns="0" rtlCol="0" anchor="t"/>
          <a:lstStyle/>
          <a:p>
            <a:pPr marL="0" indent="0" algn="ctr">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前処置の確認、説明補助、既往歴・内服薬の確認、不安への対応</a:t>
            </a:r>
            <a:endParaRPr lang="en-US" sz="2400" dirty="0"/>
          </a:p>
        </p:txBody>
      </p:sp>
      <p:sp>
        <p:nvSpPr>
          <p:cNvPr id="9" name="Shape 7"/>
          <p:cNvSpPr/>
          <p:nvPr/>
        </p:nvSpPr>
        <p:spPr>
          <a:xfrm>
            <a:off x="5954911" y="4833640"/>
            <a:ext cx="38100" cy="841296"/>
          </a:xfrm>
          <a:prstGeom prst="roundRect">
            <a:avLst>
              <a:gd name="adj" fmla="val 309158"/>
            </a:avLst>
          </a:prstGeom>
          <a:solidFill>
            <a:srgbClr val="CCCCCC"/>
          </a:solidFill>
          <a:ln/>
        </p:spPr>
        <p:txBody>
          <a:bodyPr/>
          <a:lstStyle/>
          <a:p>
            <a:endParaRPr lang="ja-JP" altLang="en-US" sz="2000"/>
          </a:p>
        </p:txBody>
      </p:sp>
      <p:sp>
        <p:nvSpPr>
          <p:cNvPr id="10" name="Shape 8"/>
          <p:cNvSpPr/>
          <p:nvPr/>
        </p:nvSpPr>
        <p:spPr>
          <a:xfrm>
            <a:off x="5658564" y="4518243"/>
            <a:ext cx="630912" cy="630912"/>
          </a:xfrm>
          <a:prstGeom prst="roundRect">
            <a:avLst>
              <a:gd name="adj" fmla="val 18670"/>
            </a:avLst>
          </a:prstGeom>
          <a:solidFill>
            <a:srgbClr val="E6E6E6"/>
          </a:solidFill>
          <a:ln w="15240">
            <a:solidFill>
              <a:srgbClr val="CCCCCC"/>
            </a:solidFill>
            <a:prstDash val="solid"/>
          </a:ln>
        </p:spPr>
        <p:txBody>
          <a:bodyPr/>
          <a:lstStyle/>
          <a:p>
            <a:endParaRPr lang="ja-JP" altLang="en-US" sz="2000"/>
          </a:p>
        </p:txBody>
      </p:sp>
      <p:sp>
        <p:nvSpPr>
          <p:cNvPr id="11" name="Text 9"/>
          <p:cNvSpPr/>
          <p:nvPr/>
        </p:nvSpPr>
        <p:spPr>
          <a:xfrm>
            <a:off x="5763637" y="4707493"/>
            <a:ext cx="420648" cy="525780"/>
          </a:xfrm>
          <a:prstGeom prst="rect">
            <a:avLst/>
          </a:prstGeom>
          <a:noFill/>
          <a:ln/>
        </p:spPr>
        <p:txBody>
          <a:bodyPr wrap="none" lIns="0" tIns="0" rIns="0" bIns="0" rtlCol="0" anchor="t"/>
          <a:lstStyle/>
          <a:p>
            <a:pPr marL="0" indent="0" algn="ctr">
              <a:lnSpc>
                <a:spcPts val="3300"/>
              </a:lnSpc>
              <a:buNone/>
            </a:pPr>
            <a:r>
              <a:rPr lang="en-US" sz="3600" dirty="0">
                <a:solidFill>
                  <a:srgbClr val="030303"/>
                </a:solidFill>
                <a:latin typeface="Inter Medium" pitchFamily="34" charset="0"/>
                <a:ea typeface="Inter Medium" pitchFamily="34" charset="-122"/>
                <a:cs typeface="Inter Medium" pitchFamily="34" charset="-120"/>
              </a:rPr>
              <a:t>2</a:t>
            </a:r>
            <a:endParaRPr lang="en-US" sz="3600" dirty="0"/>
          </a:p>
        </p:txBody>
      </p:sp>
      <p:sp>
        <p:nvSpPr>
          <p:cNvPr id="12" name="Text 10"/>
          <p:cNvSpPr/>
          <p:nvPr/>
        </p:nvSpPr>
        <p:spPr>
          <a:xfrm>
            <a:off x="4221242" y="5955387"/>
            <a:ext cx="3505557" cy="438150"/>
          </a:xfrm>
          <a:prstGeom prst="rect">
            <a:avLst/>
          </a:prstGeom>
          <a:noFill/>
          <a:ln/>
        </p:spPr>
        <p:txBody>
          <a:bodyPr wrap="none" lIns="0" tIns="0" rIns="0" bIns="0" rtlCol="0" anchor="t"/>
          <a:lstStyle/>
          <a:p>
            <a:pPr marL="0" indent="0" algn="ctr">
              <a:lnSpc>
                <a:spcPts val="3450"/>
              </a:lnSpc>
              <a:buNone/>
            </a:pPr>
            <a:r>
              <a:rPr lang="en-US" sz="4000" dirty="0">
                <a:solidFill>
                  <a:srgbClr val="FF0000"/>
                </a:solidFill>
                <a:latin typeface="Inter Medium" pitchFamily="34" charset="0"/>
                <a:ea typeface="Inter Medium" pitchFamily="34" charset="-122"/>
                <a:cs typeface="Inter Medium" pitchFamily="34" charset="-120"/>
              </a:rPr>
              <a:t>検査中</a:t>
            </a:r>
            <a:endParaRPr lang="en-US" sz="4000" dirty="0">
              <a:solidFill>
                <a:srgbClr val="FF0000"/>
              </a:solidFill>
            </a:endParaRPr>
          </a:p>
        </p:txBody>
      </p:sp>
      <p:sp>
        <p:nvSpPr>
          <p:cNvPr id="13" name="Text 11"/>
          <p:cNvSpPr/>
          <p:nvPr/>
        </p:nvSpPr>
        <p:spPr>
          <a:xfrm>
            <a:off x="3747611" y="6561772"/>
            <a:ext cx="4593074" cy="897255"/>
          </a:xfrm>
          <a:prstGeom prst="rect">
            <a:avLst/>
          </a:prstGeom>
          <a:noFill/>
          <a:ln/>
        </p:spPr>
        <p:txBody>
          <a:bodyPr wrap="square" lIns="0" tIns="0" rIns="0" bIns="0" rtlCol="0" anchor="t"/>
          <a:lstStyle/>
          <a:p>
            <a:pPr marL="0" indent="0" algn="ctr">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体位保持、声かけ、バイタルサイン観察、苦痛緩和</a:t>
            </a:r>
            <a:endParaRPr lang="en-US" sz="2400" dirty="0"/>
          </a:p>
        </p:txBody>
      </p:sp>
      <p:sp>
        <p:nvSpPr>
          <p:cNvPr id="14" name="Shape 12"/>
          <p:cNvSpPr/>
          <p:nvPr/>
        </p:nvSpPr>
        <p:spPr>
          <a:xfrm>
            <a:off x="8637032" y="3992463"/>
            <a:ext cx="38100" cy="841296"/>
          </a:xfrm>
          <a:prstGeom prst="roundRect">
            <a:avLst>
              <a:gd name="adj" fmla="val 309158"/>
            </a:avLst>
          </a:prstGeom>
          <a:solidFill>
            <a:srgbClr val="CCCCCC"/>
          </a:solidFill>
          <a:ln/>
        </p:spPr>
        <p:txBody>
          <a:bodyPr/>
          <a:lstStyle/>
          <a:p>
            <a:endParaRPr lang="ja-JP" altLang="en-US" sz="2000"/>
          </a:p>
        </p:txBody>
      </p:sp>
      <p:sp>
        <p:nvSpPr>
          <p:cNvPr id="15" name="Shape 13"/>
          <p:cNvSpPr/>
          <p:nvPr/>
        </p:nvSpPr>
        <p:spPr>
          <a:xfrm>
            <a:off x="8340685" y="4518243"/>
            <a:ext cx="630912" cy="630912"/>
          </a:xfrm>
          <a:prstGeom prst="roundRect">
            <a:avLst>
              <a:gd name="adj" fmla="val 18670"/>
            </a:avLst>
          </a:prstGeom>
          <a:solidFill>
            <a:srgbClr val="E6E6E6"/>
          </a:solidFill>
          <a:ln w="15240">
            <a:solidFill>
              <a:srgbClr val="CCCCCC"/>
            </a:solidFill>
            <a:prstDash val="solid"/>
          </a:ln>
        </p:spPr>
        <p:txBody>
          <a:bodyPr/>
          <a:lstStyle/>
          <a:p>
            <a:endParaRPr lang="ja-JP" altLang="en-US" sz="2000"/>
          </a:p>
        </p:txBody>
      </p:sp>
      <p:sp>
        <p:nvSpPr>
          <p:cNvPr id="16" name="Text 14"/>
          <p:cNvSpPr/>
          <p:nvPr/>
        </p:nvSpPr>
        <p:spPr>
          <a:xfrm>
            <a:off x="8445758" y="4707493"/>
            <a:ext cx="420648" cy="525780"/>
          </a:xfrm>
          <a:prstGeom prst="rect">
            <a:avLst/>
          </a:prstGeom>
          <a:noFill/>
          <a:ln/>
        </p:spPr>
        <p:txBody>
          <a:bodyPr wrap="none" lIns="0" tIns="0" rIns="0" bIns="0" rtlCol="0" anchor="t"/>
          <a:lstStyle/>
          <a:p>
            <a:pPr marL="0" indent="0" algn="ctr">
              <a:lnSpc>
                <a:spcPts val="3300"/>
              </a:lnSpc>
              <a:buNone/>
            </a:pPr>
            <a:r>
              <a:rPr lang="en-US" sz="3600" dirty="0">
                <a:solidFill>
                  <a:srgbClr val="030303"/>
                </a:solidFill>
                <a:latin typeface="Inter Medium" pitchFamily="34" charset="0"/>
                <a:ea typeface="Inter Medium" pitchFamily="34" charset="-122"/>
                <a:cs typeface="Inter Medium" pitchFamily="34" charset="-120"/>
              </a:rPr>
              <a:t>3</a:t>
            </a:r>
            <a:endParaRPr lang="en-US" sz="3600" dirty="0"/>
          </a:p>
        </p:txBody>
      </p:sp>
      <p:sp>
        <p:nvSpPr>
          <p:cNvPr id="17" name="Text 15"/>
          <p:cNvSpPr/>
          <p:nvPr/>
        </p:nvSpPr>
        <p:spPr>
          <a:xfrm>
            <a:off x="6903363" y="2208371"/>
            <a:ext cx="3505557" cy="438150"/>
          </a:xfrm>
          <a:prstGeom prst="rect">
            <a:avLst/>
          </a:prstGeom>
          <a:noFill/>
          <a:ln/>
        </p:spPr>
        <p:txBody>
          <a:bodyPr wrap="none" lIns="0" tIns="0" rIns="0" bIns="0" rtlCol="0" anchor="t"/>
          <a:lstStyle/>
          <a:p>
            <a:pPr marL="0" indent="0" algn="ctr">
              <a:lnSpc>
                <a:spcPts val="3450"/>
              </a:lnSpc>
              <a:buNone/>
            </a:pPr>
            <a:r>
              <a:rPr lang="en-US" sz="4000" dirty="0">
                <a:solidFill>
                  <a:srgbClr val="FF0000"/>
                </a:solidFill>
                <a:latin typeface="Inter Medium" pitchFamily="34" charset="0"/>
                <a:ea typeface="Inter Medium" pitchFamily="34" charset="-122"/>
                <a:cs typeface="Inter Medium" pitchFamily="34" charset="-120"/>
              </a:rPr>
              <a:t>検査後</a:t>
            </a:r>
            <a:endParaRPr lang="en-US" sz="4000" dirty="0">
              <a:solidFill>
                <a:srgbClr val="FF0000"/>
              </a:solidFill>
            </a:endParaRPr>
          </a:p>
        </p:txBody>
      </p:sp>
      <p:sp>
        <p:nvSpPr>
          <p:cNvPr id="18" name="Text 16"/>
          <p:cNvSpPr/>
          <p:nvPr/>
        </p:nvSpPr>
        <p:spPr>
          <a:xfrm>
            <a:off x="6429732" y="2814757"/>
            <a:ext cx="4593074" cy="897255"/>
          </a:xfrm>
          <a:prstGeom prst="rect">
            <a:avLst/>
          </a:prstGeom>
          <a:noFill/>
          <a:ln/>
        </p:spPr>
        <p:txBody>
          <a:bodyPr wrap="square" lIns="0" tIns="0" rIns="0" bIns="0" rtlCol="0" anchor="t"/>
          <a:lstStyle/>
          <a:p>
            <a:pPr marL="0" indent="0" algn="ctr">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安静・飲食の確認、合併症の観察、精神的ケア</a:t>
            </a:r>
            <a:endParaRPr lang="en-US" sz="2400" dirty="0"/>
          </a:p>
        </p:txBody>
      </p:sp>
      <p:sp>
        <p:nvSpPr>
          <p:cNvPr id="19" name="Shape 17"/>
          <p:cNvSpPr/>
          <p:nvPr/>
        </p:nvSpPr>
        <p:spPr>
          <a:xfrm>
            <a:off x="11319153" y="4833640"/>
            <a:ext cx="38100" cy="841296"/>
          </a:xfrm>
          <a:prstGeom prst="roundRect">
            <a:avLst>
              <a:gd name="adj" fmla="val 309158"/>
            </a:avLst>
          </a:prstGeom>
          <a:solidFill>
            <a:srgbClr val="CCCCCC"/>
          </a:solidFill>
          <a:ln/>
        </p:spPr>
        <p:txBody>
          <a:bodyPr/>
          <a:lstStyle/>
          <a:p>
            <a:endParaRPr lang="ja-JP" altLang="en-US" sz="2000"/>
          </a:p>
        </p:txBody>
      </p:sp>
      <p:sp>
        <p:nvSpPr>
          <p:cNvPr id="20" name="Shape 18"/>
          <p:cNvSpPr/>
          <p:nvPr/>
        </p:nvSpPr>
        <p:spPr>
          <a:xfrm>
            <a:off x="11022806" y="4518243"/>
            <a:ext cx="630912" cy="630912"/>
          </a:xfrm>
          <a:prstGeom prst="roundRect">
            <a:avLst>
              <a:gd name="adj" fmla="val 18670"/>
            </a:avLst>
          </a:prstGeom>
          <a:solidFill>
            <a:srgbClr val="E6E6E6"/>
          </a:solidFill>
          <a:ln w="15240">
            <a:solidFill>
              <a:srgbClr val="CCCCCC"/>
            </a:solidFill>
            <a:prstDash val="solid"/>
          </a:ln>
        </p:spPr>
        <p:txBody>
          <a:bodyPr/>
          <a:lstStyle/>
          <a:p>
            <a:endParaRPr lang="ja-JP" altLang="en-US" sz="2000"/>
          </a:p>
        </p:txBody>
      </p:sp>
      <p:sp>
        <p:nvSpPr>
          <p:cNvPr id="21" name="Text 19"/>
          <p:cNvSpPr/>
          <p:nvPr/>
        </p:nvSpPr>
        <p:spPr>
          <a:xfrm>
            <a:off x="11127879" y="4707493"/>
            <a:ext cx="420648" cy="525780"/>
          </a:xfrm>
          <a:prstGeom prst="rect">
            <a:avLst/>
          </a:prstGeom>
          <a:noFill/>
          <a:ln/>
        </p:spPr>
        <p:txBody>
          <a:bodyPr wrap="none" lIns="0" tIns="0" rIns="0" bIns="0" rtlCol="0" anchor="t"/>
          <a:lstStyle/>
          <a:p>
            <a:pPr marL="0" indent="0" algn="ctr">
              <a:lnSpc>
                <a:spcPts val="3300"/>
              </a:lnSpc>
              <a:buNone/>
            </a:pPr>
            <a:r>
              <a:rPr lang="en-US" sz="3600" dirty="0">
                <a:solidFill>
                  <a:srgbClr val="030303"/>
                </a:solidFill>
                <a:latin typeface="Inter Medium" pitchFamily="34" charset="0"/>
                <a:ea typeface="Inter Medium" pitchFamily="34" charset="-122"/>
                <a:cs typeface="Inter Medium" pitchFamily="34" charset="-120"/>
              </a:rPr>
              <a:t>4</a:t>
            </a:r>
            <a:endParaRPr lang="en-US" sz="3600" dirty="0"/>
          </a:p>
        </p:txBody>
      </p:sp>
      <p:sp>
        <p:nvSpPr>
          <p:cNvPr id="22" name="Text 20"/>
          <p:cNvSpPr/>
          <p:nvPr/>
        </p:nvSpPr>
        <p:spPr>
          <a:xfrm>
            <a:off x="9585484" y="5955387"/>
            <a:ext cx="3505557" cy="438150"/>
          </a:xfrm>
          <a:prstGeom prst="rect">
            <a:avLst/>
          </a:prstGeom>
          <a:noFill/>
          <a:ln/>
        </p:spPr>
        <p:txBody>
          <a:bodyPr wrap="none" lIns="0" tIns="0" rIns="0" bIns="0" rtlCol="0" anchor="t"/>
          <a:lstStyle/>
          <a:p>
            <a:pPr marL="0" indent="0" algn="ctr">
              <a:lnSpc>
                <a:spcPts val="3450"/>
              </a:lnSpc>
              <a:buNone/>
            </a:pPr>
            <a:r>
              <a:rPr lang="en-US" sz="4000" dirty="0">
                <a:solidFill>
                  <a:srgbClr val="FF0000"/>
                </a:solidFill>
                <a:latin typeface="Inter Medium" pitchFamily="34" charset="0"/>
                <a:ea typeface="Inter Medium" pitchFamily="34" charset="-122"/>
                <a:cs typeface="Inter Medium" pitchFamily="34" charset="-120"/>
              </a:rPr>
              <a:t>継続的支援</a:t>
            </a:r>
            <a:endParaRPr lang="en-US" sz="4000" dirty="0">
              <a:solidFill>
                <a:srgbClr val="FF0000"/>
              </a:solidFill>
            </a:endParaRPr>
          </a:p>
        </p:txBody>
      </p:sp>
      <p:sp>
        <p:nvSpPr>
          <p:cNvPr id="23" name="Text 21"/>
          <p:cNvSpPr/>
          <p:nvPr/>
        </p:nvSpPr>
        <p:spPr>
          <a:xfrm>
            <a:off x="9111853" y="6561772"/>
            <a:ext cx="4593074" cy="897255"/>
          </a:xfrm>
          <a:prstGeom prst="rect">
            <a:avLst/>
          </a:prstGeom>
          <a:noFill/>
          <a:ln/>
        </p:spPr>
        <p:txBody>
          <a:bodyPr wrap="square" lIns="0" tIns="0" rIns="0" bIns="0" rtlCol="0" anchor="t"/>
          <a:lstStyle/>
          <a:p>
            <a:pPr marL="0" indent="0" algn="ctr">
              <a:lnSpc>
                <a:spcPts val="3500"/>
              </a:lnSpc>
              <a:buNone/>
            </a:pPr>
            <a:r>
              <a:rPr lang="en-US" sz="2400" dirty="0">
                <a:solidFill>
                  <a:srgbClr val="030303"/>
                </a:solidFill>
                <a:latin typeface="IBM Plex Sans Medium" pitchFamily="34" charset="0"/>
                <a:ea typeface="IBM Plex Sans Medium" pitchFamily="34" charset="-122"/>
                <a:cs typeface="IBM Plex Sans Medium" pitchFamily="34" charset="-120"/>
              </a:rPr>
              <a:t>インフォームド・コンセントの補助、患者の意思決定支援</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924997" y="908447"/>
            <a:ext cx="11561564" cy="1032391"/>
          </a:xfrm>
          <a:prstGeom prst="rect">
            <a:avLst/>
          </a:prstGeom>
          <a:noFill/>
          <a:ln/>
        </p:spPr>
        <p:txBody>
          <a:bodyPr wrap="none" lIns="0" tIns="0" rIns="0" bIns="0" rtlCol="0" anchor="t"/>
          <a:lstStyle/>
          <a:p>
            <a:pPr marL="0" indent="0" algn="l">
              <a:lnSpc>
                <a:spcPts val="8100"/>
              </a:lnSpc>
              <a:buNone/>
            </a:pPr>
            <a:r>
              <a:rPr lang="en-US" sz="6500" dirty="0">
                <a:solidFill>
                  <a:srgbClr val="1B1B27"/>
                </a:solidFill>
                <a:latin typeface="Inter Medium" pitchFamily="34" charset="0"/>
                <a:ea typeface="Inter Medium" pitchFamily="34" charset="-122"/>
                <a:cs typeface="Inter Medium" pitchFamily="34" charset="-120"/>
              </a:rPr>
              <a:t>看護実践における重要ポイント</a:t>
            </a:r>
            <a:endParaRPr lang="en-US" sz="6500" dirty="0"/>
          </a:p>
        </p:txBody>
      </p:sp>
      <p:sp>
        <p:nvSpPr>
          <p:cNvPr id="4" name="Text 2"/>
          <p:cNvSpPr/>
          <p:nvPr/>
        </p:nvSpPr>
        <p:spPr>
          <a:xfrm>
            <a:off x="924997" y="2577160"/>
            <a:ext cx="3786493" cy="516136"/>
          </a:xfrm>
          <a:prstGeom prst="rect">
            <a:avLst/>
          </a:prstGeom>
          <a:noFill/>
          <a:ln/>
        </p:spPr>
        <p:txBody>
          <a:bodyPr wrap="non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安全確保</a:t>
            </a:r>
            <a:endParaRPr lang="en-US" sz="3250" dirty="0"/>
          </a:p>
        </p:txBody>
      </p:sp>
      <p:sp>
        <p:nvSpPr>
          <p:cNvPr id="5" name="Text 3"/>
          <p:cNvSpPr/>
          <p:nvPr/>
        </p:nvSpPr>
        <p:spPr>
          <a:xfrm>
            <a:off x="924997" y="3291416"/>
            <a:ext cx="3786493"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検査前後の観察と合併症の早期発見</a:t>
            </a:r>
            <a:endParaRPr lang="en-US" sz="2600" dirty="0"/>
          </a:p>
        </p:txBody>
      </p:sp>
      <p:sp>
        <p:nvSpPr>
          <p:cNvPr id="7" name="Text 5"/>
          <p:cNvSpPr/>
          <p:nvPr/>
        </p:nvSpPr>
        <p:spPr>
          <a:xfrm>
            <a:off x="5322689" y="2577160"/>
            <a:ext cx="3786622" cy="1032272"/>
          </a:xfrm>
          <a:prstGeom prst="rect">
            <a:avLst/>
          </a:prstGeom>
          <a:noFill/>
          <a:ln/>
        </p:spPr>
        <p:txBody>
          <a:bodyPr wrap="squar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コミュニケーション</a:t>
            </a:r>
            <a:endParaRPr lang="en-US" sz="3250" dirty="0"/>
          </a:p>
        </p:txBody>
      </p:sp>
      <p:sp>
        <p:nvSpPr>
          <p:cNvPr id="8" name="Text 6"/>
          <p:cNvSpPr/>
          <p:nvPr/>
        </p:nvSpPr>
        <p:spPr>
          <a:xfrm>
            <a:off x="5322689" y="3278914"/>
            <a:ext cx="3786622"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わかりやすい説明と傾聴</a:t>
            </a:r>
            <a:endParaRPr lang="en-US" sz="2600" dirty="0"/>
          </a:p>
        </p:txBody>
      </p:sp>
      <p:sp>
        <p:nvSpPr>
          <p:cNvPr id="10" name="Text 8"/>
          <p:cNvSpPr/>
          <p:nvPr/>
        </p:nvSpPr>
        <p:spPr>
          <a:xfrm>
            <a:off x="9720501" y="2577160"/>
            <a:ext cx="3786493" cy="516136"/>
          </a:xfrm>
          <a:prstGeom prst="rect">
            <a:avLst/>
          </a:prstGeom>
          <a:noFill/>
          <a:ln/>
        </p:spPr>
        <p:txBody>
          <a:bodyPr wrap="non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心理的支援</a:t>
            </a:r>
            <a:endParaRPr lang="en-US" sz="3250" dirty="0"/>
          </a:p>
        </p:txBody>
      </p:sp>
      <p:sp>
        <p:nvSpPr>
          <p:cNvPr id="11" name="Text 9"/>
          <p:cNvSpPr/>
          <p:nvPr/>
        </p:nvSpPr>
        <p:spPr>
          <a:xfrm>
            <a:off x="9720501" y="3291416"/>
            <a:ext cx="3786493"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不安の軽減と共感的対応</a:t>
            </a:r>
            <a:endParaRPr lang="en-US" sz="2600" dirty="0"/>
          </a:p>
        </p:txBody>
      </p:sp>
      <p:sp>
        <p:nvSpPr>
          <p:cNvPr id="13" name="Text 11"/>
          <p:cNvSpPr/>
          <p:nvPr/>
        </p:nvSpPr>
        <p:spPr>
          <a:xfrm>
            <a:off x="924997" y="5525504"/>
            <a:ext cx="3786493" cy="516136"/>
          </a:xfrm>
          <a:prstGeom prst="rect">
            <a:avLst/>
          </a:prstGeom>
          <a:noFill/>
          <a:ln/>
        </p:spPr>
        <p:txBody>
          <a:bodyPr wrap="non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多職種連携</a:t>
            </a:r>
            <a:endParaRPr lang="en-US" sz="3250" dirty="0"/>
          </a:p>
        </p:txBody>
      </p:sp>
      <p:sp>
        <p:nvSpPr>
          <p:cNvPr id="14" name="Text 12"/>
          <p:cNvSpPr/>
          <p:nvPr/>
        </p:nvSpPr>
        <p:spPr>
          <a:xfrm>
            <a:off x="924997" y="6239760"/>
            <a:ext cx="3786493"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医師との協働と情報共有</a:t>
            </a:r>
            <a:endParaRPr lang="en-US" sz="2600" dirty="0"/>
          </a:p>
        </p:txBody>
      </p:sp>
      <p:sp>
        <p:nvSpPr>
          <p:cNvPr id="16" name="Text 14"/>
          <p:cNvSpPr/>
          <p:nvPr/>
        </p:nvSpPr>
        <p:spPr>
          <a:xfrm>
            <a:off x="5322689" y="5525504"/>
            <a:ext cx="3786622" cy="516136"/>
          </a:xfrm>
          <a:prstGeom prst="rect">
            <a:avLst/>
          </a:prstGeom>
          <a:noFill/>
          <a:ln/>
        </p:spPr>
        <p:txBody>
          <a:bodyPr wrap="non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権利擁護</a:t>
            </a:r>
            <a:endParaRPr lang="en-US" sz="3250" dirty="0"/>
          </a:p>
        </p:txBody>
      </p:sp>
      <p:sp>
        <p:nvSpPr>
          <p:cNvPr id="17" name="Text 15"/>
          <p:cNvSpPr/>
          <p:nvPr/>
        </p:nvSpPr>
        <p:spPr>
          <a:xfrm>
            <a:off x="5322689" y="6239760"/>
            <a:ext cx="3786622"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患者の自己決定権の尊重</a:t>
            </a:r>
            <a:endParaRPr lang="en-US" sz="2600" dirty="0"/>
          </a:p>
        </p:txBody>
      </p:sp>
      <p:sp>
        <p:nvSpPr>
          <p:cNvPr id="19" name="Text 17"/>
          <p:cNvSpPr/>
          <p:nvPr/>
        </p:nvSpPr>
        <p:spPr>
          <a:xfrm>
            <a:off x="9720501" y="5525504"/>
            <a:ext cx="3786493" cy="516136"/>
          </a:xfrm>
          <a:prstGeom prst="rect">
            <a:avLst/>
          </a:prstGeom>
          <a:noFill/>
          <a:ln/>
        </p:spPr>
        <p:txBody>
          <a:bodyPr wrap="none" lIns="0" tIns="0" rIns="0" bIns="0" rtlCol="0" anchor="t"/>
          <a:lstStyle/>
          <a:p>
            <a:pPr marL="0" indent="0" algn="l">
              <a:lnSpc>
                <a:spcPts val="4050"/>
              </a:lnSpc>
              <a:buNone/>
            </a:pPr>
            <a:r>
              <a:rPr lang="en-US" sz="3250" dirty="0">
                <a:solidFill>
                  <a:srgbClr val="030303"/>
                </a:solidFill>
                <a:latin typeface="Inter Medium" pitchFamily="34" charset="0"/>
                <a:ea typeface="Inter Medium" pitchFamily="34" charset="-122"/>
                <a:cs typeface="Inter Medium" pitchFamily="34" charset="-120"/>
              </a:rPr>
              <a:t>専門知識</a:t>
            </a:r>
            <a:endParaRPr lang="en-US" sz="3250" dirty="0"/>
          </a:p>
        </p:txBody>
      </p:sp>
      <p:sp>
        <p:nvSpPr>
          <p:cNvPr id="20" name="Text 18"/>
          <p:cNvSpPr/>
          <p:nvPr/>
        </p:nvSpPr>
        <p:spPr>
          <a:xfrm>
            <a:off x="9720501" y="6239760"/>
            <a:ext cx="3786493" cy="1057275"/>
          </a:xfrm>
          <a:prstGeom prst="rect">
            <a:avLst/>
          </a:prstGeom>
          <a:noFill/>
          <a:ln/>
        </p:spPr>
        <p:txBody>
          <a:bodyPr wrap="square" lIns="0" tIns="0" rIns="0" bIns="0" rtlCol="0" anchor="t"/>
          <a:lstStyle/>
          <a:p>
            <a:pPr marL="0" indent="0" algn="l">
              <a:lnSpc>
                <a:spcPts val="4150"/>
              </a:lnSpc>
              <a:buNone/>
            </a:pPr>
            <a:r>
              <a:rPr lang="en-US" sz="2600" dirty="0">
                <a:solidFill>
                  <a:srgbClr val="030303"/>
                </a:solidFill>
                <a:latin typeface="IBM Plex Sans Medium" pitchFamily="34" charset="0"/>
                <a:ea typeface="IBM Plex Sans Medium" pitchFamily="34" charset="-122"/>
                <a:cs typeface="IBM Plex Sans Medium" pitchFamily="34" charset="-120"/>
              </a:rPr>
              <a:t>検査の理解と適切な判断</a:t>
            </a:r>
            <a:endParaRPr lang="en-US"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18674" y="1037392"/>
            <a:ext cx="7310437" cy="913805"/>
          </a:xfrm>
          <a:prstGeom prst="rect">
            <a:avLst/>
          </a:prstGeom>
          <a:noFill/>
          <a:ln/>
        </p:spPr>
        <p:txBody>
          <a:bodyPr wrap="none" lIns="0" tIns="0" rIns="0" bIns="0" rtlCol="0" anchor="t"/>
          <a:lstStyle/>
          <a:p>
            <a:pPr marL="0" indent="0" algn="l">
              <a:lnSpc>
                <a:spcPts val="7150"/>
              </a:lnSpc>
              <a:buNone/>
            </a:pPr>
            <a:r>
              <a:rPr lang="en-US" sz="5750" dirty="0">
                <a:solidFill>
                  <a:srgbClr val="1B1B27"/>
                </a:solidFill>
                <a:latin typeface="Inter Medium" pitchFamily="34" charset="0"/>
                <a:ea typeface="Inter Medium" pitchFamily="34" charset="-122"/>
                <a:cs typeface="Inter Medium" pitchFamily="34" charset="-120"/>
              </a:rPr>
              <a:t>検査の4つの分類</a:t>
            </a:r>
            <a:endParaRPr lang="en-US" sz="5750" dirty="0"/>
          </a:p>
        </p:txBody>
      </p:sp>
      <p:sp>
        <p:nvSpPr>
          <p:cNvPr id="4" name="Text 2"/>
          <p:cNvSpPr/>
          <p:nvPr/>
        </p:nvSpPr>
        <p:spPr>
          <a:xfrm>
            <a:off x="818674" y="2457654"/>
            <a:ext cx="3823855" cy="456843"/>
          </a:xfrm>
          <a:prstGeom prst="rect">
            <a:avLst/>
          </a:prstGeom>
          <a:noFill/>
          <a:ln/>
        </p:spPr>
        <p:txBody>
          <a:bodyPr wrap="none" lIns="0" tIns="0" rIns="0" bIns="0" rtlCol="0" anchor="t"/>
          <a:lstStyle/>
          <a:p>
            <a:pPr marL="0" indent="0" algn="l">
              <a:lnSpc>
                <a:spcPts val="3550"/>
              </a:lnSpc>
              <a:buNone/>
            </a:pPr>
            <a:r>
              <a:rPr lang="en-US" sz="3200" dirty="0">
                <a:solidFill>
                  <a:srgbClr val="030303"/>
                </a:solidFill>
                <a:latin typeface="Inter Medium" pitchFamily="34" charset="0"/>
                <a:ea typeface="Inter Medium" pitchFamily="34" charset="-122"/>
                <a:cs typeface="Inter Medium" pitchFamily="34" charset="-120"/>
              </a:rPr>
              <a:t>生理検査</a:t>
            </a:r>
            <a:endParaRPr lang="en-US" sz="3200" dirty="0"/>
          </a:p>
        </p:txBody>
      </p:sp>
      <p:sp>
        <p:nvSpPr>
          <p:cNvPr id="5" name="Text 3"/>
          <p:cNvSpPr/>
          <p:nvPr/>
        </p:nvSpPr>
        <p:spPr>
          <a:xfrm>
            <a:off x="818674" y="3089876"/>
            <a:ext cx="6146193" cy="1403390"/>
          </a:xfrm>
          <a:prstGeom prst="rect">
            <a:avLst/>
          </a:prstGeom>
          <a:noFill/>
          <a:ln/>
        </p:spPr>
        <p:txBody>
          <a:bodyPr wrap="square" lIns="0" tIns="0" rIns="0" bIns="0" rtlCol="0" anchor="t"/>
          <a:lstStyle/>
          <a:p>
            <a:pPr marL="0" indent="0" algn="l">
              <a:lnSpc>
                <a:spcPts val="3650"/>
              </a:lnSpc>
              <a:buNone/>
            </a:pPr>
            <a:r>
              <a:rPr lang="en-US" sz="2400" dirty="0">
                <a:solidFill>
                  <a:srgbClr val="030303"/>
                </a:solidFill>
                <a:latin typeface="IBM Plex Sans Medium" pitchFamily="34" charset="0"/>
                <a:ea typeface="IBM Plex Sans Medium" pitchFamily="34" charset="-122"/>
                <a:cs typeface="IBM Plex Sans Medium" pitchFamily="34" charset="-120"/>
              </a:rPr>
              <a:t>体の機能や生理的反応を器具などを使って直接測定する検査である。心電図、脳波、呼吸機能検査などが含まれる。</a:t>
            </a:r>
            <a:endParaRPr lang="en-US" sz="2400" dirty="0"/>
          </a:p>
        </p:txBody>
      </p:sp>
      <p:sp>
        <p:nvSpPr>
          <p:cNvPr id="7" name="Text 5"/>
          <p:cNvSpPr/>
          <p:nvPr/>
        </p:nvSpPr>
        <p:spPr>
          <a:xfrm>
            <a:off x="7497961" y="2457654"/>
            <a:ext cx="3823855" cy="456843"/>
          </a:xfrm>
          <a:prstGeom prst="rect">
            <a:avLst/>
          </a:prstGeom>
          <a:noFill/>
          <a:ln/>
        </p:spPr>
        <p:txBody>
          <a:bodyPr wrap="none" lIns="0" tIns="0" rIns="0" bIns="0" rtlCol="0" anchor="t"/>
          <a:lstStyle/>
          <a:p>
            <a:pPr marL="0" indent="0" algn="l">
              <a:lnSpc>
                <a:spcPts val="3550"/>
              </a:lnSpc>
              <a:buNone/>
            </a:pPr>
            <a:r>
              <a:rPr lang="en-US" sz="3200" dirty="0">
                <a:solidFill>
                  <a:srgbClr val="030303"/>
                </a:solidFill>
                <a:latin typeface="Inter Medium" pitchFamily="34" charset="0"/>
                <a:ea typeface="Inter Medium" pitchFamily="34" charset="-122"/>
                <a:cs typeface="Inter Medium" pitchFamily="34" charset="-120"/>
              </a:rPr>
              <a:t>画像検査</a:t>
            </a:r>
            <a:endParaRPr lang="en-US" sz="3200" dirty="0"/>
          </a:p>
        </p:txBody>
      </p:sp>
      <p:sp>
        <p:nvSpPr>
          <p:cNvPr id="8" name="Text 6"/>
          <p:cNvSpPr/>
          <p:nvPr/>
        </p:nvSpPr>
        <p:spPr>
          <a:xfrm>
            <a:off x="7497961" y="3089876"/>
            <a:ext cx="6146193" cy="1403390"/>
          </a:xfrm>
          <a:prstGeom prst="rect">
            <a:avLst/>
          </a:prstGeom>
          <a:noFill/>
          <a:ln/>
        </p:spPr>
        <p:txBody>
          <a:bodyPr wrap="square" lIns="0" tIns="0" rIns="0" bIns="0" rtlCol="0" anchor="t"/>
          <a:lstStyle/>
          <a:p>
            <a:pPr marL="0" indent="0" algn="l">
              <a:lnSpc>
                <a:spcPts val="3650"/>
              </a:lnSpc>
              <a:buNone/>
            </a:pPr>
            <a:r>
              <a:rPr lang="en-US" sz="2400" dirty="0">
                <a:solidFill>
                  <a:srgbClr val="030303"/>
                </a:solidFill>
                <a:latin typeface="IBM Plex Sans Medium" pitchFamily="34" charset="0"/>
                <a:ea typeface="IBM Plex Sans Medium" pitchFamily="34" charset="-122"/>
                <a:cs typeface="IBM Plex Sans Medium" pitchFamily="34" charset="-120"/>
              </a:rPr>
              <a:t>体の内部を視覚的に描出し、構造の異常や病変を確認する検査である。X線、CT、MRI、超音波検査などが該当する。</a:t>
            </a:r>
            <a:endParaRPr lang="en-US" sz="2400" dirty="0"/>
          </a:p>
        </p:txBody>
      </p:sp>
      <p:sp>
        <p:nvSpPr>
          <p:cNvPr id="10" name="Text 8"/>
          <p:cNvSpPr/>
          <p:nvPr/>
        </p:nvSpPr>
        <p:spPr>
          <a:xfrm>
            <a:off x="818674" y="5078101"/>
            <a:ext cx="3823855" cy="456843"/>
          </a:xfrm>
          <a:prstGeom prst="rect">
            <a:avLst/>
          </a:prstGeom>
          <a:noFill/>
          <a:ln/>
        </p:spPr>
        <p:txBody>
          <a:bodyPr wrap="none" lIns="0" tIns="0" rIns="0" bIns="0" rtlCol="0" anchor="t"/>
          <a:lstStyle/>
          <a:p>
            <a:pPr marL="0" indent="0" algn="l">
              <a:lnSpc>
                <a:spcPts val="3550"/>
              </a:lnSpc>
              <a:buNone/>
            </a:pPr>
            <a:r>
              <a:rPr lang="en-US" sz="3200" dirty="0">
                <a:solidFill>
                  <a:srgbClr val="030303"/>
                </a:solidFill>
                <a:latin typeface="Inter Medium" pitchFamily="34" charset="0"/>
                <a:ea typeface="Inter Medium" pitchFamily="34" charset="-122"/>
                <a:cs typeface="Inter Medium" pitchFamily="34" charset="-120"/>
              </a:rPr>
              <a:t>検体検査</a:t>
            </a:r>
            <a:endParaRPr lang="en-US" sz="3200" dirty="0"/>
          </a:p>
        </p:txBody>
      </p:sp>
      <p:sp>
        <p:nvSpPr>
          <p:cNvPr id="11" name="Text 9"/>
          <p:cNvSpPr/>
          <p:nvPr/>
        </p:nvSpPr>
        <p:spPr>
          <a:xfrm>
            <a:off x="818674" y="5710323"/>
            <a:ext cx="6146193" cy="1403390"/>
          </a:xfrm>
          <a:prstGeom prst="rect">
            <a:avLst/>
          </a:prstGeom>
          <a:noFill/>
          <a:ln/>
        </p:spPr>
        <p:txBody>
          <a:bodyPr wrap="square" lIns="0" tIns="0" rIns="0" bIns="0" rtlCol="0" anchor="t"/>
          <a:lstStyle/>
          <a:p>
            <a:pPr marL="0" indent="0" algn="l">
              <a:lnSpc>
                <a:spcPts val="3650"/>
              </a:lnSpc>
              <a:buNone/>
            </a:pPr>
            <a:r>
              <a:rPr lang="en-US" sz="2400" dirty="0">
                <a:solidFill>
                  <a:srgbClr val="030303"/>
                </a:solidFill>
                <a:latin typeface="IBM Plex Sans Medium" pitchFamily="34" charset="0"/>
                <a:ea typeface="IBM Plex Sans Medium" pitchFamily="34" charset="-122"/>
                <a:cs typeface="IBM Plex Sans Medium" pitchFamily="34" charset="-120"/>
              </a:rPr>
              <a:t>血液や尿などの体液・排泄物を分析し、体内状態や疾患の有無を評価する検査である。血液検査、尿検査、便検査などがある。</a:t>
            </a:r>
            <a:endParaRPr lang="en-US" sz="2400" dirty="0"/>
          </a:p>
        </p:txBody>
      </p:sp>
      <p:sp>
        <p:nvSpPr>
          <p:cNvPr id="13" name="Text 11"/>
          <p:cNvSpPr/>
          <p:nvPr/>
        </p:nvSpPr>
        <p:spPr>
          <a:xfrm>
            <a:off x="7497961" y="5078101"/>
            <a:ext cx="3823855" cy="456843"/>
          </a:xfrm>
          <a:prstGeom prst="rect">
            <a:avLst/>
          </a:prstGeom>
          <a:noFill/>
          <a:ln/>
        </p:spPr>
        <p:txBody>
          <a:bodyPr wrap="none" lIns="0" tIns="0" rIns="0" bIns="0" rtlCol="0" anchor="t"/>
          <a:lstStyle/>
          <a:p>
            <a:pPr marL="0" indent="0" algn="l">
              <a:lnSpc>
                <a:spcPts val="3550"/>
              </a:lnSpc>
              <a:buNone/>
            </a:pPr>
            <a:r>
              <a:rPr lang="en-US" sz="3200" dirty="0">
                <a:solidFill>
                  <a:srgbClr val="030303"/>
                </a:solidFill>
                <a:latin typeface="Inter Medium" pitchFamily="34" charset="0"/>
                <a:ea typeface="Inter Medium" pitchFamily="34" charset="-122"/>
                <a:cs typeface="Inter Medium" pitchFamily="34" charset="-120"/>
              </a:rPr>
              <a:t>内視鏡検査</a:t>
            </a:r>
            <a:endParaRPr lang="en-US" sz="3200" dirty="0"/>
          </a:p>
        </p:txBody>
      </p:sp>
      <p:sp>
        <p:nvSpPr>
          <p:cNvPr id="14" name="Text 12"/>
          <p:cNvSpPr/>
          <p:nvPr/>
        </p:nvSpPr>
        <p:spPr>
          <a:xfrm>
            <a:off x="7497961" y="5710323"/>
            <a:ext cx="6146193" cy="1403390"/>
          </a:xfrm>
          <a:prstGeom prst="rect">
            <a:avLst/>
          </a:prstGeom>
          <a:noFill/>
          <a:ln/>
        </p:spPr>
        <p:txBody>
          <a:bodyPr wrap="square" lIns="0" tIns="0" rIns="0" bIns="0" rtlCol="0" anchor="t"/>
          <a:lstStyle/>
          <a:p>
            <a:pPr marL="0" indent="0" algn="l">
              <a:lnSpc>
                <a:spcPts val="3650"/>
              </a:lnSpc>
              <a:buNone/>
            </a:pPr>
            <a:r>
              <a:rPr lang="en-US" sz="2400" dirty="0">
                <a:solidFill>
                  <a:srgbClr val="030303"/>
                </a:solidFill>
                <a:latin typeface="IBM Plex Sans Medium" pitchFamily="34" charset="0"/>
                <a:ea typeface="IBM Plex Sans Medium" pitchFamily="34" charset="-122"/>
                <a:cs typeface="IBM Plex Sans Medium" pitchFamily="34" charset="-120"/>
              </a:rPr>
              <a:t>カメラ付きのスコープを体内に挿入し、粘膜や臓器内部を直接観察する検査である。胃カメラ、大腸内視鏡などが代表的である。</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44629" y="1071801"/>
            <a:ext cx="7541419" cy="942618"/>
          </a:xfrm>
          <a:prstGeom prst="rect">
            <a:avLst/>
          </a:prstGeom>
          <a:noFill/>
          <a:ln/>
        </p:spPr>
        <p:txBody>
          <a:bodyPr wrap="none" lIns="0" tIns="0" rIns="0" bIns="0" rtlCol="0" anchor="t"/>
          <a:lstStyle/>
          <a:p>
            <a:pPr marL="0" indent="0" algn="l">
              <a:lnSpc>
                <a:spcPts val="7400"/>
              </a:lnSpc>
              <a:buNone/>
            </a:pPr>
            <a:r>
              <a:rPr lang="en-US" sz="5900" dirty="0">
                <a:solidFill>
                  <a:srgbClr val="1B1B27"/>
                </a:solidFill>
                <a:latin typeface="Inter Medium" pitchFamily="34" charset="0"/>
                <a:ea typeface="Inter Medium" pitchFamily="34" charset="-122"/>
                <a:cs typeface="Inter Medium" pitchFamily="34" charset="-120"/>
              </a:rPr>
              <a:t>まとめ</a:t>
            </a:r>
            <a:endParaRPr lang="en-US" sz="5900" dirty="0"/>
          </a:p>
        </p:txBody>
      </p:sp>
      <p:sp>
        <p:nvSpPr>
          <p:cNvPr id="3" name="Text 1"/>
          <p:cNvSpPr/>
          <p:nvPr/>
        </p:nvSpPr>
        <p:spPr>
          <a:xfrm>
            <a:off x="844629" y="2421765"/>
            <a:ext cx="12941141" cy="1448038"/>
          </a:xfrm>
          <a:prstGeom prst="rect">
            <a:avLst/>
          </a:prstGeom>
          <a:noFill/>
          <a:ln/>
        </p:spPr>
        <p:txBody>
          <a:bodyPr wrap="square" lIns="0" tIns="0" rIns="0" bIns="0" rtlCol="0" anchor="t"/>
          <a:lstStyle/>
          <a:p>
            <a:pPr marL="0" indent="0" algn="l">
              <a:lnSpc>
                <a:spcPts val="3800"/>
              </a:lnSpc>
              <a:buNone/>
            </a:pPr>
            <a:r>
              <a:rPr lang="en-US" sz="2400" dirty="0">
                <a:solidFill>
                  <a:srgbClr val="030303"/>
                </a:solidFill>
                <a:latin typeface="IBM Plex Sans Medium" pitchFamily="34" charset="0"/>
                <a:ea typeface="IBM Plex Sans Medium" pitchFamily="34" charset="-122"/>
                <a:cs typeface="IBM Plex Sans Medium" pitchFamily="34" charset="-120"/>
              </a:rPr>
              <a:t>検査は診療の過程において不可欠なものであり、看護師は検査の前後において多様な支援を行っている。検査の種類や目的を理解し、患者に安心して検査を受けてもらえるような看護実践が求められる。</a:t>
            </a:r>
            <a:endParaRPr lang="en-US" sz="2400" dirty="0"/>
          </a:p>
        </p:txBody>
      </p:sp>
      <p:sp>
        <p:nvSpPr>
          <p:cNvPr id="4" name="Text 2"/>
          <p:cNvSpPr/>
          <p:nvPr/>
        </p:nvSpPr>
        <p:spPr>
          <a:xfrm>
            <a:off x="844629" y="4209131"/>
            <a:ext cx="12941141" cy="1448038"/>
          </a:xfrm>
          <a:prstGeom prst="rect">
            <a:avLst/>
          </a:prstGeom>
          <a:noFill/>
          <a:ln/>
        </p:spPr>
        <p:txBody>
          <a:bodyPr wrap="square" lIns="0" tIns="0" rIns="0" bIns="0" rtlCol="0" anchor="t"/>
          <a:lstStyle/>
          <a:p>
            <a:pPr marL="0" indent="0" algn="l">
              <a:lnSpc>
                <a:spcPts val="3800"/>
              </a:lnSpc>
              <a:buNone/>
            </a:pPr>
            <a:r>
              <a:rPr lang="en-US" sz="2400" dirty="0">
                <a:solidFill>
                  <a:srgbClr val="030303"/>
                </a:solidFill>
                <a:latin typeface="IBM Plex Sans Medium" pitchFamily="34" charset="0"/>
                <a:ea typeface="IBM Plex Sans Medium" pitchFamily="34" charset="-122"/>
                <a:cs typeface="IBM Plex Sans Medium" pitchFamily="34" charset="-120"/>
              </a:rPr>
              <a:t>看護師は、身体的・精神的な準備支援、検査中の安全確保と苦痛軽減、検査後の合併症の早期発見と生活再開への支援を担う。また、インフォームド・コンセントにおいては、医師の補助的役割として患者の理解を助け、意思決定を支援する重要な役割を果たしている。</a:t>
            </a:r>
            <a:endParaRPr lang="en-US" sz="2400" dirty="0"/>
          </a:p>
        </p:txBody>
      </p:sp>
      <p:sp>
        <p:nvSpPr>
          <p:cNvPr id="5" name="Text 3"/>
          <p:cNvSpPr/>
          <p:nvPr/>
        </p:nvSpPr>
        <p:spPr>
          <a:xfrm>
            <a:off x="844629" y="5996498"/>
            <a:ext cx="12941141" cy="965359"/>
          </a:xfrm>
          <a:prstGeom prst="rect">
            <a:avLst/>
          </a:prstGeom>
          <a:noFill/>
          <a:ln/>
        </p:spPr>
        <p:txBody>
          <a:bodyPr wrap="square" lIns="0" tIns="0" rIns="0" bIns="0" rtlCol="0" anchor="t"/>
          <a:lstStyle/>
          <a:p>
            <a:pPr marL="0" indent="0" algn="l">
              <a:lnSpc>
                <a:spcPts val="3800"/>
              </a:lnSpc>
              <a:buNone/>
            </a:pPr>
            <a:r>
              <a:rPr lang="en-US" sz="2400" dirty="0">
                <a:solidFill>
                  <a:srgbClr val="030303"/>
                </a:solidFill>
                <a:latin typeface="IBM Plex Sans Medium" pitchFamily="34" charset="0"/>
                <a:ea typeface="IBM Plex Sans Medium" pitchFamily="34" charset="-122"/>
                <a:cs typeface="IBM Plex Sans Medium" pitchFamily="34" charset="-120"/>
              </a:rPr>
              <a:t>患者中心の看護を実践し、安全で質の高い検査が実施されるよう、専門職としての知識と技術を磨き続けることが重要である。</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54988" y="1041916"/>
            <a:ext cx="7634764" cy="954286"/>
          </a:xfrm>
          <a:prstGeom prst="rect">
            <a:avLst/>
          </a:prstGeom>
          <a:noFill/>
          <a:ln/>
        </p:spPr>
        <p:txBody>
          <a:bodyPr wrap="none" lIns="0" tIns="0" rIns="0" bIns="0" rtlCol="0" anchor="t"/>
          <a:lstStyle/>
          <a:p>
            <a:pPr marL="0" indent="0" algn="l">
              <a:lnSpc>
                <a:spcPts val="7500"/>
              </a:lnSpc>
              <a:buNone/>
            </a:pPr>
            <a:r>
              <a:rPr lang="en-US" sz="6000" dirty="0">
                <a:solidFill>
                  <a:srgbClr val="1B1B27"/>
                </a:solidFill>
                <a:latin typeface="Inter Medium" pitchFamily="34" charset="0"/>
                <a:ea typeface="Inter Medium" pitchFamily="34" charset="-122"/>
                <a:cs typeface="Inter Medium" pitchFamily="34" charset="-120"/>
              </a:rPr>
              <a:t>生理検査の理解</a:t>
            </a:r>
            <a:endParaRPr lang="en-US" sz="6000" dirty="0"/>
          </a:p>
        </p:txBody>
      </p:sp>
      <p:sp>
        <p:nvSpPr>
          <p:cNvPr id="3" name="Text 1"/>
          <p:cNvSpPr/>
          <p:nvPr/>
        </p:nvSpPr>
        <p:spPr>
          <a:xfrm>
            <a:off x="854988" y="2421791"/>
            <a:ext cx="7454146" cy="1465898"/>
          </a:xfrm>
          <a:prstGeom prst="rect">
            <a:avLst/>
          </a:prstGeom>
          <a:noFill/>
          <a:ln/>
        </p:spPr>
        <p:txBody>
          <a:bodyPr wrap="square" lIns="0" tIns="0" rIns="0" bIns="0" rtlCol="0" anchor="t"/>
          <a:lstStyle/>
          <a:p>
            <a:pPr marL="0" indent="0" algn="l">
              <a:lnSpc>
                <a:spcPts val="3800"/>
              </a:lnSpc>
              <a:buNone/>
            </a:pPr>
            <a:r>
              <a:rPr lang="en-US" sz="2800" dirty="0">
                <a:solidFill>
                  <a:srgbClr val="030303"/>
                </a:solidFill>
                <a:latin typeface="IBM Plex Sans Medium" pitchFamily="34" charset="0"/>
                <a:ea typeface="IBM Plex Sans Medium" pitchFamily="34" charset="-122"/>
                <a:cs typeface="IBM Plex Sans Medium" pitchFamily="34" charset="-120"/>
              </a:rPr>
              <a:t>生理検査は、体の機能や生理的反応を器具などを使って直接測定する検査である。電気的活動、呼吸、循環、神経機能などが測定対象となる。</a:t>
            </a:r>
            <a:endParaRPr lang="en-US" sz="2800" dirty="0"/>
          </a:p>
        </p:txBody>
      </p:sp>
      <p:sp>
        <p:nvSpPr>
          <p:cNvPr id="4" name="Text 2"/>
          <p:cNvSpPr/>
          <p:nvPr/>
        </p:nvSpPr>
        <p:spPr>
          <a:xfrm>
            <a:off x="854988" y="4521712"/>
            <a:ext cx="7454146" cy="2443163"/>
          </a:xfrm>
          <a:prstGeom prst="rect">
            <a:avLst/>
          </a:prstGeom>
          <a:noFill/>
          <a:ln/>
        </p:spPr>
        <p:txBody>
          <a:bodyPr wrap="square" lIns="0" tIns="0" rIns="0" bIns="0" rtlCol="0" anchor="t"/>
          <a:lstStyle/>
          <a:p>
            <a:pPr marL="0" indent="0" algn="l">
              <a:lnSpc>
                <a:spcPts val="3800"/>
              </a:lnSpc>
              <a:buNone/>
            </a:pPr>
            <a:r>
              <a:rPr lang="en-US" sz="2800" dirty="0">
                <a:solidFill>
                  <a:srgbClr val="030303"/>
                </a:solidFill>
                <a:latin typeface="IBM Plex Sans Medium" pitchFamily="34" charset="0"/>
                <a:ea typeface="IBM Plex Sans Medium" pitchFamily="34" charset="-122"/>
                <a:cs typeface="IBM Plex Sans Medium" pitchFamily="34" charset="-120"/>
              </a:rPr>
              <a:t>主な検査例として、心電図では心臓の電気的活動を測定し、脳波では脳の電気的活動を測定する。また、呼吸機能検査では肺活量や換気量を測定し、血圧脈波検査では動脈硬化の評価を行う。眼底検査では眼の血管や視神経の状態を観察することができる。</a:t>
            </a:r>
            <a:endParaRPr lang="en-US" sz="2800" dirty="0"/>
          </a:p>
        </p:txBody>
      </p:sp>
      <p:sp>
        <p:nvSpPr>
          <p:cNvPr id="6" name="Text 4"/>
          <p:cNvSpPr/>
          <p:nvPr/>
        </p:nvSpPr>
        <p:spPr>
          <a:xfrm>
            <a:off x="9519761" y="2490490"/>
            <a:ext cx="3817382" cy="477083"/>
          </a:xfrm>
          <a:prstGeom prst="rect">
            <a:avLst/>
          </a:prstGeom>
          <a:noFill/>
          <a:ln/>
        </p:spPr>
        <p:txBody>
          <a:bodyPr wrap="none" lIns="0" tIns="0" rIns="0" bIns="0" rtlCol="0" anchor="t"/>
          <a:lstStyle/>
          <a:p>
            <a:pPr marL="0" indent="0" algn="l">
              <a:lnSpc>
                <a:spcPts val="3750"/>
              </a:lnSpc>
              <a:buNone/>
            </a:pPr>
            <a:r>
              <a:rPr lang="ja-JP" altLang="en-US" sz="4000" dirty="0">
                <a:solidFill>
                  <a:srgbClr val="030303"/>
                </a:solidFill>
                <a:latin typeface="Inter Medium" pitchFamily="34" charset="0"/>
                <a:ea typeface="Inter Medium" pitchFamily="34" charset="-122"/>
                <a:cs typeface="Inter Medium" pitchFamily="34" charset="-120"/>
              </a:rPr>
              <a:t>・</a:t>
            </a:r>
            <a:r>
              <a:rPr lang="en-US" sz="4000" dirty="0" err="1">
                <a:solidFill>
                  <a:srgbClr val="030303"/>
                </a:solidFill>
                <a:latin typeface="Inter Medium" pitchFamily="34" charset="0"/>
                <a:ea typeface="Inter Medium" pitchFamily="34" charset="-122"/>
                <a:cs typeface="Inter Medium" pitchFamily="34" charset="-120"/>
              </a:rPr>
              <a:t>心電図</a:t>
            </a:r>
            <a:endParaRPr lang="en-US" sz="4000" dirty="0"/>
          </a:p>
        </p:txBody>
      </p:sp>
      <p:sp>
        <p:nvSpPr>
          <p:cNvPr id="8" name="Text 6"/>
          <p:cNvSpPr/>
          <p:nvPr/>
        </p:nvSpPr>
        <p:spPr>
          <a:xfrm>
            <a:off x="9519761" y="3578245"/>
            <a:ext cx="3817382" cy="477083"/>
          </a:xfrm>
          <a:prstGeom prst="rect">
            <a:avLst/>
          </a:prstGeom>
          <a:noFill/>
          <a:ln/>
        </p:spPr>
        <p:txBody>
          <a:bodyPr wrap="none" lIns="0" tIns="0" rIns="0" bIns="0" rtlCol="0" anchor="t"/>
          <a:lstStyle/>
          <a:p>
            <a:pPr marL="0" indent="0" algn="l">
              <a:lnSpc>
                <a:spcPts val="3750"/>
              </a:lnSpc>
              <a:buNone/>
            </a:pPr>
            <a:r>
              <a:rPr lang="ja-JP" altLang="en-US" sz="4000" dirty="0">
                <a:solidFill>
                  <a:srgbClr val="030303"/>
                </a:solidFill>
                <a:latin typeface="Inter Medium" pitchFamily="34" charset="0"/>
                <a:ea typeface="Inter Medium" pitchFamily="34" charset="-122"/>
                <a:cs typeface="Inter Medium" pitchFamily="34" charset="-120"/>
              </a:rPr>
              <a:t>・</a:t>
            </a:r>
            <a:r>
              <a:rPr lang="en-US" sz="4000" dirty="0" err="1">
                <a:solidFill>
                  <a:srgbClr val="030303"/>
                </a:solidFill>
                <a:latin typeface="Inter Medium" pitchFamily="34" charset="0"/>
                <a:ea typeface="Inter Medium" pitchFamily="34" charset="-122"/>
                <a:cs typeface="Inter Medium" pitchFamily="34" charset="-120"/>
              </a:rPr>
              <a:t>脳波</a:t>
            </a:r>
            <a:endParaRPr lang="en-US" sz="4000" dirty="0"/>
          </a:p>
        </p:txBody>
      </p:sp>
      <p:sp>
        <p:nvSpPr>
          <p:cNvPr id="10" name="Text 8"/>
          <p:cNvSpPr/>
          <p:nvPr/>
        </p:nvSpPr>
        <p:spPr>
          <a:xfrm>
            <a:off x="9519761" y="4666000"/>
            <a:ext cx="3817382" cy="477083"/>
          </a:xfrm>
          <a:prstGeom prst="rect">
            <a:avLst/>
          </a:prstGeom>
          <a:noFill/>
          <a:ln/>
        </p:spPr>
        <p:txBody>
          <a:bodyPr wrap="none" lIns="0" tIns="0" rIns="0" bIns="0" rtlCol="0" anchor="t"/>
          <a:lstStyle/>
          <a:p>
            <a:pPr marL="0" indent="0" algn="l">
              <a:lnSpc>
                <a:spcPts val="3750"/>
              </a:lnSpc>
              <a:buNone/>
            </a:pPr>
            <a:r>
              <a:rPr lang="ja-JP" altLang="en-US" sz="4000" dirty="0">
                <a:solidFill>
                  <a:srgbClr val="030303"/>
                </a:solidFill>
                <a:latin typeface="Inter Medium" pitchFamily="34" charset="0"/>
                <a:ea typeface="Inter Medium" pitchFamily="34" charset="-122"/>
                <a:cs typeface="Inter Medium" pitchFamily="34" charset="-120"/>
              </a:rPr>
              <a:t>・</a:t>
            </a:r>
            <a:r>
              <a:rPr lang="en-US" sz="4000" dirty="0" err="1">
                <a:solidFill>
                  <a:srgbClr val="030303"/>
                </a:solidFill>
                <a:latin typeface="Inter Medium" pitchFamily="34" charset="0"/>
                <a:ea typeface="Inter Medium" pitchFamily="34" charset="-122"/>
                <a:cs typeface="Inter Medium" pitchFamily="34" charset="-120"/>
              </a:rPr>
              <a:t>呼吸機能</a:t>
            </a:r>
            <a:endParaRPr lang="en-US"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7727" y="853202"/>
            <a:ext cx="7748468" cy="968573"/>
          </a:xfrm>
          <a:prstGeom prst="rect">
            <a:avLst/>
          </a:prstGeom>
          <a:noFill/>
          <a:ln/>
        </p:spPr>
        <p:txBody>
          <a:bodyPr wrap="none" lIns="0" tIns="0" rIns="0" bIns="0" rtlCol="0" anchor="t"/>
          <a:lstStyle/>
          <a:p>
            <a:pPr marL="0" indent="0" algn="l">
              <a:lnSpc>
                <a:spcPts val="7600"/>
              </a:lnSpc>
              <a:buNone/>
            </a:pPr>
            <a:r>
              <a:rPr lang="en-US" sz="6100" dirty="0">
                <a:solidFill>
                  <a:srgbClr val="1B1B27"/>
                </a:solidFill>
                <a:latin typeface="Inter Medium" pitchFamily="34" charset="0"/>
                <a:ea typeface="Inter Medium" pitchFamily="34" charset="-122"/>
                <a:cs typeface="Inter Medium" pitchFamily="34" charset="-120"/>
              </a:rPr>
              <a:t>画像検査の種類と特徴</a:t>
            </a:r>
            <a:endParaRPr lang="en-US" sz="6100" dirty="0"/>
          </a:p>
        </p:txBody>
      </p:sp>
      <p:sp>
        <p:nvSpPr>
          <p:cNvPr id="4" name="Text 2"/>
          <p:cNvSpPr/>
          <p:nvPr/>
        </p:nvSpPr>
        <p:spPr>
          <a:xfrm>
            <a:off x="867727" y="2255759"/>
            <a:ext cx="3874175" cy="484227"/>
          </a:xfrm>
          <a:prstGeom prst="rect">
            <a:avLst/>
          </a:prstGeom>
          <a:noFill/>
          <a:ln/>
        </p:spPr>
        <p:txBody>
          <a:bodyPr wrap="none" lIns="0" tIns="0" rIns="0" bIns="0" rtlCol="0" anchor="t"/>
          <a:lstStyle/>
          <a:p>
            <a:pPr marL="0" indent="0" algn="l">
              <a:lnSpc>
                <a:spcPts val="3800"/>
              </a:lnSpc>
              <a:buNone/>
            </a:pPr>
            <a:r>
              <a:rPr lang="en-US" sz="3200" dirty="0">
                <a:solidFill>
                  <a:srgbClr val="030303"/>
                </a:solidFill>
                <a:latin typeface="Inter Medium" pitchFamily="34" charset="0"/>
                <a:ea typeface="Inter Medium" pitchFamily="34" charset="-122"/>
                <a:cs typeface="Inter Medium" pitchFamily="34" charset="-120"/>
              </a:rPr>
              <a:t>X線撮影</a:t>
            </a:r>
            <a:endParaRPr lang="en-US" sz="3200" dirty="0"/>
          </a:p>
        </p:txBody>
      </p:sp>
      <p:sp>
        <p:nvSpPr>
          <p:cNvPr id="5" name="Text 3"/>
          <p:cNvSpPr/>
          <p:nvPr/>
        </p:nvSpPr>
        <p:spPr>
          <a:xfrm>
            <a:off x="867727" y="2925842"/>
            <a:ext cx="5788938" cy="1487329"/>
          </a:xfrm>
          <a:prstGeom prst="rect">
            <a:avLst/>
          </a:prstGeom>
          <a:noFill/>
          <a:ln/>
        </p:spPr>
        <p:txBody>
          <a:bodyPr wrap="square" lIns="0" tIns="0" rIns="0" bIns="0" rtlCol="0" anchor="t"/>
          <a:lstStyle/>
          <a:p>
            <a:pPr marL="0" indent="0" algn="l">
              <a:lnSpc>
                <a:spcPts val="3900"/>
              </a:lnSpc>
              <a:buNone/>
            </a:pPr>
            <a:r>
              <a:rPr lang="en-US" sz="2800" dirty="0">
                <a:solidFill>
                  <a:srgbClr val="030303"/>
                </a:solidFill>
                <a:latin typeface="IBM Plex Sans Medium" pitchFamily="34" charset="0"/>
                <a:ea typeface="IBM Plex Sans Medium" pitchFamily="34" charset="-122"/>
                <a:cs typeface="IBM Plex Sans Medium" pitchFamily="34" charset="-120"/>
              </a:rPr>
              <a:t>骨折や肺炎などの診断に用いられる基本的な画像検査である。短時間で実施でき、広く普及している。</a:t>
            </a:r>
            <a:endParaRPr lang="en-US" sz="2800" dirty="0"/>
          </a:p>
        </p:txBody>
      </p:sp>
      <p:sp>
        <p:nvSpPr>
          <p:cNvPr id="7" name="Text 5"/>
          <p:cNvSpPr/>
          <p:nvPr/>
        </p:nvSpPr>
        <p:spPr>
          <a:xfrm>
            <a:off x="7508795" y="2255759"/>
            <a:ext cx="3874175" cy="484227"/>
          </a:xfrm>
          <a:prstGeom prst="rect">
            <a:avLst/>
          </a:prstGeom>
          <a:noFill/>
          <a:ln/>
        </p:spPr>
        <p:txBody>
          <a:bodyPr wrap="none" lIns="0" tIns="0" rIns="0" bIns="0" rtlCol="0" anchor="t"/>
          <a:lstStyle/>
          <a:p>
            <a:pPr marL="0" indent="0" algn="l">
              <a:lnSpc>
                <a:spcPts val="3800"/>
              </a:lnSpc>
              <a:buNone/>
            </a:pPr>
            <a:r>
              <a:rPr lang="en-US" sz="3200" dirty="0">
                <a:solidFill>
                  <a:srgbClr val="030303"/>
                </a:solidFill>
                <a:latin typeface="Inter Medium" pitchFamily="34" charset="0"/>
                <a:ea typeface="Inter Medium" pitchFamily="34" charset="-122"/>
                <a:cs typeface="Inter Medium" pitchFamily="34" charset="-120"/>
              </a:rPr>
              <a:t>CT検査</a:t>
            </a:r>
            <a:endParaRPr lang="en-US" sz="3200" dirty="0"/>
          </a:p>
        </p:txBody>
      </p:sp>
      <p:sp>
        <p:nvSpPr>
          <p:cNvPr id="8" name="Text 6"/>
          <p:cNvSpPr/>
          <p:nvPr/>
        </p:nvSpPr>
        <p:spPr>
          <a:xfrm>
            <a:off x="7508795" y="2925842"/>
            <a:ext cx="5789057" cy="1487329"/>
          </a:xfrm>
          <a:prstGeom prst="rect">
            <a:avLst/>
          </a:prstGeom>
          <a:noFill/>
          <a:ln/>
        </p:spPr>
        <p:txBody>
          <a:bodyPr wrap="square" lIns="0" tIns="0" rIns="0" bIns="0" rtlCol="0" anchor="t"/>
          <a:lstStyle/>
          <a:p>
            <a:pPr marL="0" indent="0" algn="l">
              <a:lnSpc>
                <a:spcPts val="3900"/>
              </a:lnSpc>
              <a:buNone/>
            </a:pPr>
            <a:r>
              <a:rPr lang="en-US" sz="2800" dirty="0">
                <a:solidFill>
                  <a:srgbClr val="030303"/>
                </a:solidFill>
                <a:latin typeface="IBM Plex Sans Medium" pitchFamily="34" charset="0"/>
                <a:ea typeface="IBM Plex Sans Medium" pitchFamily="34" charset="-122"/>
                <a:cs typeface="IBM Plex Sans Medium" pitchFamily="34" charset="-120"/>
              </a:rPr>
              <a:t>コンピュータ断層撮影により、断層画像で立体的に確認できる。詳細な構造把握が可能である。</a:t>
            </a:r>
            <a:endParaRPr lang="en-US" sz="2800" dirty="0"/>
          </a:p>
        </p:txBody>
      </p:sp>
      <p:sp>
        <p:nvSpPr>
          <p:cNvPr id="10" name="Text 8"/>
          <p:cNvSpPr/>
          <p:nvPr/>
        </p:nvSpPr>
        <p:spPr>
          <a:xfrm>
            <a:off x="867727" y="5033011"/>
            <a:ext cx="3874175" cy="484227"/>
          </a:xfrm>
          <a:prstGeom prst="rect">
            <a:avLst/>
          </a:prstGeom>
          <a:noFill/>
          <a:ln/>
        </p:spPr>
        <p:txBody>
          <a:bodyPr wrap="none" lIns="0" tIns="0" rIns="0" bIns="0" rtlCol="0" anchor="t"/>
          <a:lstStyle/>
          <a:p>
            <a:pPr marL="0" indent="0" algn="l">
              <a:lnSpc>
                <a:spcPts val="3800"/>
              </a:lnSpc>
              <a:buNone/>
            </a:pPr>
            <a:r>
              <a:rPr lang="en-US" sz="3200" dirty="0">
                <a:solidFill>
                  <a:srgbClr val="030303"/>
                </a:solidFill>
                <a:latin typeface="Inter Medium" pitchFamily="34" charset="0"/>
                <a:ea typeface="Inter Medium" pitchFamily="34" charset="-122"/>
                <a:cs typeface="Inter Medium" pitchFamily="34" charset="-120"/>
              </a:rPr>
              <a:t>MRI検査</a:t>
            </a:r>
            <a:endParaRPr lang="en-US" sz="3200" dirty="0"/>
          </a:p>
        </p:txBody>
      </p:sp>
      <p:sp>
        <p:nvSpPr>
          <p:cNvPr id="11" name="Text 9"/>
          <p:cNvSpPr/>
          <p:nvPr/>
        </p:nvSpPr>
        <p:spPr>
          <a:xfrm>
            <a:off x="867727" y="5703094"/>
            <a:ext cx="5788938" cy="1487329"/>
          </a:xfrm>
          <a:prstGeom prst="rect">
            <a:avLst/>
          </a:prstGeom>
          <a:noFill/>
          <a:ln/>
        </p:spPr>
        <p:txBody>
          <a:bodyPr wrap="square" lIns="0" tIns="0" rIns="0" bIns="0" rtlCol="0" anchor="t"/>
          <a:lstStyle/>
          <a:p>
            <a:pPr marL="0" indent="0" algn="l">
              <a:lnSpc>
                <a:spcPts val="3900"/>
              </a:lnSpc>
              <a:buNone/>
            </a:pPr>
            <a:r>
              <a:rPr lang="en-US" sz="2800" dirty="0">
                <a:solidFill>
                  <a:srgbClr val="030303"/>
                </a:solidFill>
                <a:latin typeface="IBM Plex Sans Medium" pitchFamily="34" charset="0"/>
                <a:ea typeface="IBM Plex Sans Medium" pitchFamily="34" charset="-122"/>
                <a:cs typeface="IBM Plex Sans Medium" pitchFamily="34" charset="-120"/>
              </a:rPr>
              <a:t>磁気共鳴画像法により、脳・脊髄・関節などの精密画像を得られる。軟部組織の観察に優れている。</a:t>
            </a:r>
            <a:endParaRPr lang="en-US" sz="2800" dirty="0"/>
          </a:p>
        </p:txBody>
      </p:sp>
      <p:sp>
        <p:nvSpPr>
          <p:cNvPr id="13" name="Text 11"/>
          <p:cNvSpPr/>
          <p:nvPr/>
        </p:nvSpPr>
        <p:spPr>
          <a:xfrm>
            <a:off x="7508795" y="5033011"/>
            <a:ext cx="3874175" cy="484227"/>
          </a:xfrm>
          <a:prstGeom prst="rect">
            <a:avLst/>
          </a:prstGeom>
          <a:noFill/>
          <a:ln/>
        </p:spPr>
        <p:txBody>
          <a:bodyPr wrap="none" lIns="0" tIns="0" rIns="0" bIns="0" rtlCol="0" anchor="t"/>
          <a:lstStyle/>
          <a:p>
            <a:pPr marL="0" indent="0" algn="l">
              <a:lnSpc>
                <a:spcPts val="3800"/>
              </a:lnSpc>
              <a:buNone/>
            </a:pPr>
            <a:r>
              <a:rPr lang="en-US" sz="3200" dirty="0">
                <a:solidFill>
                  <a:srgbClr val="030303"/>
                </a:solidFill>
                <a:latin typeface="Inter Medium" pitchFamily="34" charset="0"/>
                <a:ea typeface="Inter Medium" pitchFamily="34" charset="-122"/>
                <a:cs typeface="Inter Medium" pitchFamily="34" charset="-120"/>
              </a:rPr>
              <a:t>超音波検査</a:t>
            </a:r>
            <a:endParaRPr lang="en-US" sz="3200" dirty="0"/>
          </a:p>
        </p:txBody>
      </p:sp>
      <p:sp>
        <p:nvSpPr>
          <p:cNvPr id="14" name="Text 12"/>
          <p:cNvSpPr/>
          <p:nvPr/>
        </p:nvSpPr>
        <p:spPr>
          <a:xfrm>
            <a:off x="7508795" y="5703094"/>
            <a:ext cx="5789057" cy="1487329"/>
          </a:xfrm>
          <a:prstGeom prst="rect">
            <a:avLst/>
          </a:prstGeom>
          <a:noFill/>
          <a:ln/>
        </p:spPr>
        <p:txBody>
          <a:bodyPr wrap="square" lIns="0" tIns="0" rIns="0" bIns="0" rtlCol="0" anchor="t"/>
          <a:lstStyle/>
          <a:p>
            <a:pPr marL="0" indent="0" algn="l">
              <a:lnSpc>
                <a:spcPts val="3900"/>
              </a:lnSpc>
              <a:buNone/>
            </a:pPr>
            <a:r>
              <a:rPr lang="en-US" sz="2800" dirty="0">
                <a:solidFill>
                  <a:srgbClr val="030303"/>
                </a:solidFill>
                <a:latin typeface="IBM Plex Sans Medium" pitchFamily="34" charset="0"/>
                <a:ea typeface="IBM Plex Sans Medium" pitchFamily="34" charset="-122"/>
                <a:cs typeface="IBM Plex Sans Medium" pitchFamily="34" charset="-120"/>
              </a:rPr>
              <a:t>腹部臓器、心臓、胎児の観察に用いられる。非侵襲的でリアルタイムの観察が可能である。</a:t>
            </a: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64632" y="1086564"/>
            <a:ext cx="7720251" cy="965002"/>
          </a:xfrm>
          <a:prstGeom prst="rect">
            <a:avLst/>
          </a:prstGeom>
          <a:noFill/>
          <a:ln/>
        </p:spPr>
        <p:txBody>
          <a:bodyPr wrap="none" lIns="0" tIns="0" rIns="0" bIns="0" rtlCol="0" anchor="t"/>
          <a:lstStyle/>
          <a:p>
            <a:pPr marL="0" indent="0" algn="l">
              <a:lnSpc>
                <a:spcPts val="7550"/>
              </a:lnSpc>
              <a:buNone/>
            </a:pPr>
            <a:r>
              <a:rPr lang="en-US" sz="6050" dirty="0">
                <a:solidFill>
                  <a:srgbClr val="1B1B27"/>
                </a:solidFill>
                <a:latin typeface="Inter Medium" pitchFamily="34" charset="0"/>
                <a:ea typeface="Inter Medium" pitchFamily="34" charset="-122"/>
                <a:cs typeface="Inter Medium" pitchFamily="34" charset="-120"/>
              </a:rPr>
              <a:t>検体検査の重要性</a:t>
            </a:r>
            <a:endParaRPr lang="en-US" sz="6050" dirty="0"/>
          </a:p>
        </p:txBody>
      </p:sp>
      <p:sp>
        <p:nvSpPr>
          <p:cNvPr id="3" name="Text 1"/>
          <p:cNvSpPr/>
          <p:nvPr/>
        </p:nvSpPr>
        <p:spPr>
          <a:xfrm>
            <a:off x="864632" y="2388291"/>
            <a:ext cx="12901136" cy="988219"/>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検体検査は、血液や尿などの体液・排泄物を分析し、体内状態や疾患の有無を評価する検査である。血液成分、尿成分、細胞、病原体などが分析対象となる。</a:t>
            </a:r>
            <a:endParaRPr lang="en-US" sz="2800" dirty="0"/>
          </a:p>
        </p:txBody>
      </p:sp>
      <p:sp>
        <p:nvSpPr>
          <p:cNvPr id="5" name="Text 3"/>
          <p:cNvSpPr/>
          <p:nvPr/>
        </p:nvSpPr>
        <p:spPr>
          <a:xfrm>
            <a:off x="864632" y="3909077"/>
            <a:ext cx="3579971"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血液検査</a:t>
            </a:r>
            <a:endParaRPr lang="en-US" sz="3200" dirty="0"/>
          </a:p>
        </p:txBody>
      </p:sp>
      <p:sp>
        <p:nvSpPr>
          <p:cNvPr id="6" name="Text 4"/>
          <p:cNvSpPr/>
          <p:nvPr/>
        </p:nvSpPr>
        <p:spPr>
          <a:xfrm>
            <a:off x="864632" y="4576780"/>
            <a:ext cx="3579971" cy="2470547"/>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貧血、感染、肝機能、腎機能などを評価する。赤血球数、Hb、白血球数、CRP、AST、ALT、BUN、Crなどを測定する。</a:t>
            </a:r>
            <a:endParaRPr lang="en-US" sz="2800" dirty="0"/>
          </a:p>
        </p:txBody>
      </p:sp>
      <p:sp>
        <p:nvSpPr>
          <p:cNvPr id="8" name="Text 6"/>
          <p:cNvSpPr/>
          <p:nvPr/>
        </p:nvSpPr>
        <p:spPr>
          <a:xfrm>
            <a:off x="5293638" y="3909077"/>
            <a:ext cx="3579971"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尿検査</a:t>
            </a:r>
            <a:endParaRPr lang="en-US" sz="3200" dirty="0"/>
          </a:p>
        </p:txBody>
      </p:sp>
      <p:sp>
        <p:nvSpPr>
          <p:cNvPr id="9" name="Text 7"/>
          <p:cNvSpPr/>
          <p:nvPr/>
        </p:nvSpPr>
        <p:spPr>
          <a:xfrm>
            <a:off x="5293638" y="4576780"/>
            <a:ext cx="3579971" cy="1976438"/>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糖尿、蛋白、潜血などを確認する。腎機能や尿路系の異常を早期に発見できる。</a:t>
            </a:r>
            <a:endParaRPr lang="en-US" sz="2800" dirty="0"/>
          </a:p>
        </p:txBody>
      </p:sp>
      <p:sp>
        <p:nvSpPr>
          <p:cNvPr id="11" name="Text 9"/>
          <p:cNvSpPr/>
          <p:nvPr/>
        </p:nvSpPr>
        <p:spPr>
          <a:xfrm>
            <a:off x="9722644" y="3909077"/>
            <a:ext cx="3580090"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便・喀痰検査</a:t>
            </a:r>
            <a:endParaRPr lang="en-US" sz="3200" dirty="0"/>
          </a:p>
        </p:txBody>
      </p:sp>
      <p:sp>
        <p:nvSpPr>
          <p:cNvPr id="12" name="Text 10"/>
          <p:cNvSpPr/>
          <p:nvPr/>
        </p:nvSpPr>
        <p:spPr>
          <a:xfrm>
            <a:off x="9722644" y="4576780"/>
            <a:ext cx="3580090" cy="1976438"/>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便潜血、寄生虫、細菌感染の確認や、呼吸器感染・がん細胞の検出を行う。</a:t>
            </a: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8671" y="784384"/>
            <a:ext cx="7131725" cy="891421"/>
          </a:xfrm>
          <a:prstGeom prst="rect">
            <a:avLst/>
          </a:prstGeom>
          <a:noFill/>
          <a:ln/>
        </p:spPr>
        <p:txBody>
          <a:bodyPr wrap="none" lIns="0" tIns="0" rIns="0" bIns="0" rtlCol="0" anchor="t"/>
          <a:lstStyle/>
          <a:p>
            <a:pPr marL="0" indent="0" algn="l">
              <a:lnSpc>
                <a:spcPts val="7000"/>
              </a:lnSpc>
              <a:buNone/>
            </a:pPr>
            <a:r>
              <a:rPr lang="en-US" sz="5600" dirty="0">
                <a:solidFill>
                  <a:srgbClr val="1B1B27"/>
                </a:solidFill>
                <a:latin typeface="Inter Medium" pitchFamily="34" charset="0"/>
                <a:ea typeface="Inter Medium" pitchFamily="34" charset="-122"/>
                <a:cs typeface="Inter Medium" pitchFamily="34" charset="-120"/>
              </a:rPr>
              <a:t>内視鏡検査の実際</a:t>
            </a:r>
            <a:endParaRPr lang="en-US" sz="5600" dirty="0"/>
          </a:p>
        </p:txBody>
      </p:sp>
      <p:sp>
        <p:nvSpPr>
          <p:cNvPr id="3" name="Text 1"/>
          <p:cNvSpPr/>
          <p:nvPr/>
        </p:nvSpPr>
        <p:spPr>
          <a:xfrm>
            <a:off x="798671" y="2360295"/>
            <a:ext cx="6168509" cy="1825466"/>
          </a:xfrm>
          <a:prstGeom prst="rect">
            <a:avLst/>
          </a:prstGeom>
          <a:noFill/>
          <a:ln/>
        </p:spPr>
        <p:txBody>
          <a:bodyPr wrap="square" lIns="0" tIns="0" rIns="0" bIns="0" rtlCol="0" anchor="t"/>
          <a:lstStyle/>
          <a:p>
            <a:pPr marL="0" indent="0" algn="l">
              <a:lnSpc>
                <a:spcPts val="3550"/>
              </a:lnSpc>
              <a:buNone/>
            </a:pPr>
            <a:r>
              <a:rPr lang="en-US" sz="2400" dirty="0">
                <a:solidFill>
                  <a:srgbClr val="030303"/>
                </a:solidFill>
                <a:latin typeface="IBM Plex Sans Medium" pitchFamily="34" charset="0"/>
                <a:ea typeface="IBM Plex Sans Medium" pitchFamily="34" charset="-122"/>
                <a:cs typeface="IBM Plex Sans Medium" pitchFamily="34" charset="-120"/>
              </a:rPr>
              <a:t>内視鏡検査は、カメラ付きのスコープを体内に挿入し、粘膜や臓器内部を直接観察する検査である。消化管、呼吸器、泌尿器などの内腔が観察部位となる。</a:t>
            </a:r>
            <a:endParaRPr lang="en-US" sz="2400" dirty="0"/>
          </a:p>
        </p:txBody>
      </p:sp>
      <p:sp>
        <p:nvSpPr>
          <p:cNvPr id="4" name="Text 2"/>
          <p:cNvSpPr/>
          <p:nvPr/>
        </p:nvSpPr>
        <p:spPr>
          <a:xfrm>
            <a:off x="798671" y="4442460"/>
            <a:ext cx="6168509" cy="2281833"/>
          </a:xfrm>
          <a:prstGeom prst="rect">
            <a:avLst/>
          </a:prstGeom>
          <a:noFill/>
          <a:ln/>
        </p:spPr>
        <p:txBody>
          <a:bodyPr wrap="square" lIns="0" tIns="0" rIns="0" bIns="0" rtlCol="0" anchor="t"/>
          <a:lstStyle/>
          <a:p>
            <a:pPr marL="0" indent="0" algn="l">
              <a:lnSpc>
                <a:spcPts val="3550"/>
              </a:lnSpc>
              <a:buNone/>
            </a:pPr>
            <a:r>
              <a:rPr lang="en-US" sz="2400" dirty="0">
                <a:solidFill>
                  <a:srgbClr val="030303"/>
                </a:solidFill>
                <a:latin typeface="IBM Plex Sans Medium" pitchFamily="34" charset="0"/>
                <a:ea typeface="IBM Plex Sans Medium" pitchFamily="34" charset="-122"/>
                <a:cs typeface="IBM Plex Sans Medium" pitchFamily="34" charset="-120"/>
              </a:rPr>
              <a:t>胃内視鏡では胃炎、潰瘍、胃がんなどを診断し、大腸内視鏡ではポリープや大腸がんの確認と切除が可能である。気管支鏡では気道内の観察・採取・止血を行い、膀胱鏡では血尿の原因や腫瘍を確認する。</a:t>
            </a:r>
            <a:endParaRPr lang="en-US" sz="2400" dirty="0"/>
          </a:p>
        </p:txBody>
      </p:sp>
      <p:sp>
        <p:nvSpPr>
          <p:cNvPr id="6" name="Text 4"/>
          <p:cNvSpPr/>
          <p:nvPr/>
        </p:nvSpPr>
        <p:spPr>
          <a:xfrm>
            <a:off x="8098512" y="2424470"/>
            <a:ext cx="3565803" cy="445651"/>
          </a:xfrm>
          <a:prstGeom prst="rect">
            <a:avLst/>
          </a:prstGeom>
          <a:noFill/>
          <a:ln/>
        </p:spPr>
        <p:txBody>
          <a:bodyPr wrap="none" lIns="0" tIns="0" rIns="0" bIns="0" rtlCol="0" anchor="t"/>
          <a:lstStyle/>
          <a:p>
            <a:pPr marL="0" indent="0" algn="l">
              <a:lnSpc>
                <a:spcPts val="3500"/>
              </a:lnSpc>
              <a:buNone/>
            </a:pPr>
            <a:r>
              <a:rPr lang="en-US" sz="3600" dirty="0">
                <a:solidFill>
                  <a:srgbClr val="030303"/>
                </a:solidFill>
                <a:latin typeface="Inter Medium" pitchFamily="34" charset="0"/>
                <a:ea typeface="Inter Medium" pitchFamily="34" charset="-122"/>
                <a:cs typeface="Inter Medium" pitchFamily="34" charset="-120"/>
              </a:rPr>
              <a:t>直接観察</a:t>
            </a:r>
            <a:endParaRPr lang="en-US" sz="3600" dirty="0"/>
          </a:p>
        </p:txBody>
      </p:sp>
      <p:sp>
        <p:nvSpPr>
          <p:cNvPr id="7" name="Text 5"/>
          <p:cNvSpPr/>
          <p:nvPr/>
        </p:nvSpPr>
        <p:spPr>
          <a:xfrm>
            <a:off x="8098512" y="3155275"/>
            <a:ext cx="5740837" cy="456367"/>
          </a:xfrm>
          <a:prstGeom prst="rect">
            <a:avLst/>
          </a:prstGeom>
          <a:noFill/>
          <a:ln/>
        </p:spPr>
        <p:txBody>
          <a:bodyPr wrap="none" lIns="0" tIns="0" rIns="0" bIns="0" rtlCol="0" anchor="t"/>
          <a:lstStyle/>
          <a:p>
            <a:pPr marL="0" indent="0" algn="l">
              <a:lnSpc>
                <a:spcPts val="3550"/>
              </a:lnSpc>
              <a:buNone/>
            </a:pPr>
            <a:r>
              <a:rPr lang="en-US" sz="2800" dirty="0">
                <a:solidFill>
                  <a:srgbClr val="030303"/>
                </a:solidFill>
                <a:latin typeface="IBM Plex Sans Medium" pitchFamily="34" charset="0"/>
                <a:ea typeface="IBM Plex Sans Medium" pitchFamily="34" charset="-122"/>
                <a:cs typeface="IBM Plex Sans Medium" pitchFamily="34" charset="-120"/>
              </a:rPr>
              <a:t>粘膜の状態を直接確認できる</a:t>
            </a:r>
            <a:endParaRPr lang="en-US" sz="2800" dirty="0"/>
          </a:p>
        </p:txBody>
      </p:sp>
      <p:sp>
        <p:nvSpPr>
          <p:cNvPr id="9" name="Text 7"/>
          <p:cNvSpPr/>
          <p:nvPr/>
        </p:nvSpPr>
        <p:spPr>
          <a:xfrm>
            <a:off x="8098512" y="4182070"/>
            <a:ext cx="3565803" cy="445651"/>
          </a:xfrm>
          <a:prstGeom prst="rect">
            <a:avLst/>
          </a:prstGeom>
          <a:noFill/>
          <a:ln/>
        </p:spPr>
        <p:txBody>
          <a:bodyPr wrap="none" lIns="0" tIns="0" rIns="0" bIns="0" rtlCol="0" anchor="t"/>
          <a:lstStyle/>
          <a:p>
            <a:pPr marL="0" indent="0" algn="l">
              <a:lnSpc>
                <a:spcPts val="3500"/>
              </a:lnSpc>
              <a:buNone/>
            </a:pPr>
            <a:r>
              <a:rPr lang="en-US" sz="3600" dirty="0">
                <a:solidFill>
                  <a:srgbClr val="030303"/>
                </a:solidFill>
                <a:latin typeface="Inter Medium" pitchFamily="34" charset="0"/>
                <a:ea typeface="Inter Medium" pitchFamily="34" charset="-122"/>
                <a:cs typeface="Inter Medium" pitchFamily="34" charset="-120"/>
              </a:rPr>
              <a:t>組織採取</a:t>
            </a:r>
            <a:endParaRPr lang="en-US" sz="3600" dirty="0"/>
          </a:p>
        </p:txBody>
      </p:sp>
      <p:sp>
        <p:nvSpPr>
          <p:cNvPr id="10" name="Text 8"/>
          <p:cNvSpPr/>
          <p:nvPr/>
        </p:nvSpPr>
        <p:spPr>
          <a:xfrm>
            <a:off x="8098512" y="4912876"/>
            <a:ext cx="5740837" cy="456367"/>
          </a:xfrm>
          <a:prstGeom prst="rect">
            <a:avLst/>
          </a:prstGeom>
          <a:noFill/>
          <a:ln/>
        </p:spPr>
        <p:txBody>
          <a:bodyPr wrap="none" lIns="0" tIns="0" rIns="0" bIns="0" rtlCol="0" anchor="t"/>
          <a:lstStyle/>
          <a:p>
            <a:pPr marL="0" indent="0" algn="l">
              <a:lnSpc>
                <a:spcPts val="3550"/>
              </a:lnSpc>
              <a:buNone/>
            </a:pPr>
            <a:r>
              <a:rPr lang="en-US" sz="2800" dirty="0">
                <a:solidFill>
                  <a:srgbClr val="030303"/>
                </a:solidFill>
                <a:latin typeface="IBM Plex Sans Medium" pitchFamily="34" charset="0"/>
                <a:ea typeface="IBM Plex Sans Medium" pitchFamily="34" charset="-122"/>
                <a:cs typeface="IBM Plex Sans Medium" pitchFamily="34" charset="-120"/>
              </a:rPr>
              <a:t>病変部の生検が可能である</a:t>
            </a:r>
            <a:endParaRPr lang="en-US" sz="2800" dirty="0"/>
          </a:p>
        </p:txBody>
      </p:sp>
      <p:sp>
        <p:nvSpPr>
          <p:cNvPr id="12" name="Text 10"/>
          <p:cNvSpPr/>
          <p:nvPr/>
        </p:nvSpPr>
        <p:spPr>
          <a:xfrm>
            <a:off x="8098512" y="5939671"/>
            <a:ext cx="3565803" cy="445651"/>
          </a:xfrm>
          <a:prstGeom prst="rect">
            <a:avLst/>
          </a:prstGeom>
          <a:noFill/>
          <a:ln/>
        </p:spPr>
        <p:txBody>
          <a:bodyPr wrap="none" lIns="0" tIns="0" rIns="0" bIns="0" rtlCol="0" anchor="t"/>
          <a:lstStyle/>
          <a:p>
            <a:pPr marL="0" indent="0" algn="l">
              <a:lnSpc>
                <a:spcPts val="3500"/>
              </a:lnSpc>
              <a:buNone/>
            </a:pPr>
            <a:r>
              <a:rPr lang="en-US" sz="3600" dirty="0">
                <a:solidFill>
                  <a:srgbClr val="030303"/>
                </a:solidFill>
                <a:latin typeface="Inter Medium" pitchFamily="34" charset="0"/>
                <a:ea typeface="Inter Medium" pitchFamily="34" charset="-122"/>
                <a:cs typeface="Inter Medium" pitchFamily="34" charset="-120"/>
              </a:rPr>
              <a:t>治療的処置</a:t>
            </a:r>
            <a:endParaRPr lang="en-US" sz="3600" dirty="0"/>
          </a:p>
        </p:txBody>
      </p:sp>
      <p:sp>
        <p:nvSpPr>
          <p:cNvPr id="13" name="Text 11"/>
          <p:cNvSpPr/>
          <p:nvPr/>
        </p:nvSpPr>
        <p:spPr>
          <a:xfrm>
            <a:off x="8098512" y="6670477"/>
            <a:ext cx="5740837" cy="456367"/>
          </a:xfrm>
          <a:prstGeom prst="rect">
            <a:avLst/>
          </a:prstGeom>
          <a:noFill/>
          <a:ln/>
        </p:spPr>
        <p:txBody>
          <a:bodyPr wrap="none" lIns="0" tIns="0" rIns="0" bIns="0" rtlCol="0" anchor="t"/>
          <a:lstStyle/>
          <a:p>
            <a:pPr marL="0" indent="0" algn="l">
              <a:lnSpc>
                <a:spcPts val="3550"/>
              </a:lnSpc>
              <a:buNone/>
            </a:pPr>
            <a:r>
              <a:rPr lang="en-US" sz="2800" dirty="0">
                <a:solidFill>
                  <a:srgbClr val="030303"/>
                </a:solidFill>
                <a:latin typeface="IBM Plex Sans Medium" pitchFamily="34" charset="0"/>
                <a:ea typeface="IBM Plex Sans Medium" pitchFamily="34" charset="-122"/>
                <a:cs typeface="IBM Plex Sans Medium" pitchFamily="34" charset="-120"/>
              </a:rPr>
              <a:t>ポリープ切除などが実施できる</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632" y="1086564"/>
            <a:ext cx="7720251" cy="965002"/>
          </a:xfrm>
          <a:prstGeom prst="rect">
            <a:avLst/>
          </a:prstGeom>
          <a:noFill/>
          <a:ln/>
        </p:spPr>
        <p:txBody>
          <a:bodyPr wrap="none" lIns="0" tIns="0" rIns="0" bIns="0" rtlCol="0" anchor="t"/>
          <a:lstStyle/>
          <a:p>
            <a:pPr marL="0" indent="0" algn="l">
              <a:lnSpc>
                <a:spcPts val="7550"/>
              </a:lnSpc>
              <a:buNone/>
            </a:pPr>
            <a:r>
              <a:rPr lang="en-US" sz="6050" dirty="0">
                <a:solidFill>
                  <a:srgbClr val="1B1B27"/>
                </a:solidFill>
                <a:latin typeface="Inter Medium" pitchFamily="34" charset="0"/>
                <a:ea typeface="Inter Medium" pitchFamily="34" charset="-122"/>
                <a:cs typeface="Inter Medium" pitchFamily="34" charset="-120"/>
              </a:rPr>
              <a:t>検査の3つの目的</a:t>
            </a:r>
            <a:endParaRPr lang="en-US" sz="6050" dirty="0"/>
          </a:p>
        </p:txBody>
      </p:sp>
      <p:sp>
        <p:nvSpPr>
          <p:cNvPr id="3" name="Text 1"/>
          <p:cNvSpPr/>
          <p:nvPr/>
        </p:nvSpPr>
        <p:spPr>
          <a:xfrm>
            <a:off x="864565" y="2303383"/>
            <a:ext cx="12901136" cy="988219"/>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医療において検査は、単に病気を見つけるだけでなく、治療の有効性を確認したり、今後の見通しを立てたりするためにも重要である。検査の目的は大きく3つに分類される。</a:t>
            </a:r>
            <a:endParaRPr lang="en-US" sz="2800" dirty="0"/>
          </a:p>
        </p:txBody>
      </p:sp>
      <p:sp>
        <p:nvSpPr>
          <p:cNvPr id="5" name="Text 3"/>
          <p:cNvSpPr/>
          <p:nvPr/>
        </p:nvSpPr>
        <p:spPr>
          <a:xfrm>
            <a:off x="864632" y="4141827"/>
            <a:ext cx="4042990"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診断</a:t>
            </a:r>
            <a:endParaRPr lang="en-US" sz="3200" dirty="0"/>
          </a:p>
        </p:txBody>
      </p:sp>
      <p:sp>
        <p:nvSpPr>
          <p:cNvPr id="6" name="Text 4"/>
          <p:cNvSpPr/>
          <p:nvPr/>
        </p:nvSpPr>
        <p:spPr>
          <a:xfrm>
            <a:off x="864632" y="4809530"/>
            <a:ext cx="4042990" cy="1976438"/>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症状の原因を明らかにし、病気を特定するための検査。初診時や急変時に行われることが多い。</a:t>
            </a:r>
            <a:endParaRPr lang="en-US" sz="2800" dirty="0"/>
          </a:p>
        </p:txBody>
      </p:sp>
      <p:sp>
        <p:nvSpPr>
          <p:cNvPr id="8" name="Text 6"/>
          <p:cNvSpPr/>
          <p:nvPr/>
        </p:nvSpPr>
        <p:spPr>
          <a:xfrm>
            <a:off x="5293638" y="4141827"/>
            <a:ext cx="4042990"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経過観察</a:t>
            </a:r>
            <a:endParaRPr lang="en-US" sz="3200" dirty="0"/>
          </a:p>
        </p:txBody>
      </p:sp>
      <p:sp>
        <p:nvSpPr>
          <p:cNvPr id="9" name="Text 7"/>
          <p:cNvSpPr/>
          <p:nvPr/>
        </p:nvSpPr>
        <p:spPr>
          <a:xfrm>
            <a:off x="5293638" y="4809530"/>
            <a:ext cx="4042990" cy="2470547"/>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治療が効果を上げているか、病気が進行していないかを把握するための検査。外来・入院ともに頻繁に行われる。</a:t>
            </a:r>
            <a:endParaRPr lang="en-US" sz="2800" dirty="0"/>
          </a:p>
        </p:txBody>
      </p:sp>
      <p:sp>
        <p:nvSpPr>
          <p:cNvPr id="11" name="Text 9"/>
          <p:cNvSpPr/>
          <p:nvPr/>
        </p:nvSpPr>
        <p:spPr>
          <a:xfrm>
            <a:off x="9722644" y="4141827"/>
            <a:ext cx="4043124" cy="482441"/>
          </a:xfrm>
          <a:prstGeom prst="rect">
            <a:avLst/>
          </a:prstGeom>
          <a:noFill/>
          <a:ln/>
        </p:spPr>
        <p:txBody>
          <a:bodyPr wrap="none" lIns="0" tIns="0" rIns="0" bIns="0" rtlCol="0" anchor="t"/>
          <a:lstStyle/>
          <a:p>
            <a:pPr marL="0" indent="0" algn="l">
              <a:lnSpc>
                <a:spcPts val="3750"/>
              </a:lnSpc>
              <a:buNone/>
            </a:pPr>
            <a:r>
              <a:rPr lang="en-US" sz="3200" dirty="0">
                <a:solidFill>
                  <a:srgbClr val="030303"/>
                </a:solidFill>
                <a:latin typeface="Inter Medium" pitchFamily="34" charset="0"/>
                <a:ea typeface="Inter Medium" pitchFamily="34" charset="-122"/>
                <a:cs typeface="Inter Medium" pitchFamily="34" charset="-120"/>
              </a:rPr>
              <a:t>予後判定</a:t>
            </a:r>
            <a:endParaRPr lang="en-US" sz="3200" dirty="0"/>
          </a:p>
        </p:txBody>
      </p:sp>
      <p:sp>
        <p:nvSpPr>
          <p:cNvPr id="12" name="Text 10"/>
          <p:cNvSpPr/>
          <p:nvPr/>
        </p:nvSpPr>
        <p:spPr>
          <a:xfrm>
            <a:off x="9722644" y="4809530"/>
            <a:ext cx="4043124" cy="1976438"/>
          </a:xfrm>
          <a:prstGeom prst="rect">
            <a:avLst/>
          </a:prstGeom>
          <a:noFill/>
          <a:ln/>
        </p:spPr>
        <p:txBody>
          <a:bodyPr wrap="square" lIns="0" tIns="0" rIns="0" bIns="0" rtlCol="0" anchor="t"/>
          <a:lstStyle/>
          <a:p>
            <a:pPr marL="0" indent="0" algn="l">
              <a:lnSpc>
                <a:spcPts val="3850"/>
              </a:lnSpc>
              <a:buNone/>
            </a:pPr>
            <a:r>
              <a:rPr lang="en-US" sz="2800" dirty="0">
                <a:solidFill>
                  <a:srgbClr val="030303"/>
                </a:solidFill>
                <a:latin typeface="IBM Plex Sans Medium" pitchFamily="34" charset="0"/>
                <a:ea typeface="IBM Plex Sans Medium" pitchFamily="34" charset="-122"/>
                <a:cs typeface="IBM Plex Sans Medium" pitchFamily="34" charset="-120"/>
              </a:rPr>
              <a:t>治療後の回復の程度や再発の可能性を評価し、今後の治療方針を立てるための検査。</a:t>
            </a:r>
            <a:endParaRPr lang="en-US"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94517" y="1411605"/>
            <a:ext cx="7987308" cy="998458"/>
          </a:xfrm>
          <a:prstGeom prst="rect">
            <a:avLst/>
          </a:prstGeom>
          <a:noFill/>
          <a:ln/>
        </p:spPr>
        <p:txBody>
          <a:bodyPr wrap="none" lIns="0" tIns="0" rIns="0" bIns="0" rtlCol="0" anchor="t"/>
          <a:lstStyle/>
          <a:p>
            <a:pPr marL="0" indent="0" algn="l">
              <a:lnSpc>
                <a:spcPts val="7850"/>
              </a:lnSpc>
              <a:buNone/>
            </a:pPr>
            <a:r>
              <a:rPr lang="en-US" sz="6250" dirty="0">
                <a:solidFill>
                  <a:srgbClr val="1B1B27"/>
                </a:solidFill>
                <a:latin typeface="Inter Medium" pitchFamily="34" charset="0"/>
                <a:ea typeface="Inter Medium" pitchFamily="34" charset="-122"/>
                <a:cs typeface="Inter Medium" pitchFamily="34" charset="-120"/>
              </a:rPr>
              <a:t>診断のための検査</a:t>
            </a:r>
            <a:endParaRPr lang="en-US" sz="6250" dirty="0"/>
          </a:p>
        </p:txBody>
      </p:sp>
      <p:sp>
        <p:nvSpPr>
          <p:cNvPr id="3" name="Text 1"/>
          <p:cNvSpPr/>
          <p:nvPr/>
        </p:nvSpPr>
        <p:spPr>
          <a:xfrm>
            <a:off x="894517" y="3176826"/>
            <a:ext cx="4668917" cy="2044065"/>
          </a:xfrm>
          <a:prstGeom prst="rect">
            <a:avLst/>
          </a:prstGeom>
          <a:noFill/>
          <a:ln/>
        </p:spPr>
        <p:txBody>
          <a:bodyPr wrap="square" lIns="0" tIns="0" rIns="0" bIns="0" rtlCol="0" anchor="t"/>
          <a:lstStyle/>
          <a:p>
            <a:pPr marL="0" indent="0" algn="l">
              <a:lnSpc>
                <a:spcPts val="4000"/>
              </a:lnSpc>
              <a:buNone/>
            </a:pPr>
            <a:r>
              <a:rPr lang="en-US" sz="2800" dirty="0">
                <a:solidFill>
                  <a:srgbClr val="030303"/>
                </a:solidFill>
                <a:latin typeface="IBM Plex Sans Medium" pitchFamily="34" charset="0"/>
                <a:ea typeface="IBM Plex Sans Medium" pitchFamily="34" charset="-122"/>
                <a:cs typeface="IBM Plex Sans Medium" pitchFamily="34" charset="-120"/>
              </a:rPr>
              <a:t>診断は、症状の原因を明らかにし、病気を特定するための検査である。初診時や急変時に行われることが多い。</a:t>
            </a:r>
            <a:endParaRPr lang="en-US" sz="2800" dirty="0"/>
          </a:p>
        </p:txBody>
      </p:sp>
      <p:sp>
        <p:nvSpPr>
          <p:cNvPr id="4" name="Text 2"/>
          <p:cNvSpPr/>
          <p:nvPr/>
        </p:nvSpPr>
        <p:spPr>
          <a:xfrm>
            <a:off x="894517" y="5508427"/>
            <a:ext cx="4668917" cy="1022033"/>
          </a:xfrm>
          <a:prstGeom prst="rect">
            <a:avLst/>
          </a:prstGeom>
          <a:noFill/>
          <a:ln/>
        </p:spPr>
        <p:txBody>
          <a:bodyPr wrap="square" lIns="0" tIns="0" rIns="0" bIns="0" rtlCol="0" anchor="t"/>
          <a:lstStyle/>
          <a:p>
            <a:pPr marL="0" indent="0" algn="l">
              <a:lnSpc>
                <a:spcPts val="4000"/>
              </a:lnSpc>
              <a:buNone/>
            </a:pPr>
            <a:r>
              <a:rPr lang="en-US" sz="2800" dirty="0">
                <a:solidFill>
                  <a:srgbClr val="030303"/>
                </a:solidFill>
                <a:latin typeface="IBM Plex Sans Medium" pitchFamily="34" charset="0"/>
                <a:ea typeface="IBM Plex Sans Medium" pitchFamily="34" charset="-122"/>
                <a:cs typeface="IBM Plex Sans Medium" pitchFamily="34" charset="-120"/>
              </a:rPr>
              <a:t>適切な診断により、効果的な治療方針を立てることができる。</a:t>
            </a:r>
            <a:endParaRPr lang="en-US" sz="2800" dirty="0"/>
          </a:p>
        </p:txBody>
      </p:sp>
      <p:sp>
        <p:nvSpPr>
          <p:cNvPr id="5" name="Text 3"/>
          <p:cNvSpPr/>
          <p:nvPr/>
        </p:nvSpPr>
        <p:spPr>
          <a:xfrm>
            <a:off x="6829663" y="3248620"/>
            <a:ext cx="3993594" cy="499110"/>
          </a:xfrm>
          <a:prstGeom prst="rect">
            <a:avLst/>
          </a:prstGeom>
          <a:noFill/>
          <a:ln/>
        </p:spPr>
        <p:txBody>
          <a:bodyPr wrap="none" lIns="0" tIns="0" rIns="0" bIns="0" rtlCol="0" anchor="t"/>
          <a:lstStyle/>
          <a:p>
            <a:pPr marL="0" indent="0" algn="l">
              <a:lnSpc>
                <a:spcPts val="3900"/>
              </a:lnSpc>
              <a:buNone/>
            </a:pPr>
            <a:r>
              <a:rPr lang="en-US" sz="3200" dirty="0">
                <a:solidFill>
                  <a:srgbClr val="1B1B27"/>
                </a:solidFill>
                <a:latin typeface="Inter Medium" pitchFamily="34" charset="0"/>
                <a:ea typeface="Inter Medium" pitchFamily="34" charset="-122"/>
                <a:cs typeface="Inter Medium" pitchFamily="34" charset="-120"/>
              </a:rPr>
              <a:t>具体的な検査例</a:t>
            </a:r>
            <a:endParaRPr lang="en-US" sz="3200" dirty="0"/>
          </a:p>
        </p:txBody>
      </p:sp>
      <p:sp>
        <p:nvSpPr>
          <p:cNvPr id="6" name="Text 4"/>
          <p:cNvSpPr/>
          <p:nvPr/>
        </p:nvSpPr>
        <p:spPr>
          <a:xfrm>
            <a:off x="6829663" y="4067175"/>
            <a:ext cx="6913840" cy="1022033"/>
          </a:xfrm>
          <a:prstGeom prst="rect">
            <a:avLst/>
          </a:prstGeom>
          <a:noFill/>
          <a:ln/>
        </p:spPr>
        <p:txBody>
          <a:bodyPr wrap="square" lIns="0" tIns="0" rIns="0" bIns="0" rtlCol="0" anchor="t"/>
          <a:lstStyle/>
          <a:p>
            <a:pPr marL="342900" indent="-342900" algn="l">
              <a:lnSpc>
                <a:spcPts val="4000"/>
              </a:lnSpc>
              <a:buSzPct val="100000"/>
              <a:buChar char="•"/>
            </a:pPr>
            <a:r>
              <a:rPr lang="en-US" sz="2800" dirty="0">
                <a:solidFill>
                  <a:srgbClr val="030303"/>
                </a:solidFill>
                <a:latin typeface="IBM Plex Sans Medium" pitchFamily="34" charset="0"/>
                <a:ea typeface="IBM Plex Sans Medium" pitchFamily="34" charset="-122"/>
                <a:cs typeface="IBM Plex Sans Medium" pitchFamily="34" charset="-120"/>
              </a:rPr>
              <a:t>胸痛のある患者に対して心電図や胸部X線検査を実施し、心筋梗塞や肺炎などを鑑別する</a:t>
            </a:r>
            <a:endParaRPr lang="en-US" sz="2800" dirty="0"/>
          </a:p>
        </p:txBody>
      </p:sp>
      <p:sp>
        <p:nvSpPr>
          <p:cNvPr id="7" name="Text 5"/>
          <p:cNvSpPr/>
          <p:nvPr/>
        </p:nvSpPr>
        <p:spPr>
          <a:xfrm>
            <a:off x="6829663" y="5652136"/>
            <a:ext cx="6913840" cy="511016"/>
          </a:xfrm>
          <a:prstGeom prst="rect">
            <a:avLst/>
          </a:prstGeom>
          <a:noFill/>
          <a:ln/>
        </p:spPr>
        <p:txBody>
          <a:bodyPr wrap="none" lIns="0" tIns="0" rIns="0" bIns="0" rtlCol="0" anchor="t"/>
          <a:lstStyle/>
          <a:p>
            <a:pPr marL="342900" indent="-342900" algn="l">
              <a:lnSpc>
                <a:spcPts val="4000"/>
              </a:lnSpc>
              <a:buSzPct val="100000"/>
              <a:buChar char="•"/>
            </a:pPr>
            <a:r>
              <a:rPr lang="en-US" sz="2800" dirty="0">
                <a:solidFill>
                  <a:srgbClr val="030303"/>
                </a:solidFill>
                <a:latin typeface="IBM Plex Sans Medium" pitchFamily="34" charset="0"/>
                <a:ea typeface="IBM Plex Sans Medium" pitchFamily="34" charset="-122"/>
                <a:cs typeface="IBM Plex Sans Medium" pitchFamily="34" charset="-120"/>
              </a:rPr>
              <a:t>血液検査で感染症や貧血の有無を確認する</a:t>
            </a:r>
            <a:endParaRPr lang="en-US" sz="2800" dirty="0"/>
          </a:p>
        </p:txBody>
      </p:sp>
      <p:sp>
        <p:nvSpPr>
          <p:cNvPr id="8" name="Text 6"/>
          <p:cNvSpPr/>
          <p:nvPr/>
        </p:nvSpPr>
        <p:spPr>
          <a:xfrm>
            <a:off x="6829663" y="6274952"/>
            <a:ext cx="6913840" cy="511016"/>
          </a:xfrm>
          <a:prstGeom prst="rect">
            <a:avLst/>
          </a:prstGeom>
          <a:noFill/>
          <a:ln/>
        </p:spPr>
        <p:txBody>
          <a:bodyPr wrap="none" lIns="0" tIns="0" rIns="0" bIns="0" rtlCol="0" anchor="t"/>
          <a:lstStyle/>
          <a:p>
            <a:pPr marL="342900" indent="-342900" algn="l">
              <a:lnSpc>
                <a:spcPts val="4000"/>
              </a:lnSpc>
              <a:buSzPct val="100000"/>
              <a:buChar char="•"/>
            </a:pPr>
            <a:r>
              <a:rPr lang="en-US" sz="2800" dirty="0">
                <a:solidFill>
                  <a:srgbClr val="030303"/>
                </a:solidFill>
                <a:latin typeface="IBM Plex Sans Medium" pitchFamily="34" charset="0"/>
                <a:ea typeface="IBM Plex Sans Medium" pitchFamily="34" charset="-122"/>
                <a:cs typeface="IBM Plex Sans Medium" pitchFamily="34" charset="-120"/>
              </a:rPr>
              <a:t>画像検査により腫瘍や臓器の異常を発見する</a:t>
            </a:r>
            <a:endParaRPr lang="en-US" sz="2800" dirty="0"/>
          </a:p>
        </p:txBody>
      </p:sp>
      <p:sp>
        <p:nvSpPr>
          <p:cNvPr id="9" name="Shape 7"/>
          <p:cNvSpPr/>
          <p:nvPr/>
        </p:nvSpPr>
        <p:spPr>
          <a:xfrm>
            <a:off x="6350437" y="3248620"/>
            <a:ext cx="38100" cy="3086219"/>
          </a:xfrm>
          <a:prstGeom prst="rect">
            <a:avLst/>
          </a:prstGeom>
          <a:solidFill>
            <a:srgbClr val="030303"/>
          </a:solidFill>
          <a:ln/>
        </p:spPr>
        <p:txBody>
          <a:bodyPr/>
          <a:lstStyle/>
          <a:p>
            <a:endParaRPr lang="ja-JP" altLang="en-US"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79753" y="1116330"/>
            <a:ext cx="7855387" cy="981908"/>
          </a:xfrm>
          <a:prstGeom prst="rect">
            <a:avLst/>
          </a:prstGeom>
          <a:noFill/>
          <a:ln/>
        </p:spPr>
        <p:txBody>
          <a:bodyPr wrap="none" lIns="0" tIns="0" rIns="0" bIns="0" rtlCol="0" anchor="t"/>
          <a:lstStyle/>
          <a:p>
            <a:pPr marL="0" indent="0" algn="l">
              <a:lnSpc>
                <a:spcPts val="7700"/>
              </a:lnSpc>
              <a:buNone/>
            </a:pPr>
            <a:r>
              <a:rPr lang="en-US" sz="6150" dirty="0">
                <a:solidFill>
                  <a:srgbClr val="1B1B27"/>
                </a:solidFill>
                <a:latin typeface="Inter Medium" pitchFamily="34" charset="0"/>
                <a:ea typeface="Inter Medium" pitchFamily="34" charset="-122"/>
                <a:cs typeface="Inter Medium" pitchFamily="34" charset="-120"/>
              </a:rPr>
              <a:t>経過観察と予後判定</a:t>
            </a:r>
            <a:endParaRPr lang="en-US" sz="6150" dirty="0"/>
          </a:p>
        </p:txBody>
      </p:sp>
      <p:sp>
        <p:nvSpPr>
          <p:cNvPr id="4" name="Text 2"/>
          <p:cNvSpPr/>
          <p:nvPr/>
        </p:nvSpPr>
        <p:spPr>
          <a:xfrm>
            <a:off x="879752" y="2726650"/>
            <a:ext cx="4073721" cy="490895"/>
          </a:xfrm>
          <a:prstGeom prst="rect">
            <a:avLst/>
          </a:prstGeom>
          <a:noFill/>
          <a:ln/>
        </p:spPr>
        <p:txBody>
          <a:bodyPr wrap="none" lIns="0" tIns="0" rIns="0" bIns="0" rtlCol="0" anchor="t"/>
          <a:lstStyle/>
          <a:p>
            <a:pPr marL="0" indent="0" algn="l">
              <a:lnSpc>
                <a:spcPts val="3850"/>
              </a:lnSpc>
              <a:buNone/>
            </a:pPr>
            <a:r>
              <a:rPr lang="en-US" sz="3050" dirty="0">
                <a:solidFill>
                  <a:srgbClr val="030303"/>
                </a:solidFill>
                <a:latin typeface="Inter Medium" pitchFamily="34" charset="0"/>
                <a:ea typeface="Inter Medium" pitchFamily="34" charset="-122"/>
                <a:cs typeface="Inter Medium" pitchFamily="34" charset="-120"/>
              </a:rPr>
              <a:t>経過観察の目的</a:t>
            </a:r>
            <a:endParaRPr lang="en-US" sz="3050" dirty="0"/>
          </a:p>
        </p:txBody>
      </p:sp>
      <p:sp>
        <p:nvSpPr>
          <p:cNvPr id="5" name="Text 3"/>
          <p:cNvSpPr/>
          <p:nvPr/>
        </p:nvSpPr>
        <p:spPr>
          <a:xfrm>
            <a:off x="879752" y="3406021"/>
            <a:ext cx="5982397" cy="1508046"/>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治療が効果を上げているか、病気が進行していないかを把握するための検査である。外来・入院ともに頻繁に行われる。</a:t>
            </a:r>
            <a:endParaRPr lang="en-US" sz="2450" dirty="0"/>
          </a:p>
        </p:txBody>
      </p:sp>
      <p:sp>
        <p:nvSpPr>
          <p:cNvPr id="6" name="Text 4"/>
          <p:cNvSpPr/>
          <p:nvPr/>
        </p:nvSpPr>
        <p:spPr>
          <a:xfrm>
            <a:off x="879752" y="5102543"/>
            <a:ext cx="5982397" cy="2010728"/>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糖尿病患者のHbA1cや血糖値の定期測定、高血圧患者の血圧記録や腎機能検査、抗がん剤治療中の腫瘍マーカー検査などが該当する。</a:t>
            </a:r>
            <a:endParaRPr lang="en-US" sz="2450" dirty="0"/>
          </a:p>
        </p:txBody>
      </p:sp>
      <p:sp>
        <p:nvSpPr>
          <p:cNvPr id="8" name="Text 6"/>
          <p:cNvSpPr/>
          <p:nvPr/>
        </p:nvSpPr>
        <p:spPr>
          <a:xfrm>
            <a:off x="7511533" y="2726650"/>
            <a:ext cx="4073721" cy="490895"/>
          </a:xfrm>
          <a:prstGeom prst="rect">
            <a:avLst/>
          </a:prstGeom>
          <a:noFill/>
          <a:ln/>
        </p:spPr>
        <p:txBody>
          <a:bodyPr wrap="none" lIns="0" tIns="0" rIns="0" bIns="0" rtlCol="0" anchor="t"/>
          <a:lstStyle/>
          <a:p>
            <a:pPr marL="0" indent="0" algn="l">
              <a:lnSpc>
                <a:spcPts val="3850"/>
              </a:lnSpc>
              <a:buNone/>
            </a:pPr>
            <a:r>
              <a:rPr lang="en-US" sz="3050" dirty="0">
                <a:solidFill>
                  <a:srgbClr val="030303"/>
                </a:solidFill>
                <a:latin typeface="Inter Medium" pitchFamily="34" charset="0"/>
                <a:ea typeface="Inter Medium" pitchFamily="34" charset="-122"/>
                <a:cs typeface="Inter Medium" pitchFamily="34" charset="-120"/>
              </a:rPr>
              <a:t>予後判定の意義</a:t>
            </a:r>
            <a:endParaRPr lang="en-US" sz="3050" dirty="0"/>
          </a:p>
        </p:txBody>
      </p:sp>
      <p:sp>
        <p:nvSpPr>
          <p:cNvPr id="9" name="Text 7"/>
          <p:cNvSpPr/>
          <p:nvPr/>
        </p:nvSpPr>
        <p:spPr>
          <a:xfrm>
            <a:off x="7511533" y="3406021"/>
            <a:ext cx="5982397" cy="1508046"/>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治療後の回復の程度や再発の可能性を評価し、今後の治療方針を立てるための検査である。</a:t>
            </a:r>
            <a:endParaRPr lang="en-US" sz="2450" dirty="0"/>
          </a:p>
        </p:txBody>
      </p:sp>
      <p:sp>
        <p:nvSpPr>
          <p:cNvPr id="10" name="Text 8"/>
          <p:cNvSpPr/>
          <p:nvPr/>
        </p:nvSpPr>
        <p:spPr>
          <a:xfrm>
            <a:off x="7511533" y="5102543"/>
            <a:ext cx="5982397" cy="2010728"/>
          </a:xfrm>
          <a:prstGeom prst="rect">
            <a:avLst/>
          </a:prstGeom>
          <a:noFill/>
          <a:ln/>
        </p:spPr>
        <p:txBody>
          <a:bodyPr wrap="square" lIns="0" tIns="0" rIns="0" bIns="0" rtlCol="0" anchor="t"/>
          <a:lstStyle/>
          <a:p>
            <a:pPr marL="0" indent="0" algn="l">
              <a:lnSpc>
                <a:spcPts val="3950"/>
              </a:lnSpc>
              <a:buNone/>
            </a:pPr>
            <a:r>
              <a:rPr lang="en-US" sz="2450" dirty="0">
                <a:solidFill>
                  <a:srgbClr val="030303"/>
                </a:solidFill>
                <a:latin typeface="IBM Plex Sans Medium" pitchFamily="34" charset="0"/>
                <a:ea typeface="IBM Plex Sans Medium" pitchFamily="34" charset="-122"/>
                <a:cs typeface="IBM Plex Sans Medium" pitchFamily="34" charset="-120"/>
              </a:rPr>
              <a:t>がん治療後の再発チェックのためのCT・MRI検査、心不全患者のBNP測定、脳卒中後のMRIでの脳の変化評価などが行われる。</a:t>
            </a:r>
            <a:endParaRPr lang="en-US" sz="2450" dirty="0"/>
          </a:p>
        </p:txBody>
      </p:sp>
    </p:spTree>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761</Words>
  <Application>Microsoft Office PowerPoint</Application>
  <PresentationFormat>ユーザー設定</PresentationFormat>
  <Paragraphs>183</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Inter Medium</vt:lpstr>
      <vt:lpstr>Calibri Light</vt:lpstr>
      <vt:lpstr>Calibri</vt:lpstr>
      <vt:lpstr>Arial</vt:lpstr>
      <vt:lpstr>IBM Plex Sans Medium</vt:lpstr>
      <vt:lpstr>BIZ UD明朝 Medium</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2026-01-05T03:04:49Z</dcterms:created>
  <dcterms:modified xsi:type="dcterms:W3CDTF">2026-01-05T03:22:50Z</dcterms:modified>
</cp:coreProperties>
</file>