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4630400" cy="8229600"/>
  <p:notesSz cx="8229600" cy="14630400"/>
  <p:embeddedFontLst>
    <p:embeddedFont>
      <p:font typeface="Abadi" panose="020B0604020104020204" pitchFamily="34" charset="0"/>
      <p:regular r:id="rId23"/>
    </p:embeddedFont>
    <p:embeddedFont>
      <p:font typeface="IBM Plex Sans Medium" panose="020B0603050203000203" pitchFamily="34" charset="0"/>
      <p:regular r:id="rId24"/>
    </p:embeddedFont>
    <p:embeddedFont>
      <p:font typeface="Inter Medium" panose="020B0600070205080204" charset="0"/>
      <p:regular r:id="rId25"/>
    </p:embeddedFont>
  </p:embeddedFont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73" d="100"/>
          <a:sy n="73" d="100"/>
        </p:scale>
        <p:origin x="45"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157639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txBody>
          <a:bodyPr/>
          <a:lstStyle/>
          <a:p>
            <a:endParaRPr lang="ja-JP" altLang="en-US"/>
          </a:p>
        </p:txBody>
      </p:sp>
      <p:sp>
        <p:nvSpPr>
          <p:cNvPr id="3" name="Shape 1"/>
          <p:cNvSpPr/>
          <p:nvPr/>
        </p:nvSpPr>
        <p:spPr>
          <a:xfrm>
            <a:off x="0" y="0"/>
            <a:ext cx="14630400" cy="8229600"/>
          </a:xfrm>
          <a:prstGeom prst="rect">
            <a:avLst/>
          </a:prstGeom>
          <a:solidFill>
            <a:srgbClr val="FFFFFF">
              <a:alpha val="95000"/>
            </a:srgbClr>
          </a:solidFill>
          <a:ln/>
        </p:spPr>
        <p:txBody>
          <a:bodyPr/>
          <a:lstStyle/>
          <a:p>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txBody>
          <a:bodyPr/>
          <a:lstStyle/>
          <a:p>
            <a:endParaRPr lang="ja-JP" altLang="en-US"/>
          </a:p>
        </p:txBody>
      </p:sp>
      <p:sp>
        <p:nvSpPr>
          <p:cNvPr id="3" name="Shape 1"/>
          <p:cNvSpPr/>
          <p:nvPr/>
        </p:nvSpPr>
        <p:spPr>
          <a:xfrm>
            <a:off x="0" y="0"/>
            <a:ext cx="14630400" cy="8229600"/>
          </a:xfrm>
          <a:prstGeom prst="rect">
            <a:avLst/>
          </a:prstGeom>
          <a:solidFill>
            <a:srgbClr val="FFFFFF">
              <a:alpha val="95000"/>
            </a:srgbClr>
          </a:solidFill>
          <a:ln/>
        </p:spPr>
        <p:txBody>
          <a:bodyPr/>
          <a:lstStyle/>
          <a:p>
            <a:endParaRPr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txBody>
          <a:bodyPr/>
          <a:lstStyle/>
          <a:p>
            <a:endParaRPr lang="ja-JP" altLang="en-US"/>
          </a:p>
        </p:txBody>
      </p:sp>
      <p:sp>
        <p:nvSpPr>
          <p:cNvPr id="3" name="Shape 1"/>
          <p:cNvSpPr/>
          <p:nvPr/>
        </p:nvSpPr>
        <p:spPr>
          <a:xfrm>
            <a:off x="0" y="0"/>
            <a:ext cx="14630400" cy="8229600"/>
          </a:xfrm>
          <a:prstGeom prst="rect">
            <a:avLst/>
          </a:prstGeom>
          <a:solidFill>
            <a:srgbClr val="FFFFFF">
              <a:alpha val="95000"/>
            </a:srgbClr>
          </a:solidFill>
          <a:ln/>
        </p:spPr>
        <p:txBody>
          <a:bodyPr/>
          <a:lstStyle/>
          <a:p>
            <a:endParaRPr lang="ja-JP"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txBody>
          <a:bodyPr/>
          <a:lstStyle/>
          <a:p>
            <a:endParaRPr lang="ja-JP" altLang="en-US"/>
          </a:p>
        </p:txBody>
      </p:sp>
      <p:sp>
        <p:nvSpPr>
          <p:cNvPr id="3" name="Shape 1"/>
          <p:cNvSpPr/>
          <p:nvPr/>
        </p:nvSpPr>
        <p:spPr>
          <a:xfrm>
            <a:off x="0" y="0"/>
            <a:ext cx="14630400" cy="8229600"/>
          </a:xfrm>
          <a:prstGeom prst="rect">
            <a:avLst/>
          </a:prstGeom>
          <a:solidFill>
            <a:srgbClr val="FFFFFF">
              <a:alpha val="95000"/>
            </a:srgbClr>
          </a:solidFill>
          <a:ln/>
        </p:spPr>
        <p:txBody>
          <a:bodyPr/>
          <a:lstStyle/>
          <a:p>
            <a:endParaRPr lang="ja-JP"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txBody>
          <a:bodyPr/>
          <a:lstStyle/>
          <a:p>
            <a:endParaRPr lang="ja-JP" altLang="en-US"/>
          </a:p>
        </p:txBody>
      </p:sp>
      <p:sp>
        <p:nvSpPr>
          <p:cNvPr id="3" name="Shape 1"/>
          <p:cNvSpPr/>
          <p:nvPr/>
        </p:nvSpPr>
        <p:spPr>
          <a:xfrm>
            <a:off x="0" y="0"/>
            <a:ext cx="14630400" cy="8229600"/>
          </a:xfrm>
          <a:prstGeom prst="rect">
            <a:avLst/>
          </a:prstGeom>
          <a:solidFill>
            <a:srgbClr val="FFFFFF">
              <a:alpha val="95000"/>
            </a:srgbClr>
          </a:solidFill>
          <a:ln/>
        </p:spPr>
        <p:txBody>
          <a:bodyPr/>
          <a:lstStyle/>
          <a:p>
            <a:endParaRPr lang="ja-JP"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txBody>
          <a:bodyPr/>
          <a:lstStyle/>
          <a:p>
            <a:endParaRPr lang="ja-JP" altLang="en-US"/>
          </a:p>
        </p:txBody>
      </p:sp>
      <p:sp>
        <p:nvSpPr>
          <p:cNvPr id="3" name="Shape 1"/>
          <p:cNvSpPr/>
          <p:nvPr/>
        </p:nvSpPr>
        <p:spPr>
          <a:xfrm>
            <a:off x="0" y="0"/>
            <a:ext cx="14630400" cy="8229600"/>
          </a:xfrm>
          <a:prstGeom prst="rect">
            <a:avLst/>
          </a:prstGeom>
          <a:solidFill>
            <a:srgbClr val="FFFFFF">
              <a:alpha val="95000"/>
            </a:srgbClr>
          </a:solidFill>
          <a:ln/>
        </p:spPr>
        <p:txBody>
          <a:bodyPr/>
          <a:lstStyle/>
          <a:p>
            <a:endParaRPr lang="ja-JP"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lide 15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txBody>
          <a:bodyPr/>
          <a:lstStyle/>
          <a:p>
            <a:endParaRPr lang="ja-JP" altLang="en-US"/>
          </a:p>
        </p:txBody>
      </p:sp>
      <p:sp>
        <p:nvSpPr>
          <p:cNvPr id="3" name="Shape 1"/>
          <p:cNvSpPr/>
          <p:nvPr/>
        </p:nvSpPr>
        <p:spPr>
          <a:xfrm>
            <a:off x="0" y="0"/>
            <a:ext cx="14630400" cy="8229600"/>
          </a:xfrm>
          <a:prstGeom prst="rect">
            <a:avLst/>
          </a:prstGeom>
          <a:solidFill>
            <a:srgbClr val="FFFFFF">
              <a:alpha val="95000"/>
            </a:srgbClr>
          </a:solidFill>
          <a:ln/>
        </p:spPr>
        <p:txBody>
          <a:bodyPr/>
          <a:lstStyle/>
          <a:p>
            <a:endParaRPr lang="ja-JP"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lide 16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txBody>
          <a:bodyPr/>
          <a:lstStyle/>
          <a:p>
            <a:endParaRPr lang="ja-JP" altLang="en-US"/>
          </a:p>
        </p:txBody>
      </p:sp>
      <p:sp>
        <p:nvSpPr>
          <p:cNvPr id="3" name="Shape 1"/>
          <p:cNvSpPr/>
          <p:nvPr/>
        </p:nvSpPr>
        <p:spPr>
          <a:xfrm>
            <a:off x="0" y="0"/>
            <a:ext cx="14630400" cy="8229600"/>
          </a:xfrm>
          <a:prstGeom prst="rect">
            <a:avLst/>
          </a:prstGeom>
          <a:solidFill>
            <a:srgbClr val="FFFFFF">
              <a:alpha val="95000"/>
            </a:srgbClr>
          </a:solidFill>
          <a:ln/>
        </p:spPr>
        <p:txBody>
          <a:bodyPr/>
          <a:lstStyle/>
          <a:p>
            <a:endParaRPr lang="ja-JP"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lide 17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txBody>
          <a:bodyPr/>
          <a:lstStyle/>
          <a:p>
            <a:endParaRPr lang="ja-JP" altLang="en-US"/>
          </a:p>
        </p:txBody>
      </p:sp>
      <p:sp>
        <p:nvSpPr>
          <p:cNvPr id="3" name="Shape 1"/>
          <p:cNvSpPr/>
          <p:nvPr/>
        </p:nvSpPr>
        <p:spPr>
          <a:xfrm>
            <a:off x="0" y="0"/>
            <a:ext cx="14630400" cy="8229600"/>
          </a:xfrm>
          <a:prstGeom prst="rect">
            <a:avLst/>
          </a:prstGeom>
          <a:solidFill>
            <a:srgbClr val="FFFFFF">
              <a:alpha val="95000"/>
            </a:srgbClr>
          </a:solidFill>
          <a:ln/>
        </p:spPr>
        <p:txBody>
          <a:bodyPr/>
          <a:lstStyle/>
          <a:p>
            <a:endParaRPr lang="ja-JP"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lide 18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txBody>
          <a:bodyPr/>
          <a:lstStyle/>
          <a:p>
            <a:endParaRPr lang="ja-JP" altLang="en-US"/>
          </a:p>
        </p:txBody>
      </p:sp>
      <p:sp>
        <p:nvSpPr>
          <p:cNvPr id="3" name="Shape 1"/>
          <p:cNvSpPr/>
          <p:nvPr/>
        </p:nvSpPr>
        <p:spPr>
          <a:xfrm>
            <a:off x="0" y="0"/>
            <a:ext cx="14630400" cy="8229600"/>
          </a:xfrm>
          <a:prstGeom prst="rect">
            <a:avLst/>
          </a:prstGeom>
          <a:solidFill>
            <a:srgbClr val="FFFFFF">
              <a:alpha val="95000"/>
            </a:srgbClr>
          </a:solidFill>
          <a:ln/>
        </p:spPr>
        <p:txBody>
          <a:bodyPr/>
          <a:lstStyle/>
          <a:p>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txBody>
          <a:bodyPr/>
          <a:lstStyle/>
          <a:p>
            <a:endParaRPr lang="ja-JP" altLang="en-US"/>
          </a:p>
        </p:txBody>
      </p:sp>
      <p:sp>
        <p:nvSpPr>
          <p:cNvPr id="3" name="Shape 1"/>
          <p:cNvSpPr/>
          <p:nvPr/>
        </p:nvSpPr>
        <p:spPr>
          <a:xfrm>
            <a:off x="0" y="0"/>
            <a:ext cx="14630400" cy="8229600"/>
          </a:xfrm>
          <a:prstGeom prst="rect">
            <a:avLst/>
          </a:prstGeom>
          <a:solidFill>
            <a:srgbClr val="FFFFFF">
              <a:alpha val="95000"/>
            </a:srgbClr>
          </a:solidFill>
          <a:ln/>
        </p:spPr>
        <p:txBody>
          <a:bodyPr/>
          <a:lstStyle/>
          <a:p>
            <a:endParaRPr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lide 19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txBody>
          <a:bodyPr/>
          <a:lstStyle/>
          <a:p>
            <a:endParaRPr lang="ja-JP" altLang="en-US"/>
          </a:p>
        </p:txBody>
      </p:sp>
      <p:sp>
        <p:nvSpPr>
          <p:cNvPr id="3" name="Shape 1"/>
          <p:cNvSpPr/>
          <p:nvPr/>
        </p:nvSpPr>
        <p:spPr>
          <a:xfrm>
            <a:off x="0" y="0"/>
            <a:ext cx="14630400" cy="8229600"/>
          </a:xfrm>
          <a:prstGeom prst="rect">
            <a:avLst/>
          </a:prstGeom>
          <a:solidFill>
            <a:srgbClr val="FFFFFF">
              <a:alpha val="95000"/>
            </a:srgbClr>
          </a:solidFill>
          <a:ln/>
        </p:spPr>
        <p:txBody>
          <a:bodyPr/>
          <a:lstStyle/>
          <a:p>
            <a:endParaRPr lang="ja-JP"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lide 20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txBody>
          <a:bodyPr/>
          <a:lstStyle/>
          <a:p>
            <a:endParaRPr lang="ja-JP" altLang="en-US"/>
          </a:p>
        </p:txBody>
      </p:sp>
      <p:sp>
        <p:nvSpPr>
          <p:cNvPr id="3" name="Shape 1"/>
          <p:cNvSpPr/>
          <p:nvPr/>
        </p:nvSpPr>
        <p:spPr>
          <a:xfrm>
            <a:off x="0" y="0"/>
            <a:ext cx="14630400" cy="8229600"/>
          </a:xfrm>
          <a:prstGeom prst="rect">
            <a:avLst/>
          </a:prstGeom>
          <a:solidFill>
            <a:srgbClr val="FFFFFF">
              <a:alpha val="95000"/>
            </a:srgbClr>
          </a:solidFill>
          <a:ln/>
        </p:spPr>
        <p:txBody>
          <a:bodyPr/>
          <a:lstStyle/>
          <a:p>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txBody>
          <a:bodyPr/>
          <a:lstStyle/>
          <a:p>
            <a:endParaRPr lang="ja-JP" altLang="en-US"/>
          </a:p>
        </p:txBody>
      </p:sp>
      <p:sp>
        <p:nvSpPr>
          <p:cNvPr id="3" name="Shape 1"/>
          <p:cNvSpPr/>
          <p:nvPr/>
        </p:nvSpPr>
        <p:spPr>
          <a:xfrm>
            <a:off x="0" y="0"/>
            <a:ext cx="14630400" cy="8229600"/>
          </a:xfrm>
          <a:prstGeom prst="rect">
            <a:avLst/>
          </a:prstGeom>
          <a:solidFill>
            <a:srgbClr val="FFFFFF">
              <a:alpha val="95000"/>
            </a:srgbClr>
          </a:solidFill>
          <a:ln/>
        </p:spPr>
        <p:txBody>
          <a:bodyPr/>
          <a:lstStyle/>
          <a:p>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txBody>
          <a:bodyPr/>
          <a:lstStyle/>
          <a:p>
            <a:endParaRPr lang="ja-JP" altLang="en-US"/>
          </a:p>
        </p:txBody>
      </p:sp>
      <p:sp>
        <p:nvSpPr>
          <p:cNvPr id="3" name="Shape 1"/>
          <p:cNvSpPr/>
          <p:nvPr/>
        </p:nvSpPr>
        <p:spPr>
          <a:xfrm>
            <a:off x="0" y="0"/>
            <a:ext cx="14630400" cy="8229600"/>
          </a:xfrm>
          <a:prstGeom prst="rect">
            <a:avLst/>
          </a:prstGeom>
          <a:solidFill>
            <a:srgbClr val="FFFFFF">
              <a:alpha val="95000"/>
            </a:srgbClr>
          </a:solidFill>
          <a:ln/>
        </p:spPr>
        <p:txBody>
          <a:bodyPr/>
          <a:lstStyle/>
          <a:p>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txBody>
          <a:bodyPr/>
          <a:lstStyle/>
          <a:p>
            <a:endParaRPr lang="ja-JP" altLang="en-US"/>
          </a:p>
        </p:txBody>
      </p:sp>
      <p:sp>
        <p:nvSpPr>
          <p:cNvPr id="3" name="Shape 1"/>
          <p:cNvSpPr/>
          <p:nvPr/>
        </p:nvSpPr>
        <p:spPr>
          <a:xfrm>
            <a:off x="0" y="0"/>
            <a:ext cx="14630400" cy="8229600"/>
          </a:xfrm>
          <a:prstGeom prst="rect">
            <a:avLst/>
          </a:prstGeom>
          <a:solidFill>
            <a:srgbClr val="FFFFFF">
              <a:alpha val="95000"/>
            </a:srgbClr>
          </a:solidFill>
          <a:ln/>
        </p:spPr>
        <p:txBody>
          <a:bodyPr/>
          <a:lstStyle/>
          <a:p>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txBody>
          <a:bodyPr/>
          <a:lstStyle/>
          <a:p>
            <a:endParaRPr lang="ja-JP" altLang="en-US"/>
          </a:p>
        </p:txBody>
      </p:sp>
      <p:sp>
        <p:nvSpPr>
          <p:cNvPr id="3" name="Shape 1"/>
          <p:cNvSpPr/>
          <p:nvPr/>
        </p:nvSpPr>
        <p:spPr>
          <a:xfrm>
            <a:off x="0" y="0"/>
            <a:ext cx="14630400" cy="8229600"/>
          </a:xfrm>
          <a:prstGeom prst="rect">
            <a:avLst/>
          </a:prstGeom>
          <a:solidFill>
            <a:srgbClr val="FFFFFF">
              <a:alpha val="95000"/>
            </a:srgbClr>
          </a:solidFill>
          <a:ln/>
        </p:spPr>
        <p:txBody>
          <a:bodyPr/>
          <a:lstStyle/>
          <a:p>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txBody>
          <a:bodyPr/>
          <a:lstStyle/>
          <a:p>
            <a:endParaRPr lang="ja-JP" altLang="en-US"/>
          </a:p>
        </p:txBody>
      </p:sp>
      <p:sp>
        <p:nvSpPr>
          <p:cNvPr id="3" name="Shape 1"/>
          <p:cNvSpPr/>
          <p:nvPr/>
        </p:nvSpPr>
        <p:spPr>
          <a:xfrm>
            <a:off x="0" y="0"/>
            <a:ext cx="14630400" cy="8229600"/>
          </a:xfrm>
          <a:prstGeom prst="rect">
            <a:avLst/>
          </a:prstGeom>
          <a:solidFill>
            <a:srgbClr val="FFFFFF">
              <a:alpha val="95000"/>
            </a:srgbClr>
          </a:solidFill>
          <a:ln/>
        </p:spPr>
        <p:txBody>
          <a:bodyPr/>
          <a:lstStyle/>
          <a:p>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txBody>
          <a:bodyPr/>
          <a:lstStyle/>
          <a:p>
            <a:endParaRPr lang="ja-JP" altLang="en-US"/>
          </a:p>
        </p:txBody>
      </p:sp>
      <p:sp>
        <p:nvSpPr>
          <p:cNvPr id="3" name="Shape 1"/>
          <p:cNvSpPr/>
          <p:nvPr/>
        </p:nvSpPr>
        <p:spPr>
          <a:xfrm>
            <a:off x="0" y="0"/>
            <a:ext cx="14630400" cy="8229600"/>
          </a:xfrm>
          <a:prstGeom prst="rect">
            <a:avLst/>
          </a:prstGeom>
          <a:solidFill>
            <a:srgbClr val="FFFFFF">
              <a:alpha val="95000"/>
            </a:srgbClr>
          </a:solidFill>
          <a:ln/>
        </p:spPr>
        <p:txBody>
          <a:bodyPr/>
          <a:lstStyle/>
          <a:p>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txBody>
          <a:bodyPr/>
          <a:lstStyle/>
          <a:p>
            <a:endParaRPr lang="ja-JP" altLang="en-US"/>
          </a:p>
        </p:txBody>
      </p:sp>
      <p:sp>
        <p:nvSpPr>
          <p:cNvPr id="3" name="Shape 1"/>
          <p:cNvSpPr/>
          <p:nvPr/>
        </p:nvSpPr>
        <p:spPr>
          <a:xfrm>
            <a:off x="0" y="0"/>
            <a:ext cx="14630400" cy="8229600"/>
          </a:xfrm>
          <a:prstGeom prst="rect">
            <a:avLst/>
          </a:prstGeom>
          <a:solidFill>
            <a:srgbClr val="FFFFFF">
              <a:alpha val="95000"/>
            </a:srgbClr>
          </a:solidFill>
          <a:ln/>
        </p:spPr>
        <p:txBody>
          <a:bodyPr/>
          <a:lstStyle/>
          <a:p>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3" name="Text 0"/>
          <p:cNvSpPr/>
          <p:nvPr/>
        </p:nvSpPr>
        <p:spPr>
          <a:xfrm>
            <a:off x="959882" y="1121382"/>
            <a:ext cx="7224236" cy="2142649"/>
          </a:xfrm>
          <a:prstGeom prst="rect">
            <a:avLst/>
          </a:prstGeom>
          <a:noFill/>
          <a:ln/>
        </p:spPr>
        <p:txBody>
          <a:bodyPr wrap="square" lIns="0" tIns="0" rIns="0" bIns="0" rtlCol="0" anchor="t"/>
          <a:lstStyle/>
          <a:p>
            <a:pPr marL="0" indent="0" algn="l">
              <a:buNone/>
            </a:pPr>
            <a:r>
              <a:rPr lang="ja-JP" altLang="en-US" sz="7200" dirty="0">
                <a:solidFill>
                  <a:srgbClr val="1B1B27"/>
                </a:solidFill>
                <a:latin typeface="Inter Medium" pitchFamily="34" charset="0"/>
                <a:ea typeface="Inter Medium" pitchFamily="34" charset="-122"/>
                <a:cs typeface="Inter Medium" pitchFamily="34" charset="-120"/>
              </a:rPr>
              <a:t>精神看護学</a:t>
            </a:r>
            <a:r>
              <a:rPr lang="en-US" altLang="ja-JP" sz="7200" dirty="0">
                <a:solidFill>
                  <a:srgbClr val="1B1B27"/>
                </a:solidFill>
                <a:latin typeface="Inter Medium" pitchFamily="34" charset="0"/>
                <a:ea typeface="Inter Medium" pitchFamily="34" charset="-122"/>
                <a:cs typeface="Inter Medium" pitchFamily="34" charset="-120"/>
              </a:rPr>
              <a:t>Ⅱ</a:t>
            </a:r>
          </a:p>
          <a:p>
            <a:pPr marL="0" indent="0" algn="l">
              <a:buNone/>
            </a:pPr>
            <a:r>
              <a:rPr lang="ja-JP" altLang="en-US" sz="4000" dirty="0">
                <a:solidFill>
                  <a:srgbClr val="1B1B27"/>
                </a:solidFill>
                <a:latin typeface="Inter Medium" pitchFamily="34" charset="0"/>
                <a:ea typeface="Inter Medium" pitchFamily="34" charset="-122"/>
                <a:cs typeface="Inter Medium" pitchFamily="34" charset="-120"/>
              </a:rPr>
              <a:t>（疾患論）</a:t>
            </a:r>
            <a:endParaRPr lang="en-US" altLang="ja-JP" sz="4000" dirty="0">
              <a:solidFill>
                <a:srgbClr val="1B1B27"/>
              </a:solidFill>
              <a:latin typeface="Inter Medium" pitchFamily="34" charset="0"/>
              <a:ea typeface="Inter Medium" pitchFamily="34" charset="-122"/>
              <a:cs typeface="Inter Medium" pitchFamily="34" charset="-120"/>
            </a:endParaRPr>
          </a:p>
          <a:p>
            <a:pPr marL="0" indent="0" algn="l">
              <a:buNone/>
            </a:pPr>
            <a:r>
              <a:rPr lang="ja-JP" altLang="en-US" sz="4000" dirty="0">
                <a:solidFill>
                  <a:srgbClr val="1B1B27"/>
                </a:solidFill>
                <a:latin typeface="Inter Medium" pitchFamily="34" charset="0"/>
                <a:ea typeface="Inter Medium" pitchFamily="34" charset="-122"/>
                <a:cs typeface="Inter Medium" pitchFamily="34" charset="-120"/>
              </a:rPr>
              <a:t>第１回</a:t>
            </a:r>
            <a:endParaRPr lang="en-US" sz="4000" dirty="0">
              <a:solidFill>
                <a:srgbClr val="1B1B27"/>
              </a:solidFill>
              <a:latin typeface="Inter Medium" pitchFamily="34" charset="0"/>
              <a:ea typeface="Inter Medium" pitchFamily="34" charset="-122"/>
              <a:cs typeface="Inter Medium" pitchFamily="34" charset="-120"/>
            </a:endParaRPr>
          </a:p>
          <a:p>
            <a:pPr marL="0" indent="0" algn="l">
              <a:buNone/>
            </a:pPr>
            <a:r>
              <a:rPr lang="en-US" sz="4000" dirty="0" err="1">
                <a:solidFill>
                  <a:srgbClr val="1B1B27"/>
                </a:solidFill>
                <a:latin typeface="Inter Medium" pitchFamily="34" charset="0"/>
                <a:ea typeface="Inter Medium" pitchFamily="34" charset="-122"/>
                <a:cs typeface="Inter Medium" pitchFamily="34" charset="-120"/>
              </a:rPr>
              <a:t>精神疾患の基礎知識と分類</a:t>
            </a:r>
            <a:endParaRPr lang="en-US" sz="4000" dirty="0"/>
          </a:p>
        </p:txBody>
      </p:sp>
      <p:sp>
        <p:nvSpPr>
          <p:cNvPr id="4" name="Text 1"/>
          <p:cNvSpPr/>
          <p:nvPr/>
        </p:nvSpPr>
        <p:spPr>
          <a:xfrm>
            <a:off x="959882" y="4457530"/>
            <a:ext cx="7224236" cy="2742009"/>
          </a:xfrm>
          <a:prstGeom prst="rect">
            <a:avLst/>
          </a:prstGeom>
          <a:noFill/>
          <a:ln/>
        </p:spPr>
        <p:txBody>
          <a:bodyPr wrap="square" lIns="0" tIns="0" rIns="0" bIns="0" rtlCol="0" anchor="t"/>
          <a:lstStyle/>
          <a:p>
            <a:pPr marL="0" indent="0" algn="l">
              <a:lnSpc>
                <a:spcPts val="4300"/>
              </a:lnSpc>
              <a:buNone/>
            </a:pPr>
            <a:r>
              <a:rPr lang="en-US" sz="2650" dirty="0">
                <a:solidFill>
                  <a:srgbClr val="030303"/>
                </a:solidFill>
                <a:latin typeface="IBM Plex Sans Medium" pitchFamily="34" charset="0"/>
                <a:ea typeface="IBM Plex Sans Medium" pitchFamily="34" charset="-122"/>
                <a:cs typeface="IBM Plex Sans Medium" pitchFamily="34" charset="-120"/>
              </a:rPr>
              <a:t>精神障害とは、認知・感情・行動・対人関係などにおいて著しい機能の障害が見られ、日常生活に支障をきたす状態である。本講義では、精神疾患の定義、分類体系、疫学的特徴、そして社会的スティグマについて理解を深める。</a:t>
            </a:r>
            <a:endParaRPr lang="en-US" sz="2650" dirty="0"/>
          </a:p>
        </p:txBody>
      </p:sp>
      <p:pic>
        <p:nvPicPr>
          <p:cNvPr id="6" name="図 5" descr="海と出会うピンク色の砂浜">
            <a:extLst>
              <a:ext uri="{FF2B5EF4-FFF2-40B4-BE49-F238E27FC236}">
                <a16:creationId xmlns:a16="http://schemas.microsoft.com/office/drawing/2014/main" id="{6B478A8F-AD6F-24E8-A900-DD8C5DE2074A}"/>
              </a:ext>
            </a:extLst>
          </p:cNvPr>
          <p:cNvPicPr>
            <a:picLocks noChangeAspect="1"/>
          </p:cNvPicPr>
          <p:nvPr/>
        </p:nvPicPr>
        <p:blipFill>
          <a:blip r:embed="rId3"/>
          <a:srcRect l="19630" r="34127"/>
          <a:stretch>
            <a:fillRect/>
          </a:stretch>
        </p:blipFill>
        <p:spPr>
          <a:xfrm>
            <a:off x="8921931" y="0"/>
            <a:ext cx="5708469" cy="8229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880467" y="1117997"/>
            <a:ext cx="9432727" cy="982623"/>
          </a:xfrm>
          <a:prstGeom prst="rect">
            <a:avLst/>
          </a:prstGeom>
          <a:noFill/>
          <a:ln/>
        </p:spPr>
        <p:txBody>
          <a:bodyPr wrap="none" lIns="0" tIns="0" rIns="0" bIns="0" rtlCol="0" anchor="t"/>
          <a:lstStyle/>
          <a:p>
            <a:pPr marL="0" indent="0" algn="l">
              <a:lnSpc>
                <a:spcPts val="7700"/>
              </a:lnSpc>
              <a:buNone/>
            </a:pPr>
            <a:r>
              <a:rPr lang="en-US" sz="6150" dirty="0">
                <a:solidFill>
                  <a:srgbClr val="1B1B27"/>
                </a:solidFill>
                <a:latin typeface="Inter Medium" pitchFamily="34" charset="0"/>
                <a:ea typeface="Inter Medium" pitchFamily="34" charset="-122"/>
                <a:cs typeface="Inter Medium" pitchFamily="34" charset="-120"/>
              </a:rPr>
              <a:t>代表的な疾患の生涯有病率</a:t>
            </a:r>
            <a:endParaRPr lang="en-US" sz="6150" dirty="0"/>
          </a:p>
        </p:txBody>
      </p:sp>
      <p:sp>
        <p:nvSpPr>
          <p:cNvPr id="4" name="Text 2"/>
          <p:cNvSpPr/>
          <p:nvPr/>
        </p:nvSpPr>
        <p:spPr>
          <a:xfrm>
            <a:off x="1352074" y="2729508"/>
            <a:ext cx="3556159" cy="491371"/>
          </a:xfrm>
          <a:prstGeom prst="rect">
            <a:avLst/>
          </a:prstGeom>
          <a:noFill/>
          <a:ln/>
        </p:spPr>
        <p:txBody>
          <a:bodyPr wrap="none" lIns="0" tIns="0" rIns="0" bIns="0" rtlCol="0" anchor="t"/>
          <a:lstStyle/>
          <a:p>
            <a:pPr marL="0" indent="0" algn="l">
              <a:buNone/>
            </a:pPr>
            <a:r>
              <a:rPr lang="en-US" sz="3200" dirty="0">
                <a:solidFill>
                  <a:srgbClr val="030303"/>
                </a:solidFill>
                <a:latin typeface="Inter Medium" pitchFamily="34" charset="0"/>
                <a:ea typeface="Inter Medium" pitchFamily="34" charset="-122"/>
                <a:cs typeface="Inter Medium" pitchFamily="34" charset="-120"/>
              </a:rPr>
              <a:t>うつ病</a:t>
            </a:r>
            <a:endParaRPr lang="en-US" sz="3200" dirty="0"/>
          </a:p>
        </p:txBody>
      </p:sp>
      <p:sp>
        <p:nvSpPr>
          <p:cNvPr id="5" name="Text 3"/>
          <p:cNvSpPr/>
          <p:nvPr/>
        </p:nvSpPr>
        <p:spPr>
          <a:xfrm>
            <a:off x="1352074" y="3409474"/>
            <a:ext cx="3556159" cy="1509117"/>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最も一般的な精神疾患のひとつ。再発傾向がある。</a:t>
            </a:r>
            <a:endParaRPr lang="en-US" sz="2800" dirty="0"/>
          </a:p>
        </p:txBody>
      </p:sp>
      <p:sp>
        <p:nvSpPr>
          <p:cNvPr id="7" name="Text 5"/>
          <p:cNvSpPr/>
          <p:nvPr/>
        </p:nvSpPr>
        <p:spPr>
          <a:xfrm>
            <a:off x="5772864" y="2729508"/>
            <a:ext cx="3556159" cy="491371"/>
          </a:xfrm>
          <a:prstGeom prst="rect">
            <a:avLst/>
          </a:prstGeom>
          <a:noFill/>
          <a:ln/>
        </p:spPr>
        <p:txBody>
          <a:bodyPr wrap="none" lIns="0" tIns="0" rIns="0" bIns="0" rtlCol="0" anchor="t"/>
          <a:lstStyle/>
          <a:p>
            <a:pPr marL="0" indent="0" algn="l">
              <a:buNone/>
            </a:pPr>
            <a:r>
              <a:rPr lang="en-US" sz="3200" dirty="0">
                <a:solidFill>
                  <a:srgbClr val="030303"/>
                </a:solidFill>
                <a:latin typeface="Inter Medium" pitchFamily="34" charset="0"/>
                <a:ea typeface="Inter Medium" pitchFamily="34" charset="-122"/>
                <a:cs typeface="Inter Medium" pitchFamily="34" charset="-120"/>
              </a:rPr>
              <a:t>不安障害</a:t>
            </a:r>
            <a:endParaRPr lang="en-US" sz="3200" dirty="0"/>
          </a:p>
        </p:txBody>
      </p:sp>
      <p:sp>
        <p:nvSpPr>
          <p:cNvPr id="8" name="Text 6"/>
          <p:cNvSpPr/>
          <p:nvPr/>
        </p:nvSpPr>
        <p:spPr>
          <a:xfrm>
            <a:off x="5772864" y="3409474"/>
            <a:ext cx="3556159" cy="1006078"/>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社交不安障害やパニック障害などを含む。</a:t>
            </a:r>
            <a:endParaRPr lang="en-US" sz="2800" dirty="0"/>
          </a:p>
        </p:txBody>
      </p:sp>
      <p:sp>
        <p:nvSpPr>
          <p:cNvPr id="10" name="Text 8"/>
          <p:cNvSpPr/>
          <p:nvPr/>
        </p:nvSpPr>
        <p:spPr>
          <a:xfrm>
            <a:off x="10193655" y="2729508"/>
            <a:ext cx="3556278" cy="491371"/>
          </a:xfrm>
          <a:prstGeom prst="rect">
            <a:avLst/>
          </a:prstGeom>
          <a:noFill/>
          <a:ln/>
        </p:spPr>
        <p:txBody>
          <a:bodyPr wrap="none" lIns="0" tIns="0" rIns="0" bIns="0" rtlCol="0" anchor="t"/>
          <a:lstStyle/>
          <a:p>
            <a:pPr marL="0" indent="0" algn="l">
              <a:buNone/>
            </a:pPr>
            <a:r>
              <a:rPr lang="en-US" sz="3200" dirty="0">
                <a:solidFill>
                  <a:srgbClr val="030303"/>
                </a:solidFill>
                <a:latin typeface="Inter Medium" pitchFamily="34" charset="0"/>
                <a:ea typeface="Inter Medium" pitchFamily="34" charset="-122"/>
                <a:cs typeface="Inter Medium" pitchFamily="34" charset="-120"/>
              </a:rPr>
              <a:t>統合失調症</a:t>
            </a:r>
            <a:endParaRPr lang="en-US" sz="3200" dirty="0"/>
          </a:p>
        </p:txBody>
      </p:sp>
      <p:sp>
        <p:nvSpPr>
          <p:cNvPr id="11" name="Text 9"/>
          <p:cNvSpPr/>
          <p:nvPr/>
        </p:nvSpPr>
        <p:spPr>
          <a:xfrm>
            <a:off x="10193655" y="3409474"/>
            <a:ext cx="3556278" cy="1006078"/>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稀だが重篤で慢性化しやすい疾患。</a:t>
            </a:r>
            <a:endParaRPr lang="en-US" sz="2800" dirty="0"/>
          </a:p>
        </p:txBody>
      </p:sp>
      <p:sp>
        <p:nvSpPr>
          <p:cNvPr id="12" name="Shape 10"/>
          <p:cNvSpPr/>
          <p:nvPr/>
        </p:nvSpPr>
        <p:spPr>
          <a:xfrm>
            <a:off x="880467" y="5272325"/>
            <a:ext cx="12869466" cy="2101657"/>
          </a:xfrm>
          <a:prstGeom prst="roundRect">
            <a:avLst>
              <a:gd name="adj" fmla="val 7181"/>
            </a:avLst>
          </a:prstGeom>
          <a:solidFill>
            <a:srgbClr val="D9D9D9"/>
          </a:solidFill>
          <a:ln/>
        </p:spPr>
        <p:txBody>
          <a:bodyPr/>
          <a:lstStyle/>
          <a:p>
            <a:endParaRPr lang="ja-JP" altLang="en-US" sz="2000"/>
          </a:p>
        </p:txBody>
      </p:sp>
      <p:pic>
        <p:nvPicPr>
          <p:cNvPr id="13" name="Image 0" descr="preencoded.png"/>
          <p:cNvPicPr>
            <a:picLocks noChangeAspect="1"/>
          </p:cNvPicPr>
          <p:nvPr/>
        </p:nvPicPr>
        <p:blipFill>
          <a:blip r:embed="rId3"/>
          <a:stretch>
            <a:fillRect/>
          </a:stretch>
        </p:blipFill>
        <p:spPr>
          <a:xfrm>
            <a:off x="1194911" y="5755958"/>
            <a:ext cx="393025" cy="314444"/>
          </a:xfrm>
          <a:prstGeom prst="rect">
            <a:avLst/>
          </a:prstGeom>
        </p:spPr>
      </p:pic>
      <p:sp>
        <p:nvSpPr>
          <p:cNvPr id="14" name="Text 11"/>
          <p:cNvSpPr/>
          <p:nvPr/>
        </p:nvSpPr>
        <p:spPr>
          <a:xfrm>
            <a:off x="1902381" y="5665351"/>
            <a:ext cx="11533108" cy="1006078"/>
          </a:xfrm>
          <a:prstGeom prst="rect">
            <a:avLst/>
          </a:prstGeom>
          <a:noFill/>
          <a:ln/>
        </p:spPr>
        <p:txBody>
          <a:bodyPr wrap="square" lIns="0" tIns="0" rIns="0" bIns="0" rtlCol="0" anchor="t"/>
          <a:lstStyle/>
          <a:p>
            <a:pPr marL="0" indent="0" algn="l">
              <a:buNone/>
            </a:pPr>
            <a:r>
              <a:rPr lang="en-US" sz="2800" dirty="0">
                <a:solidFill>
                  <a:srgbClr val="000000"/>
                </a:solidFill>
                <a:latin typeface="IBM Plex Sans Medium" pitchFamily="34" charset="0"/>
                <a:ea typeface="IBM Plex Sans Medium" pitchFamily="34" charset="-122"/>
                <a:cs typeface="IBM Plex Sans Medium" pitchFamily="34" charset="-120"/>
              </a:rPr>
              <a:t>有病率(prevalence)とは、ある時点や期間に特定の疾患をもっている人の割合。生涯有病率は、一生のうちに一度でもその疾患を経験する人の割合を指す。</a:t>
            </a:r>
            <a:endParaRPr lang="en-US"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966073" y="1201698"/>
            <a:ext cx="11212473" cy="1078230"/>
          </a:xfrm>
          <a:prstGeom prst="rect">
            <a:avLst/>
          </a:prstGeom>
          <a:noFill/>
          <a:ln/>
        </p:spPr>
        <p:txBody>
          <a:bodyPr wrap="none" lIns="0" tIns="0" rIns="0" bIns="0" rtlCol="0" anchor="t"/>
          <a:lstStyle/>
          <a:p>
            <a:pPr marL="0" indent="0" algn="l">
              <a:lnSpc>
                <a:spcPts val="8450"/>
              </a:lnSpc>
              <a:buNone/>
            </a:pPr>
            <a:r>
              <a:rPr lang="en-US" sz="6750" dirty="0">
                <a:solidFill>
                  <a:srgbClr val="1B1B27"/>
                </a:solidFill>
                <a:latin typeface="Inter Medium" pitchFamily="34" charset="0"/>
                <a:ea typeface="Inter Medium" pitchFamily="34" charset="-122"/>
                <a:cs typeface="Inter Medium" pitchFamily="34" charset="-120"/>
              </a:rPr>
              <a:t>精神疾患における性差の傾向</a:t>
            </a:r>
            <a:endParaRPr lang="en-US" sz="6750" dirty="0"/>
          </a:p>
        </p:txBody>
      </p:sp>
      <p:sp>
        <p:nvSpPr>
          <p:cNvPr id="4" name="Text 2"/>
          <p:cNvSpPr/>
          <p:nvPr/>
        </p:nvSpPr>
        <p:spPr>
          <a:xfrm>
            <a:off x="966072" y="2968227"/>
            <a:ext cx="3774859" cy="539115"/>
          </a:xfrm>
          <a:prstGeom prst="rect">
            <a:avLst/>
          </a:prstGeom>
          <a:noFill/>
          <a:ln/>
        </p:spPr>
        <p:txBody>
          <a:bodyPr wrap="none" lIns="0" tIns="0" rIns="0" bIns="0" rtlCol="0" anchor="t"/>
          <a:lstStyle/>
          <a:p>
            <a:pPr marL="0" indent="0" algn="l">
              <a:buNone/>
            </a:pPr>
            <a:r>
              <a:rPr lang="en-US" sz="3350" dirty="0">
                <a:solidFill>
                  <a:srgbClr val="030303"/>
                </a:solidFill>
                <a:latin typeface="Inter Medium" pitchFamily="34" charset="0"/>
                <a:ea typeface="Inter Medium" pitchFamily="34" charset="-122"/>
                <a:cs typeface="Inter Medium" pitchFamily="34" charset="-120"/>
              </a:rPr>
              <a:t>うつ病</a:t>
            </a:r>
            <a:endParaRPr lang="en-US" sz="3350" dirty="0"/>
          </a:p>
        </p:txBody>
      </p:sp>
      <p:sp>
        <p:nvSpPr>
          <p:cNvPr id="5" name="Text 3"/>
          <p:cNvSpPr/>
          <p:nvPr/>
        </p:nvSpPr>
        <p:spPr>
          <a:xfrm>
            <a:off x="966072" y="3714273"/>
            <a:ext cx="3774859" cy="3311843"/>
          </a:xfrm>
          <a:prstGeom prst="rect">
            <a:avLst/>
          </a:prstGeom>
          <a:noFill/>
          <a:ln/>
        </p:spPr>
        <p:txBody>
          <a:bodyPr wrap="square" lIns="0" tIns="0" rIns="0" bIns="0" rtlCol="0" anchor="t"/>
          <a:lstStyle/>
          <a:p>
            <a:pPr marL="0" indent="0" algn="l">
              <a:buNone/>
            </a:pPr>
            <a:r>
              <a:rPr lang="en-US" sz="2700" dirty="0">
                <a:solidFill>
                  <a:srgbClr val="030303"/>
                </a:solidFill>
                <a:latin typeface="IBM Plex Sans Medium" pitchFamily="34" charset="0"/>
                <a:ea typeface="IBM Plex Sans Medium" pitchFamily="34" charset="-122"/>
                <a:cs typeface="IBM Plex Sans Medium" pitchFamily="34" charset="-120"/>
              </a:rPr>
              <a:t>女性に多くみられる傾向がある。ホルモン、役割負担、社会的要因が関連していると考えられている。</a:t>
            </a:r>
            <a:endParaRPr lang="en-US" sz="2700" dirty="0"/>
          </a:p>
        </p:txBody>
      </p:sp>
      <p:sp>
        <p:nvSpPr>
          <p:cNvPr id="7" name="Text 5"/>
          <p:cNvSpPr/>
          <p:nvPr/>
        </p:nvSpPr>
        <p:spPr>
          <a:xfrm>
            <a:off x="5342571" y="2968227"/>
            <a:ext cx="3774859" cy="539115"/>
          </a:xfrm>
          <a:prstGeom prst="rect">
            <a:avLst/>
          </a:prstGeom>
          <a:noFill/>
          <a:ln/>
        </p:spPr>
        <p:txBody>
          <a:bodyPr wrap="none" lIns="0" tIns="0" rIns="0" bIns="0" rtlCol="0" anchor="t"/>
          <a:lstStyle/>
          <a:p>
            <a:pPr marL="0" indent="0" algn="l">
              <a:buNone/>
            </a:pPr>
            <a:r>
              <a:rPr lang="en-US" sz="3350" dirty="0">
                <a:solidFill>
                  <a:srgbClr val="030303"/>
                </a:solidFill>
                <a:latin typeface="Inter Medium" pitchFamily="34" charset="0"/>
                <a:ea typeface="Inter Medium" pitchFamily="34" charset="-122"/>
                <a:cs typeface="Inter Medium" pitchFamily="34" charset="-120"/>
              </a:rPr>
              <a:t>不安障害</a:t>
            </a:r>
            <a:endParaRPr lang="en-US" sz="3350" dirty="0"/>
          </a:p>
        </p:txBody>
      </p:sp>
      <p:sp>
        <p:nvSpPr>
          <p:cNvPr id="8" name="Text 6"/>
          <p:cNvSpPr/>
          <p:nvPr/>
        </p:nvSpPr>
        <p:spPr>
          <a:xfrm>
            <a:off x="5342571" y="3714273"/>
            <a:ext cx="3774859" cy="2759869"/>
          </a:xfrm>
          <a:prstGeom prst="rect">
            <a:avLst/>
          </a:prstGeom>
          <a:noFill/>
          <a:ln/>
        </p:spPr>
        <p:txBody>
          <a:bodyPr wrap="square" lIns="0" tIns="0" rIns="0" bIns="0" rtlCol="0" anchor="t"/>
          <a:lstStyle/>
          <a:p>
            <a:pPr marL="0" indent="0" algn="l">
              <a:buNone/>
            </a:pPr>
            <a:r>
              <a:rPr lang="en-US" sz="2700" dirty="0">
                <a:solidFill>
                  <a:srgbClr val="030303"/>
                </a:solidFill>
                <a:latin typeface="IBM Plex Sans Medium" pitchFamily="34" charset="0"/>
                <a:ea typeface="IBM Plex Sans Medium" pitchFamily="34" charset="-122"/>
                <a:cs typeface="IBM Plex Sans Medium" pitchFamily="34" charset="-120"/>
              </a:rPr>
              <a:t>女性に多くみられる傾向がある。ストレス反応や社会的背景が影響していると考えられている。</a:t>
            </a:r>
            <a:endParaRPr lang="en-US" sz="2700" dirty="0"/>
          </a:p>
        </p:txBody>
      </p:sp>
      <p:sp>
        <p:nvSpPr>
          <p:cNvPr id="10" name="Text 8"/>
          <p:cNvSpPr/>
          <p:nvPr/>
        </p:nvSpPr>
        <p:spPr>
          <a:xfrm>
            <a:off x="9719071" y="2968227"/>
            <a:ext cx="3774859" cy="539115"/>
          </a:xfrm>
          <a:prstGeom prst="rect">
            <a:avLst/>
          </a:prstGeom>
          <a:noFill/>
          <a:ln/>
        </p:spPr>
        <p:txBody>
          <a:bodyPr wrap="none" lIns="0" tIns="0" rIns="0" bIns="0" rtlCol="0" anchor="t"/>
          <a:lstStyle/>
          <a:p>
            <a:pPr marL="0" indent="0" algn="l">
              <a:buNone/>
            </a:pPr>
            <a:r>
              <a:rPr lang="en-US" sz="3350" dirty="0">
                <a:solidFill>
                  <a:srgbClr val="030303"/>
                </a:solidFill>
                <a:latin typeface="Inter Medium" pitchFamily="34" charset="0"/>
                <a:ea typeface="Inter Medium" pitchFamily="34" charset="-122"/>
                <a:cs typeface="Inter Medium" pitchFamily="34" charset="-120"/>
              </a:rPr>
              <a:t>統合失調症</a:t>
            </a:r>
            <a:endParaRPr lang="en-US" sz="3350" dirty="0"/>
          </a:p>
        </p:txBody>
      </p:sp>
      <p:sp>
        <p:nvSpPr>
          <p:cNvPr id="11" name="Text 9"/>
          <p:cNvSpPr/>
          <p:nvPr/>
        </p:nvSpPr>
        <p:spPr>
          <a:xfrm>
            <a:off x="9719071" y="3714273"/>
            <a:ext cx="3774859" cy="3311843"/>
          </a:xfrm>
          <a:prstGeom prst="rect">
            <a:avLst/>
          </a:prstGeom>
          <a:noFill/>
          <a:ln/>
        </p:spPr>
        <p:txBody>
          <a:bodyPr wrap="square" lIns="0" tIns="0" rIns="0" bIns="0" rtlCol="0" anchor="t"/>
          <a:lstStyle/>
          <a:p>
            <a:pPr marL="0" indent="0" algn="l">
              <a:buNone/>
            </a:pPr>
            <a:r>
              <a:rPr lang="en-US" sz="2700" dirty="0">
                <a:solidFill>
                  <a:srgbClr val="030303"/>
                </a:solidFill>
                <a:latin typeface="IBM Plex Sans Medium" pitchFamily="34" charset="0"/>
                <a:ea typeface="IBM Plex Sans Medium" pitchFamily="34" charset="-122"/>
                <a:cs typeface="IBM Plex Sans Medium" pitchFamily="34" charset="-120"/>
              </a:rPr>
              <a:t>男女差は少ないが、発症時期に違いがある。男性は10代後半〜20代前半、女性は20代後半〜30代に発症しやすい。</a:t>
            </a:r>
            <a:endParaRPr lang="en-US" sz="27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685086" y="745927"/>
            <a:ext cx="6117193" cy="764619"/>
          </a:xfrm>
          <a:prstGeom prst="rect">
            <a:avLst/>
          </a:prstGeom>
          <a:noFill/>
          <a:ln/>
        </p:spPr>
        <p:txBody>
          <a:bodyPr wrap="none" lIns="0" tIns="0" rIns="0" bIns="0" rtlCol="0" anchor="t"/>
          <a:lstStyle/>
          <a:p>
            <a:pPr marL="0" indent="0" algn="l">
              <a:lnSpc>
                <a:spcPts val="6000"/>
              </a:lnSpc>
              <a:buNone/>
            </a:pPr>
            <a:r>
              <a:rPr lang="en-US" sz="6600" dirty="0">
                <a:solidFill>
                  <a:srgbClr val="1B1B27"/>
                </a:solidFill>
                <a:latin typeface="Inter Medium" pitchFamily="34" charset="0"/>
                <a:ea typeface="Inter Medium" pitchFamily="34" charset="-122"/>
                <a:cs typeface="Inter Medium" pitchFamily="34" charset="-120"/>
              </a:rPr>
              <a:t>年齢による発症傾向</a:t>
            </a:r>
            <a:endParaRPr lang="en-US" sz="6600" dirty="0"/>
          </a:p>
        </p:txBody>
      </p:sp>
      <p:sp>
        <p:nvSpPr>
          <p:cNvPr id="3" name="Shape 1"/>
          <p:cNvSpPr/>
          <p:nvPr/>
        </p:nvSpPr>
        <p:spPr>
          <a:xfrm>
            <a:off x="685086" y="4604147"/>
            <a:ext cx="13260229" cy="30480"/>
          </a:xfrm>
          <a:prstGeom prst="roundRect">
            <a:avLst>
              <a:gd name="adj" fmla="val 337170"/>
            </a:avLst>
          </a:prstGeom>
          <a:solidFill>
            <a:srgbClr val="CCCCCC"/>
          </a:solidFill>
          <a:ln/>
        </p:spPr>
        <p:txBody>
          <a:bodyPr/>
          <a:lstStyle/>
          <a:p>
            <a:endParaRPr lang="ja-JP" altLang="en-US" sz="2400"/>
          </a:p>
        </p:txBody>
      </p:sp>
      <p:sp>
        <p:nvSpPr>
          <p:cNvPr id="4" name="Shape 2"/>
          <p:cNvSpPr/>
          <p:nvPr/>
        </p:nvSpPr>
        <p:spPr>
          <a:xfrm>
            <a:off x="3230166" y="3870127"/>
            <a:ext cx="30480" cy="734020"/>
          </a:xfrm>
          <a:prstGeom prst="roundRect">
            <a:avLst>
              <a:gd name="adj" fmla="val 337170"/>
            </a:avLst>
          </a:prstGeom>
          <a:solidFill>
            <a:srgbClr val="CCCCCC"/>
          </a:solidFill>
          <a:ln/>
        </p:spPr>
        <p:txBody>
          <a:bodyPr/>
          <a:lstStyle/>
          <a:p>
            <a:endParaRPr lang="ja-JP" altLang="en-US" sz="2400"/>
          </a:p>
        </p:txBody>
      </p:sp>
      <p:sp>
        <p:nvSpPr>
          <p:cNvPr id="5" name="Shape 3"/>
          <p:cNvSpPr/>
          <p:nvPr/>
        </p:nvSpPr>
        <p:spPr>
          <a:xfrm>
            <a:off x="2970133" y="4328874"/>
            <a:ext cx="550545" cy="550545"/>
          </a:xfrm>
          <a:prstGeom prst="roundRect">
            <a:avLst>
              <a:gd name="adj" fmla="val 18667"/>
            </a:avLst>
          </a:prstGeom>
          <a:solidFill>
            <a:srgbClr val="E6E6E6"/>
          </a:solidFill>
          <a:ln w="15240">
            <a:solidFill>
              <a:srgbClr val="CCCCCC"/>
            </a:solidFill>
            <a:prstDash val="solid"/>
          </a:ln>
        </p:spPr>
        <p:txBody>
          <a:bodyPr/>
          <a:lstStyle/>
          <a:p>
            <a:endParaRPr lang="ja-JP" altLang="en-US" sz="2400"/>
          </a:p>
        </p:txBody>
      </p:sp>
      <p:sp>
        <p:nvSpPr>
          <p:cNvPr id="6" name="Text 4"/>
          <p:cNvSpPr/>
          <p:nvPr/>
        </p:nvSpPr>
        <p:spPr>
          <a:xfrm>
            <a:off x="3061930" y="4344293"/>
            <a:ext cx="366951" cy="458748"/>
          </a:xfrm>
          <a:prstGeom prst="rect">
            <a:avLst/>
          </a:prstGeom>
          <a:noFill/>
          <a:ln/>
        </p:spPr>
        <p:txBody>
          <a:bodyPr wrap="none" lIns="0" tIns="0" rIns="0" bIns="0" rtlCol="0" anchor="t"/>
          <a:lstStyle/>
          <a:p>
            <a:pPr marL="0" indent="0" algn="ctr">
              <a:buNone/>
            </a:pPr>
            <a:r>
              <a:rPr lang="en-US" sz="3600" dirty="0">
                <a:solidFill>
                  <a:srgbClr val="030303"/>
                </a:solidFill>
                <a:latin typeface="Inter Medium" pitchFamily="34" charset="0"/>
                <a:ea typeface="Inter Medium" pitchFamily="34" charset="-122"/>
                <a:cs typeface="Inter Medium" pitchFamily="34" charset="-120"/>
              </a:rPr>
              <a:t>1</a:t>
            </a:r>
            <a:endParaRPr lang="en-US" sz="3600" dirty="0"/>
          </a:p>
        </p:txBody>
      </p:sp>
      <p:sp>
        <p:nvSpPr>
          <p:cNvPr id="7" name="Text 5"/>
          <p:cNvSpPr/>
          <p:nvPr/>
        </p:nvSpPr>
        <p:spPr>
          <a:xfrm>
            <a:off x="1716048" y="2313384"/>
            <a:ext cx="3058597" cy="382310"/>
          </a:xfrm>
          <a:prstGeom prst="rect">
            <a:avLst/>
          </a:prstGeom>
          <a:noFill/>
          <a:ln/>
        </p:spPr>
        <p:txBody>
          <a:bodyPr wrap="none" lIns="0" tIns="0" rIns="0" bIns="0" rtlCol="0" anchor="t"/>
          <a:lstStyle/>
          <a:p>
            <a:pPr marL="0" indent="0" algn="ctr">
              <a:buNone/>
            </a:pPr>
            <a:r>
              <a:rPr lang="en-US" sz="3200" dirty="0">
                <a:solidFill>
                  <a:srgbClr val="030303"/>
                </a:solidFill>
                <a:latin typeface="Inter Medium" pitchFamily="34" charset="0"/>
                <a:ea typeface="Inter Medium" pitchFamily="34" charset="-122"/>
                <a:cs typeface="Inter Medium" pitchFamily="34" charset="-120"/>
              </a:rPr>
              <a:t>小児期</a:t>
            </a:r>
            <a:endParaRPr lang="en-US" sz="3200" dirty="0"/>
          </a:p>
        </p:txBody>
      </p:sp>
      <p:sp>
        <p:nvSpPr>
          <p:cNvPr id="8" name="Text 6"/>
          <p:cNvSpPr/>
          <p:nvPr/>
        </p:nvSpPr>
        <p:spPr>
          <a:xfrm>
            <a:off x="929759" y="2842498"/>
            <a:ext cx="4631293" cy="391478"/>
          </a:xfrm>
          <a:prstGeom prst="rect">
            <a:avLst/>
          </a:prstGeom>
          <a:noFill/>
          <a:ln/>
        </p:spPr>
        <p:txBody>
          <a:bodyPr wrap="none" lIns="0" tIns="0" rIns="0" bIns="0" rtlCol="0" anchor="t"/>
          <a:lstStyle/>
          <a:p>
            <a:pPr marL="0" indent="0" algn="ctr">
              <a:buNone/>
            </a:pPr>
            <a:r>
              <a:rPr lang="en-US" sz="2400" dirty="0">
                <a:solidFill>
                  <a:srgbClr val="030303"/>
                </a:solidFill>
                <a:latin typeface="IBM Plex Sans Medium" pitchFamily="34" charset="0"/>
                <a:ea typeface="IBM Plex Sans Medium" pitchFamily="34" charset="-122"/>
                <a:cs typeface="IBM Plex Sans Medium" pitchFamily="34" charset="-120"/>
              </a:rPr>
              <a:t>発達障害などが見られる時期</a:t>
            </a:r>
            <a:endParaRPr lang="en-US" sz="2400" dirty="0"/>
          </a:p>
        </p:txBody>
      </p:sp>
      <p:sp>
        <p:nvSpPr>
          <p:cNvPr id="9" name="Shape 7"/>
          <p:cNvSpPr/>
          <p:nvPr/>
        </p:nvSpPr>
        <p:spPr>
          <a:xfrm>
            <a:off x="5943362" y="4604147"/>
            <a:ext cx="30480" cy="734020"/>
          </a:xfrm>
          <a:prstGeom prst="roundRect">
            <a:avLst>
              <a:gd name="adj" fmla="val 337170"/>
            </a:avLst>
          </a:prstGeom>
          <a:solidFill>
            <a:srgbClr val="CCCCCC"/>
          </a:solidFill>
          <a:ln/>
        </p:spPr>
        <p:txBody>
          <a:bodyPr/>
          <a:lstStyle/>
          <a:p>
            <a:endParaRPr lang="ja-JP" altLang="en-US" sz="2400"/>
          </a:p>
        </p:txBody>
      </p:sp>
      <p:sp>
        <p:nvSpPr>
          <p:cNvPr id="10" name="Shape 8"/>
          <p:cNvSpPr/>
          <p:nvPr/>
        </p:nvSpPr>
        <p:spPr>
          <a:xfrm>
            <a:off x="5683329" y="4328874"/>
            <a:ext cx="550545" cy="550545"/>
          </a:xfrm>
          <a:prstGeom prst="roundRect">
            <a:avLst>
              <a:gd name="adj" fmla="val 18667"/>
            </a:avLst>
          </a:prstGeom>
          <a:solidFill>
            <a:srgbClr val="E6E6E6"/>
          </a:solidFill>
          <a:ln w="15240">
            <a:solidFill>
              <a:srgbClr val="CCCCCC"/>
            </a:solidFill>
            <a:prstDash val="solid"/>
          </a:ln>
        </p:spPr>
        <p:txBody>
          <a:bodyPr/>
          <a:lstStyle/>
          <a:p>
            <a:endParaRPr lang="ja-JP" altLang="en-US" sz="2400"/>
          </a:p>
        </p:txBody>
      </p:sp>
      <p:sp>
        <p:nvSpPr>
          <p:cNvPr id="11" name="Text 9"/>
          <p:cNvSpPr/>
          <p:nvPr/>
        </p:nvSpPr>
        <p:spPr>
          <a:xfrm>
            <a:off x="5775127" y="4344293"/>
            <a:ext cx="366951" cy="458748"/>
          </a:xfrm>
          <a:prstGeom prst="rect">
            <a:avLst/>
          </a:prstGeom>
          <a:noFill/>
          <a:ln/>
        </p:spPr>
        <p:txBody>
          <a:bodyPr wrap="none" lIns="0" tIns="0" rIns="0" bIns="0" rtlCol="0" anchor="t"/>
          <a:lstStyle/>
          <a:p>
            <a:pPr marL="0" indent="0" algn="ctr">
              <a:buNone/>
            </a:pPr>
            <a:r>
              <a:rPr lang="en-US" sz="3600" dirty="0">
                <a:solidFill>
                  <a:srgbClr val="030303"/>
                </a:solidFill>
                <a:latin typeface="Inter Medium" pitchFamily="34" charset="0"/>
                <a:ea typeface="Inter Medium" pitchFamily="34" charset="-122"/>
                <a:cs typeface="Inter Medium" pitchFamily="34" charset="-120"/>
              </a:rPr>
              <a:t>2</a:t>
            </a:r>
            <a:endParaRPr lang="en-US" sz="3600" dirty="0"/>
          </a:p>
        </p:txBody>
      </p:sp>
      <p:sp>
        <p:nvSpPr>
          <p:cNvPr id="12" name="Text 10"/>
          <p:cNvSpPr/>
          <p:nvPr/>
        </p:nvSpPr>
        <p:spPr>
          <a:xfrm>
            <a:off x="3966924" y="5582841"/>
            <a:ext cx="3983355" cy="382310"/>
          </a:xfrm>
          <a:prstGeom prst="rect">
            <a:avLst/>
          </a:prstGeom>
          <a:noFill/>
          <a:ln/>
        </p:spPr>
        <p:txBody>
          <a:bodyPr wrap="none" lIns="0" tIns="0" rIns="0" bIns="0" rtlCol="0" anchor="t"/>
          <a:lstStyle/>
          <a:p>
            <a:pPr marL="0" indent="0" algn="ctr">
              <a:buNone/>
            </a:pPr>
            <a:r>
              <a:rPr lang="en-US" sz="2800" dirty="0">
                <a:solidFill>
                  <a:srgbClr val="030303"/>
                </a:solidFill>
                <a:latin typeface="Inter Medium" pitchFamily="34" charset="0"/>
                <a:ea typeface="Inter Medium" pitchFamily="34" charset="-122"/>
                <a:cs typeface="Inter Medium" pitchFamily="34" charset="-120"/>
              </a:rPr>
              <a:t>青年期〜成人初期(15〜30歳)</a:t>
            </a:r>
            <a:endParaRPr lang="en-US" sz="2800" dirty="0"/>
          </a:p>
        </p:txBody>
      </p:sp>
      <p:sp>
        <p:nvSpPr>
          <p:cNvPr id="13" name="Text 11"/>
          <p:cNvSpPr/>
          <p:nvPr/>
        </p:nvSpPr>
        <p:spPr>
          <a:xfrm>
            <a:off x="3642955" y="6111954"/>
            <a:ext cx="4631293" cy="391478"/>
          </a:xfrm>
          <a:prstGeom prst="rect">
            <a:avLst/>
          </a:prstGeom>
          <a:noFill/>
          <a:ln/>
        </p:spPr>
        <p:txBody>
          <a:bodyPr wrap="none" lIns="0" tIns="0" rIns="0" bIns="0" rtlCol="0" anchor="t"/>
          <a:lstStyle/>
          <a:p>
            <a:pPr marL="0" indent="0" algn="ctr">
              <a:buNone/>
            </a:pPr>
            <a:r>
              <a:rPr lang="en-US" sz="2400" dirty="0">
                <a:solidFill>
                  <a:srgbClr val="030303"/>
                </a:solidFill>
                <a:latin typeface="IBM Plex Sans Medium" pitchFamily="34" charset="0"/>
                <a:ea typeface="IBM Plex Sans Medium" pitchFamily="34" charset="-122"/>
                <a:cs typeface="IBM Plex Sans Medium" pitchFamily="34" charset="-120"/>
              </a:rPr>
              <a:t>多くの精神疾患が発症しやすい時期</a:t>
            </a:r>
            <a:endParaRPr lang="en-US" sz="2400" dirty="0"/>
          </a:p>
        </p:txBody>
      </p:sp>
      <p:sp>
        <p:nvSpPr>
          <p:cNvPr id="14" name="Shape 12"/>
          <p:cNvSpPr/>
          <p:nvPr/>
        </p:nvSpPr>
        <p:spPr>
          <a:xfrm>
            <a:off x="8656558" y="3870127"/>
            <a:ext cx="30480" cy="734020"/>
          </a:xfrm>
          <a:prstGeom prst="roundRect">
            <a:avLst>
              <a:gd name="adj" fmla="val 337170"/>
            </a:avLst>
          </a:prstGeom>
          <a:solidFill>
            <a:srgbClr val="CCCCCC"/>
          </a:solidFill>
          <a:ln/>
        </p:spPr>
        <p:txBody>
          <a:bodyPr/>
          <a:lstStyle/>
          <a:p>
            <a:endParaRPr lang="ja-JP" altLang="en-US" sz="2400"/>
          </a:p>
        </p:txBody>
      </p:sp>
      <p:sp>
        <p:nvSpPr>
          <p:cNvPr id="15" name="Shape 13"/>
          <p:cNvSpPr/>
          <p:nvPr/>
        </p:nvSpPr>
        <p:spPr>
          <a:xfrm>
            <a:off x="8396526" y="4328874"/>
            <a:ext cx="550545" cy="550545"/>
          </a:xfrm>
          <a:prstGeom prst="roundRect">
            <a:avLst>
              <a:gd name="adj" fmla="val 18667"/>
            </a:avLst>
          </a:prstGeom>
          <a:solidFill>
            <a:srgbClr val="E6E6E6"/>
          </a:solidFill>
          <a:ln w="15240">
            <a:solidFill>
              <a:srgbClr val="CCCCCC"/>
            </a:solidFill>
            <a:prstDash val="solid"/>
          </a:ln>
        </p:spPr>
        <p:txBody>
          <a:bodyPr/>
          <a:lstStyle/>
          <a:p>
            <a:endParaRPr lang="ja-JP" altLang="en-US" sz="2400"/>
          </a:p>
        </p:txBody>
      </p:sp>
      <p:sp>
        <p:nvSpPr>
          <p:cNvPr id="16" name="Text 14"/>
          <p:cNvSpPr/>
          <p:nvPr/>
        </p:nvSpPr>
        <p:spPr>
          <a:xfrm>
            <a:off x="8488323" y="4344293"/>
            <a:ext cx="366951" cy="458748"/>
          </a:xfrm>
          <a:prstGeom prst="rect">
            <a:avLst/>
          </a:prstGeom>
          <a:noFill/>
          <a:ln/>
        </p:spPr>
        <p:txBody>
          <a:bodyPr wrap="none" lIns="0" tIns="0" rIns="0" bIns="0" rtlCol="0" anchor="t"/>
          <a:lstStyle/>
          <a:p>
            <a:pPr marL="0" indent="0" algn="ctr">
              <a:buNone/>
            </a:pPr>
            <a:r>
              <a:rPr lang="en-US" sz="3600" dirty="0">
                <a:solidFill>
                  <a:srgbClr val="030303"/>
                </a:solidFill>
                <a:latin typeface="Inter Medium" pitchFamily="34" charset="0"/>
                <a:ea typeface="Inter Medium" pitchFamily="34" charset="-122"/>
                <a:cs typeface="Inter Medium" pitchFamily="34" charset="-120"/>
              </a:rPr>
              <a:t>3</a:t>
            </a:r>
            <a:endParaRPr lang="en-US" sz="3600" dirty="0"/>
          </a:p>
        </p:txBody>
      </p:sp>
      <p:sp>
        <p:nvSpPr>
          <p:cNvPr id="17" name="Text 15"/>
          <p:cNvSpPr/>
          <p:nvPr/>
        </p:nvSpPr>
        <p:spPr>
          <a:xfrm>
            <a:off x="7142440" y="2313384"/>
            <a:ext cx="3058597" cy="382310"/>
          </a:xfrm>
          <a:prstGeom prst="rect">
            <a:avLst/>
          </a:prstGeom>
          <a:noFill/>
          <a:ln/>
        </p:spPr>
        <p:txBody>
          <a:bodyPr wrap="none" lIns="0" tIns="0" rIns="0" bIns="0" rtlCol="0" anchor="t"/>
          <a:lstStyle/>
          <a:p>
            <a:pPr marL="0" indent="0" algn="ctr">
              <a:buNone/>
            </a:pPr>
            <a:r>
              <a:rPr lang="en-US" sz="3200" dirty="0">
                <a:solidFill>
                  <a:srgbClr val="030303"/>
                </a:solidFill>
                <a:latin typeface="Inter Medium" pitchFamily="34" charset="0"/>
                <a:ea typeface="Inter Medium" pitchFamily="34" charset="-122"/>
                <a:cs typeface="Inter Medium" pitchFamily="34" charset="-120"/>
              </a:rPr>
              <a:t>中高年期</a:t>
            </a:r>
            <a:endParaRPr lang="en-US" sz="3200" dirty="0"/>
          </a:p>
        </p:txBody>
      </p:sp>
      <p:sp>
        <p:nvSpPr>
          <p:cNvPr id="18" name="Text 16"/>
          <p:cNvSpPr/>
          <p:nvPr/>
        </p:nvSpPr>
        <p:spPr>
          <a:xfrm>
            <a:off x="6356152" y="2842498"/>
            <a:ext cx="4631293" cy="782955"/>
          </a:xfrm>
          <a:prstGeom prst="rect">
            <a:avLst/>
          </a:prstGeom>
          <a:noFill/>
          <a:ln/>
        </p:spPr>
        <p:txBody>
          <a:bodyPr wrap="square" lIns="0" tIns="0" rIns="0" bIns="0" rtlCol="0" anchor="t"/>
          <a:lstStyle/>
          <a:p>
            <a:pPr marL="0" indent="0" algn="ctr">
              <a:buNone/>
            </a:pPr>
            <a:r>
              <a:rPr lang="en-US" sz="2400" dirty="0">
                <a:solidFill>
                  <a:srgbClr val="030303"/>
                </a:solidFill>
                <a:latin typeface="IBM Plex Sans Medium" pitchFamily="34" charset="0"/>
                <a:ea typeface="IBM Plex Sans Medium" pitchFamily="34" charset="-122"/>
                <a:cs typeface="IBM Plex Sans Medium" pitchFamily="34" charset="-120"/>
              </a:rPr>
              <a:t>適応障害やストレス障害などが見られる時期</a:t>
            </a:r>
            <a:endParaRPr lang="en-US" sz="2400" dirty="0"/>
          </a:p>
        </p:txBody>
      </p:sp>
      <p:sp>
        <p:nvSpPr>
          <p:cNvPr id="19" name="Shape 17"/>
          <p:cNvSpPr/>
          <p:nvPr/>
        </p:nvSpPr>
        <p:spPr>
          <a:xfrm>
            <a:off x="11369754" y="4604147"/>
            <a:ext cx="30480" cy="734020"/>
          </a:xfrm>
          <a:prstGeom prst="roundRect">
            <a:avLst>
              <a:gd name="adj" fmla="val 337170"/>
            </a:avLst>
          </a:prstGeom>
          <a:solidFill>
            <a:srgbClr val="CCCCCC"/>
          </a:solidFill>
          <a:ln/>
        </p:spPr>
        <p:txBody>
          <a:bodyPr/>
          <a:lstStyle/>
          <a:p>
            <a:endParaRPr lang="ja-JP" altLang="en-US" sz="2400"/>
          </a:p>
        </p:txBody>
      </p:sp>
      <p:sp>
        <p:nvSpPr>
          <p:cNvPr id="20" name="Shape 18"/>
          <p:cNvSpPr/>
          <p:nvPr/>
        </p:nvSpPr>
        <p:spPr>
          <a:xfrm>
            <a:off x="11109722" y="4328874"/>
            <a:ext cx="550545" cy="550545"/>
          </a:xfrm>
          <a:prstGeom prst="roundRect">
            <a:avLst>
              <a:gd name="adj" fmla="val 18667"/>
            </a:avLst>
          </a:prstGeom>
          <a:solidFill>
            <a:srgbClr val="E6E6E6"/>
          </a:solidFill>
          <a:ln w="15240">
            <a:solidFill>
              <a:srgbClr val="CCCCCC"/>
            </a:solidFill>
            <a:prstDash val="solid"/>
          </a:ln>
        </p:spPr>
        <p:txBody>
          <a:bodyPr/>
          <a:lstStyle/>
          <a:p>
            <a:endParaRPr lang="ja-JP" altLang="en-US" sz="2400"/>
          </a:p>
        </p:txBody>
      </p:sp>
      <p:sp>
        <p:nvSpPr>
          <p:cNvPr id="21" name="Text 19"/>
          <p:cNvSpPr/>
          <p:nvPr/>
        </p:nvSpPr>
        <p:spPr>
          <a:xfrm>
            <a:off x="11201519" y="4344293"/>
            <a:ext cx="366951" cy="458748"/>
          </a:xfrm>
          <a:prstGeom prst="rect">
            <a:avLst/>
          </a:prstGeom>
          <a:noFill/>
          <a:ln/>
        </p:spPr>
        <p:txBody>
          <a:bodyPr wrap="none" lIns="0" tIns="0" rIns="0" bIns="0" rtlCol="0" anchor="t"/>
          <a:lstStyle/>
          <a:p>
            <a:pPr marL="0" indent="0" algn="ctr">
              <a:buNone/>
            </a:pPr>
            <a:r>
              <a:rPr lang="en-US" sz="3600" dirty="0">
                <a:solidFill>
                  <a:srgbClr val="030303"/>
                </a:solidFill>
                <a:latin typeface="Inter Medium" pitchFamily="34" charset="0"/>
                <a:ea typeface="Inter Medium" pitchFamily="34" charset="-122"/>
                <a:cs typeface="Inter Medium" pitchFamily="34" charset="-120"/>
              </a:rPr>
              <a:t>4</a:t>
            </a:r>
            <a:endParaRPr lang="en-US" sz="3600" dirty="0"/>
          </a:p>
        </p:txBody>
      </p:sp>
      <p:sp>
        <p:nvSpPr>
          <p:cNvPr id="22" name="Text 20"/>
          <p:cNvSpPr/>
          <p:nvPr/>
        </p:nvSpPr>
        <p:spPr>
          <a:xfrm>
            <a:off x="9840396" y="5553908"/>
            <a:ext cx="3058597" cy="382310"/>
          </a:xfrm>
          <a:prstGeom prst="rect">
            <a:avLst/>
          </a:prstGeom>
          <a:noFill/>
          <a:ln/>
        </p:spPr>
        <p:txBody>
          <a:bodyPr wrap="none" lIns="0" tIns="0" rIns="0" bIns="0" rtlCol="0" anchor="t"/>
          <a:lstStyle/>
          <a:p>
            <a:pPr marL="0" indent="0" algn="ctr">
              <a:buNone/>
            </a:pPr>
            <a:r>
              <a:rPr lang="en-US" sz="3200" dirty="0">
                <a:solidFill>
                  <a:srgbClr val="030303"/>
                </a:solidFill>
                <a:latin typeface="Inter Medium" pitchFamily="34" charset="0"/>
                <a:ea typeface="Inter Medium" pitchFamily="34" charset="-122"/>
                <a:cs typeface="Inter Medium" pitchFamily="34" charset="-120"/>
              </a:rPr>
              <a:t>高齢期</a:t>
            </a:r>
            <a:endParaRPr lang="en-US" sz="3200" dirty="0"/>
          </a:p>
        </p:txBody>
      </p:sp>
      <p:sp>
        <p:nvSpPr>
          <p:cNvPr id="23" name="Text 21"/>
          <p:cNvSpPr/>
          <p:nvPr/>
        </p:nvSpPr>
        <p:spPr>
          <a:xfrm>
            <a:off x="9054107" y="6083021"/>
            <a:ext cx="4631293" cy="391478"/>
          </a:xfrm>
          <a:prstGeom prst="rect">
            <a:avLst/>
          </a:prstGeom>
          <a:noFill/>
          <a:ln/>
        </p:spPr>
        <p:txBody>
          <a:bodyPr wrap="none" lIns="0" tIns="0" rIns="0" bIns="0" rtlCol="0" anchor="t"/>
          <a:lstStyle/>
          <a:p>
            <a:pPr marL="0" indent="0" algn="ctr">
              <a:buNone/>
            </a:pPr>
            <a:r>
              <a:rPr lang="en-US" sz="2400" dirty="0">
                <a:solidFill>
                  <a:srgbClr val="030303"/>
                </a:solidFill>
                <a:latin typeface="IBM Plex Sans Medium" pitchFamily="34" charset="0"/>
                <a:ea typeface="IBM Plex Sans Medium" pitchFamily="34" charset="-122"/>
                <a:cs typeface="IBM Plex Sans Medium" pitchFamily="34" charset="-120"/>
              </a:rPr>
              <a:t>うつ病や認知症などが見られる時期</a:t>
            </a:r>
            <a:endParaRPr lang="en-US" sz="2400" dirty="0"/>
          </a:p>
        </p:txBody>
      </p:sp>
      <p:sp>
        <p:nvSpPr>
          <p:cNvPr id="24" name="Text 22"/>
          <p:cNvSpPr/>
          <p:nvPr/>
        </p:nvSpPr>
        <p:spPr>
          <a:xfrm>
            <a:off x="567520" y="7287934"/>
            <a:ext cx="13260229" cy="391478"/>
          </a:xfrm>
          <a:prstGeom prst="rect">
            <a:avLst/>
          </a:prstGeom>
          <a:noFill/>
          <a:ln/>
        </p:spPr>
        <p:txBody>
          <a:bodyPr wrap="non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ただし、全年齢で発症の可能性があることを理解しておく必要がある。</a:t>
            </a:r>
            <a:endParaRPr lang="en-US" sz="2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966073" y="1293156"/>
            <a:ext cx="8626316" cy="1078230"/>
          </a:xfrm>
          <a:prstGeom prst="rect">
            <a:avLst/>
          </a:prstGeom>
          <a:noFill/>
          <a:ln/>
        </p:spPr>
        <p:txBody>
          <a:bodyPr wrap="none" lIns="0" tIns="0" rIns="0" bIns="0" rtlCol="0" anchor="t"/>
          <a:lstStyle/>
          <a:p>
            <a:pPr marL="0" indent="0" algn="l">
              <a:lnSpc>
                <a:spcPts val="8450"/>
              </a:lnSpc>
              <a:buNone/>
            </a:pPr>
            <a:r>
              <a:rPr lang="en-US" sz="6750" dirty="0">
                <a:solidFill>
                  <a:srgbClr val="1B1B27"/>
                </a:solidFill>
                <a:latin typeface="Inter Medium" pitchFamily="34" charset="0"/>
                <a:ea typeface="Inter Medium" pitchFamily="34" charset="-122"/>
                <a:cs typeface="Inter Medium" pitchFamily="34" charset="-120"/>
              </a:rPr>
              <a:t>疫学的理解の重要性</a:t>
            </a:r>
            <a:endParaRPr lang="en-US" sz="6750" dirty="0"/>
          </a:p>
        </p:txBody>
      </p:sp>
      <p:sp>
        <p:nvSpPr>
          <p:cNvPr id="3" name="Text 1"/>
          <p:cNvSpPr/>
          <p:nvPr/>
        </p:nvSpPr>
        <p:spPr>
          <a:xfrm>
            <a:off x="966073" y="3114318"/>
            <a:ext cx="3888312" cy="539115"/>
          </a:xfrm>
          <a:prstGeom prst="rect">
            <a:avLst/>
          </a:prstGeom>
          <a:noFill/>
          <a:ln/>
        </p:spPr>
        <p:txBody>
          <a:bodyPr wrap="square" lIns="0" tIns="0" rIns="0" bIns="0" rtlCol="0" anchor="t"/>
          <a:lstStyle/>
          <a:p>
            <a:pPr marL="0" indent="0" algn="l">
              <a:buNone/>
            </a:pPr>
            <a:r>
              <a:rPr lang="en-US" sz="3600" dirty="0">
                <a:solidFill>
                  <a:srgbClr val="1B1B27"/>
                </a:solidFill>
                <a:latin typeface="Inter Medium" pitchFamily="34" charset="0"/>
                <a:ea typeface="Inter Medium" pitchFamily="34" charset="-122"/>
                <a:cs typeface="Inter Medium" pitchFamily="34" charset="-120"/>
              </a:rPr>
              <a:t>早期発見・早期支援</a:t>
            </a:r>
            <a:endParaRPr lang="en-US" sz="3600" dirty="0"/>
          </a:p>
        </p:txBody>
      </p:sp>
      <p:sp>
        <p:nvSpPr>
          <p:cNvPr id="4" name="Text 2"/>
          <p:cNvSpPr/>
          <p:nvPr/>
        </p:nvSpPr>
        <p:spPr>
          <a:xfrm>
            <a:off x="966073" y="4318516"/>
            <a:ext cx="3888312" cy="2207895"/>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発症しやすい時期や背景を把握することで、適切なタイミングでの介入が可能になる。</a:t>
            </a:r>
            <a:endParaRPr lang="en-US" sz="2800" dirty="0"/>
          </a:p>
        </p:txBody>
      </p:sp>
      <p:sp>
        <p:nvSpPr>
          <p:cNvPr id="5" name="Text 3"/>
          <p:cNvSpPr/>
          <p:nvPr/>
        </p:nvSpPr>
        <p:spPr>
          <a:xfrm>
            <a:off x="5441871" y="3114318"/>
            <a:ext cx="3888312" cy="539115"/>
          </a:xfrm>
          <a:prstGeom prst="rect">
            <a:avLst/>
          </a:prstGeom>
          <a:noFill/>
          <a:ln/>
        </p:spPr>
        <p:txBody>
          <a:bodyPr wrap="none" lIns="0" tIns="0" rIns="0" bIns="0" rtlCol="0" anchor="t"/>
          <a:lstStyle/>
          <a:p>
            <a:pPr marL="0" indent="0" algn="l">
              <a:buNone/>
            </a:pPr>
            <a:r>
              <a:rPr lang="en-US" sz="3600" dirty="0">
                <a:solidFill>
                  <a:srgbClr val="1B1B27"/>
                </a:solidFill>
                <a:latin typeface="Inter Medium" pitchFamily="34" charset="0"/>
                <a:ea typeface="Inter Medium" pitchFamily="34" charset="-122"/>
                <a:cs typeface="Inter Medium" pitchFamily="34" charset="-120"/>
              </a:rPr>
              <a:t>スティグマの軽減</a:t>
            </a:r>
            <a:endParaRPr lang="en-US" sz="3600" dirty="0"/>
          </a:p>
        </p:txBody>
      </p:sp>
      <p:sp>
        <p:nvSpPr>
          <p:cNvPr id="6" name="Text 4"/>
          <p:cNvSpPr/>
          <p:nvPr/>
        </p:nvSpPr>
        <p:spPr>
          <a:xfrm>
            <a:off x="5441871" y="4318516"/>
            <a:ext cx="3888312" cy="2207895"/>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精神疾患が特別な人だけの病気ではないことを理解し、偏見や差別の軽減につなげる。</a:t>
            </a:r>
            <a:endParaRPr lang="en-US" sz="2800" dirty="0"/>
          </a:p>
        </p:txBody>
      </p:sp>
      <p:sp>
        <p:nvSpPr>
          <p:cNvPr id="7" name="Text 5"/>
          <p:cNvSpPr/>
          <p:nvPr/>
        </p:nvSpPr>
        <p:spPr>
          <a:xfrm>
            <a:off x="9917667" y="3114318"/>
            <a:ext cx="4033463" cy="539115"/>
          </a:xfrm>
          <a:prstGeom prst="rect">
            <a:avLst/>
          </a:prstGeom>
          <a:noFill/>
          <a:ln/>
        </p:spPr>
        <p:txBody>
          <a:bodyPr wrap="none" lIns="0" tIns="0" rIns="0" bIns="0" rtlCol="0" anchor="t"/>
          <a:lstStyle/>
          <a:p>
            <a:pPr marL="0" indent="0" algn="l">
              <a:buNone/>
            </a:pPr>
            <a:r>
              <a:rPr lang="en-US" sz="3600" dirty="0">
                <a:solidFill>
                  <a:srgbClr val="1B1B27"/>
                </a:solidFill>
                <a:latin typeface="Inter Medium" pitchFamily="34" charset="0"/>
                <a:ea typeface="Inter Medium" pitchFamily="34" charset="-122"/>
                <a:cs typeface="Inter Medium" pitchFamily="34" charset="-120"/>
              </a:rPr>
              <a:t>予防的視点</a:t>
            </a:r>
            <a:endParaRPr lang="en-US" sz="3600" dirty="0"/>
          </a:p>
        </p:txBody>
      </p:sp>
      <p:sp>
        <p:nvSpPr>
          <p:cNvPr id="8" name="Text 6"/>
          <p:cNvSpPr/>
          <p:nvPr/>
        </p:nvSpPr>
        <p:spPr>
          <a:xfrm>
            <a:off x="9917667" y="4318516"/>
            <a:ext cx="4033463" cy="1655921"/>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リスク要因を理解することで、予防的なアプローチが可能になる。</a:t>
            </a:r>
            <a:endParaRPr lang="en-US" sz="2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966073" y="1104543"/>
            <a:ext cx="11195209" cy="1078230"/>
          </a:xfrm>
          <a:prstGeom prst="rect">
            <a:avLst/>
          </a:prstGeom>
          <a:noFill/>
          <a:ln/>
        </p:spPr>
        <p:txBody>
          <a:bodyPr wrap="none" lIns="0" tIns="0" rIns="0" bIns="0" rtlCol="0" anchor="t"/>
          <a:lstStyle/>
          <a:p>
            <a:pPr marL="0" indent="0" algn="l">
              <a:lnSpc>
                <a:spcPts val="8450"/>
              </a:lnSpc>
              <a:buNone/>
            </a:pPr>
            <a:r>
              <a:rPr lang="en-US" sz="6750" dirty="0">
                <a:solidFill>
                  <a:srgbClr val="1B1B27"/>
                </a:solidFill>
                <a:latin typeface="Inter Medium" pitchFamily="34" charset="0"/>
                <a:ea typeface="Inter Medium" pitchFamily="34" charset="-122"/>
                <a:cs typeface="Inter Medium" pitchFamily="34" charset="-120"/>
              </a:rPr>
              <a:t>精神障害をめぐる社会的背景</a:t>
            </a:r>
            <a:endParaRPr lang="en-US" sz="6750" dirty="0"/>
          </a:p>
        </p:txBody>
      </p:sp>
      <p:sp>
        <p:nvSpPr>
          <p:cNvPr id="3" name="Text 1"/>
          <p:cNvSpPr/>
          <p:nvPr/>
        </p:nvSpPr>
        <p:spPr>
          <a:xfrm>
            <a:off x="966073" y="2872859"/>
            <a:ext cx="12698254" cy="1655921"/>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精神障害に関する偏見や差別(スティグマ)は、本人や家族の生活や回復に深刻な影響を与える社会的問題である。スティグマとは、特定の属性や状態に対して社会的に否定的なレッテルや差別的な扱いがなされることを意味する。</a:t>
            </a:r>
            <a:endParaRPr lang="en-US" sz="2800" dirty="0"/>
          </a:p>
        </p:txBody>
      </p:sp>
      <p:pic>
        <p:nvPicPr>
          <p:cNvPr id="4" name="Image 0" descr="preencoded.png"/>
          <p:cNvPicPr>
            <a:picLocks noChangeAspect="1"/>
          </p:cNvPicPr>
          <p:nvPr/>
        </p:nvPicPr>
        <p:blipFill>
          <a:blip r:embed="rId3"/>
          <a:stretch>
            <a:fillRect/>
          </a:stretch>
        </p:blipFill>
        <p:spPr>
          <a:xfrm>
            <a:off x="966073" y="4916924"/>
            <a:ext cx="4002643" cy="2208014"/>
          </a:xfrm>
          <a:prstGeom prst="rect">
            <a:avLst/>
          </a:prstGeom>
        </p:spPr>
      </p:pic>
      <p:sp>
        <p:nvSpPr>
          <p:cNvPr id="5" name="Text 2"/>
          <p:cNvSpPr/>
          <p:nvPr/>
        </p:nvSpPr>
        <p:spPr>
          <a:xfrm>
            <a:off x="1311116" y="5261967"/>
            <a:ext cx="3312557" cy="1103948"/>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「精神疾患は治らない」「甘えである」</a:t>
            </a:r>
            <a:endParaRPr lang="en-US" sz="2800" dirty="0"/>
          </a:p>
        </p:txBody>
      </p:sp>
      <p:pic>
        <p:nvPicPr>
          <p:cNvPr id="6" name="Image 1" descr="preencoded.png"/>
          <p:cNvPicPr>
            <a:picLocks noChangeAspect="1"/>
          </p:cNvPicPr>
          <p:nvPr/>
        </p:nvPicPr>
        <p:blipFill>
          <a:blip r:embed="rId4"/>
          <a:stretch>
            <a:fillRect/>
          </a:stretch>
        </p:blipFill>
        <p:spPr>
          <a:xfrm>
            <a:off x="5313759" y="4916924"/>
            <a:ext cx="4002762" cy="2208014"/>
          </a:xfrm>
          <a:prstGeom prst="rect">
            <a:avLst/>
          </a:prstGeom>
        </p:spPr>
      </p:pic>
      <p:sp>
        <p:nvSpPr>
          <p:cNvPr id="7" name="Text 3"/>
          <p:cNvSpPr/>
          <p:nvPr/>
        </p:nvSpPr>
        <p:spPr>
          <a:xfrm>
            <a:off x="5658802" y="5608133"/>
            <a:ext cx="3312676" cy="551974"/>
          </a:xfrm>
          <a:prstGeom prst="rect">
            <a:avLst/>
          </a:prstGeom>
          <a:noFill/>
          <a:ln/>
        </p:spPr>
        <p:txBody>
          <a:bodyPr wrap="non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「精神障害者は危険」</a:t>
            </a:r>
            <a:endParaRPr lang="en-US" sz="2800" dirty="0"/>
          </a:p>
        </p:txBody>
      </p:sp>
      <p:pic>
        <p:nvPicPr>
          <p:cNvPr id="8" name="Image 2" descr="preencoded.png"/>
          <p:cNvPicPr>
            <a:picLocks noChangeAspect="1"/>
          </p:cNvPicPr>
          <p:nvPr/>
        </p:nvPicPr>
        <p:blipFill>
          <a:blip r:embed="rId3"/>
          <a:stretch>
            <a:fillRect/>
          </a:stretch>
        </p:blipFill>
        <p:spPr>
          <a:xfrm>
            <a:off x="9661565" y="4916924"/>
            <a:ext cx="4002643" cy="2208014"/>
          </a:xfrm>
          <a:prstGeom prst="rect">
            <a:avLst/>
          </a:prstGeom>
        </p:spPr>
      </p:pic>
      <p:sp>
        <p:nvSpPr>
          <p:cNvPr id="9" name="Text 4"/>
          <p:cNvSpPr/>
          <p:nvPr/>
        </p:nvSpPr>
        <p:spPr>
          <a:xfrm>
            <a:off x="10006727" y="5332146"/>
            <a:ext cx="3312557" cy="1103948"/>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就職や交友関係における差別・回避</a:t>
            </a:r>
            <a:endParaRPr lang="en-US" sz="2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Text 0"/>
          <p:cNvSpPr/>
          <p:nvPr/>
        </p:nvSpPr>
        <p:spPr>
          <a:xfrm>
            <a:off x="889516" y="937567"/>
            <a:ext cx="7942421" cy="992743"/>
          </a:xfrm>
          <a:prstGeom prst="rect">
            <a:avLst/>
          </a:prstGeom>
          <a:noFill/>
          <a:ln/>
        </p:spPr>
        <p:txBody>
          <a:bodyPr wrap="none" lIns="0" tIns="0" rIns="0" bIns="0" rtlCol="0" anchor="t"/>
          <a:lstStyle/>
          <a:p>
            <a:pPr marL="0" indent="0" algn="l">
              <a:lnSpc>
                <a:spcPts val="7800"/>
              </a:lnSpc>
              <a:buNone/>
            </a:pPr>
            <a:r>
              <a:rPr lang="en-US" sz="6600" dirty="0">
                <a:solidFill>
                  <a:srgbClr val="1B1B27"/>
                </a:solidFill>
                <a:latin typeface="Inter Medium" pitchFamily="34" charset="0"/>
                <a:ea typeface="Inter Medium" pitchFamily="34" charset="-122"/>
                <a:cs typeface="Inter Medium" pitchFamily="34" charset="-120"/>
              </a:rPr>
              <a:t>スティグマの影響</a:t>
            </a:r>
            <a:endParaRPr lang="en-US" sz="6600" dirty="0"/>
          </a:p>
        </p:txBody>
      </p:sp>
      <p:sp>
        <p:nvSpPr>
          <p:cNvPr id="4" name="Text 2"/>
          <p:cNvSpPr/>
          <p:nvPr/>
        </p:nvSpPr>
        <p:spPr>
          <a:xfrm>
            <a:off x="889516" y="2436307"/>
            <a:ext cx="3971211" cy="496253"/>
          </a:xfrm>
          <a:prstGeom prst="rect">
            <a:avLst/>
          </a:prstGeom>
          <a:noFill/>
          <a:ln/>
        </p:spPr>
        <p:txBody>
          <a:bodyPr wrap="none" lIns="0" tIns="0" rIns="0" bIns="0" rtlCol="0" anchor="t"/>
          <a:lstStyle/>
          <a:p>
            <a:pPr marL="0" indent="0" algn="l">
              <a:lnSpc>
                <a:spcPts val="3900"/>
              </a:lnSpc>
              <a:buNone/>
            </a:pPr>
            <a:r>
              <a:rPr lang="en-US" sz="3200" dirty="0">
                <a:solidFill>
                  <a:srgbClr val="030303"/>
                </a:solidFill>
                <a:latin typeface="Inter Medium" pitchFamily="34" charset="0"/>
                <a:ea typeface="Inter Medium" pitchFamily="34" charset="-122"/>
                <a:cs typeface="Inter Medium" pitchFamily="34" charset="-120"/>
              </a:rPr>
              <a:t>本人・家族への影響</a:t>
            </a:r>
            <a:endParaRPr lang="en-US" sz="3200" dirty="0"/>
          </a:p>
        </p:txBody>
      </p:sp>
      <p:sp>
        <p:nvSpPr>
          <p:cNvPr id="5" name="Text 3"/>
          <p:cNvSpPr/>
          <p:nvPr/>
        </p:nvSpPr>
        <p:spPr>
          <a:xfrm>
            <a:off x="889516" y="3123179"/>
            <a:ext cx="12374880" cy="508159"/>
          </a:xfrm>
          <a:prstGeom prst="rect">
            <a:avLst/>
          </a:prstGeom>
          <a:noFill/>
          <a:ln/>
        </p:spPr>
        <p:txBody>
          <a:bodyPr wrap="none" lIns="0" tIns="0" rIns="0" bIns="0" rtlCol="0" anchor="t"/>
          <a:lstStyle/>
          <a:p>
            <a:pPr marL="0" indent="0" algn="l">
              <a:lnSpc>
                <a:spcPts val="4000"/>
              </a:lnSpc>
              <a:buNone/>
            </a:pPr>
            <a:r>
              <a:rPr lang="en-US" sz="2800" dirty="0">
                <a:solidFill>
                  <a:srgbClr val="030303"/>
                </a:solidFill>
                <a:latin typeface="IBM Plex Sans Medium" pitchFamily="34" charset="0"/>
                <a:ea typeface="IBM Plex Sans Medium" pitchFamily="34" charset="-122"/>
                <a:cs typeface="IBM Plex Sans Medium" pitchFamily="34" charset="-120"/>
              </a:rPr>
              <a:t>援助要請の遅れ、症状の悪化、自己否定感、孤立感の増大が生じる。</a:t>
            </a:r>
            <a:endParaRPr lang="en-US" sz="2800" dirty="0"/>
          </a:p>
        </p:txBody>
      </p:sp>
      <p:sp>
        <p:nvSpPr>
          <p:cNvPr id="7" name="Text 5"/>
          <p:cNvSpPr/>
          <p:nvPr/>
        </p:nvSpPr>
        <p:spPr>
          <a:xfrm>
            <a:off x="889516" y="4266655"/>
            <a:ext cx="4367927" cy="496253"/>
          </a:xfrm>
          <a:prstGeom prst="rect">
            <a:avLst/>
          </a:prstGeom>
          <a:noFill/>
          <a:ln/>
        </p:spPr>
        <p:txBody>
          <a:bodyPr wrap="none" lIns="0" tIns="0" rIns="0" bIns="0" rtlCol="0" anchor="t"/>
          <a:lstStyle/>
          <a:p>
            <a:pPr marL="0" indent="0" algn="l">
              <a:lnSpc>
                <a:spcPts val="3900"/>
              </a:lnSpc>
              <a:buNone/>
            </a:pPr>
            <a:r>
              <a:rPr lang="en-US" sz="3200" dirty="0">
                <a:solidFill>
                  <a:srgbClr val="030303"/>
                </a:solidFill>
                <a:latin typeface="Inter Medium" pitchFamily="34" charset="0"/>
                <a:ea typeface="Inter Medium" pitchFamily="34" charset="-122"/>
                <a:cs typeface="Inter Medium" pitchFamily="34" charset="-120"/>
              </a:rPr>
              <a:t>社会・医療体制への影響</a:t>
            </a:r>
            <a:endParaRPr lang="en-US" sz="3200" dirty="0"/>
          </a:p>
        </p:txBody>
      </p:sp>
      <p:sp>
        <p:nvSpPr>
          <p:cNvPr id="8" name="Text 6"/>
          <p:cNvSpPr/>
          <p:nvPr/>
        </p:nvSpPr>
        <p:spPr>
          <a:xfrm>
            <a:off x="889516" y="4953527"/>
            <a:ext cx="12374880" cy="508159"/>
          </a:xfrm>
          <a:prstGeom prst="rect">
            <a:avLst/>
          </a:prstGeom>
          <a:noFill/>
          <a:ln/>
        </p:spPr>
        <p:txBody>
          <a:bodyPr wrap="none" lIns="0" tIns="0" rIns="0" bIns="0" rtlCol="0" anchor="t"/>
          <a:lstStyle/>
          <a:p>
            <a:pPr marL="0" indent="0" algn="l">
              <a:lnSpc>
                <a:spcPts val="4000"/>
              </a:lnSpc>
              <a:buNone/>
            </a:pPr>
            <a:r>
              <a:rPr lang="en-US" sz="2800" dirty="0">
                <a:solidFill>
                  <a:srgbClr val="030303"/>
                </a:solidFill>
                <a:latin typeface="IBM Plex Sans Medium" pitchFamily="34" charset="0"/>
                <a:ea typeface="IBM Plex Sans Medium" pitchFamily="34" charset="-122"/>
                <a:cs typeface="IBM Plex Sans Medium" pitchFamily="34" charset="-120"/>
              </a:rPr>
              <a:t>精神医療や福祉サービスの利用率低下、予防や早期介入の機会喪失が生じる。</a:t>
            </a:r>
            <a:endParaRPr lang="en-US" sz="2800" dirty="0"/>
          </a:p>
        </p:txBody>
      </p:sp>
      <p:sp>
        <p:nvSpPr>
          <p:cNvPr id="10" name="Text 8"/>
          <p:cNvSpPr/>
          <p:nvPr/>
        </p:nvSpPr>
        <p:spPr>
          <a:xfrm>
            <a:off x="889516" y="6097003"/>
            <a:ext cx="3971211" cy="496253"/>
          </a:xfrm>
          <a:prstGeom prst="rect">
            <a:avLst/>
          </a:prstGeom>
          <a:noFill/>
          <a:ln/>
        </p:spPr>
        <p:txBody>
          <a:bodyPr wrap="none" lIns="0" tIns="0" rIns="0" bIns="0" rtlCol="0" anchor="t"/>
          <a:lstStyle/>
          <a:p>
            <a:pPr marL="0" indent="0" algn="l">
              <a:lnSpc>
                <a:spcPts val="3900"/>
              </a:lnSpc>
              <a:buNone/>
            </a:pPr>
            <a:r>
              <a:rPr lang="en-US" sz="3200" dirty="0">
                <a:solidFill>
                  <a:srgbClr val="030303"/>
                </a:solidFill>
                <a:latin typeface="Inter Medium" pitchFamily="34" charset="0"/>
                <a:ea typeface="Inter Medium" pitchFamily="34" charset="-122"/>
                <a:cs typeface="Inter Medium" pitchFamily="34" charset="-120"/>
              </a:rPr>
              <a:t>地域社会への影響</a:t>
            </a:r>
            <a:endParaRPr lang="en-US" sz="3200" dirty="0"/>
          </a:p>
        </p:txBody>
      </p:sp>
      <p:sp>
        <p:nvSpPr>
          <p:cNvPr id="11" name="Text 9"/>
          <p:cNvSpPr/>
          <p:nvPr/>
        </p:nvSpPr>
        <p:spPr>
          <a:xfrm>
            <a:off x="889516" y="6783874"/>
            <a:ext cx="12374880" cy="508159"/>
          </a:xfrm>
          <a:prstGeom prst="rect">
            <a:avLst/>
          </a:prstGeom>
          <a:noFill/>
          <a:ln/>
        </p:spPr>
        <p:txBody>
          <a:bodyPr wrap="none" lIns="0" tIns="0" rIns="0" bIns="0" rtlCol="0" anchor="t"/>
          <a:lstStyle/>
          <a:p>
            <a:pPr marL="0" indent="0" algn="l">
              <a:lnSpc>
                <a:spcPts val="4000"/>
              </a:lnSpc>
              <a:buNone/>
            </a:pPr>
            <a:r>
              <a:rPr lang="en-US" sz="2800" dirty="0">
                <a:solidFill>
                  <a:srgbClr val="030303"/>
                </a:solidFill>
                <a:latin typeface="IBM Plex Sans Medium" pitchFamily="34" charset="0"/>
                <a:ea typeface="IBM Plex Sans Medium" pitchFamily="34" charset="-122"/>
                <a:cs typeface="IBM Plex Sans Medium" pitchFamily="34" charset="-120"/>
              </a:rPr>
              <a:t>偏見の固定化、多様性の排除、共生社会の実現が困難になる。</a:t>
            </a:r>
            <a:endParaRPr lang="en-US" sz="2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sp>
        <p:nvSpPr>
          <p:cNvPr id="2" name="Text 0"/>
          <p:cNvSpPr/>
          <p:nvPr/>
        </p:nvSpPr>
        <p:spPr>
          <a:xfrm>
            <a:off x="677942" y="761465"/>
            <a:ext cx="9648706" cy="756642"/>
          </a:xfrm>
          <a:prstGeom prst="rect">
            <a:avLst/>
          </a:prstGeom>
          <a:noFill/>
          <a:ln/>
        </p:spPr>
        <p:txBody>
          <a:bodyPr wrap="none" lIns="0" tIns="0" rIns="0" bIns="0" rtlCol="0" anchor="t"/>
          <a:lstStyle/>
          <a:p>
            <a:pPr marL="0" indent="0" algn="l">
              <a:buNone/>
            </a:pPr>
            <a:r>
              <a:rPr lang="en-US" sz="6000" dirty="0">
                <a:solidFill>
                  <a:srgbClr val="1B1B27"/>
                </a:solidFill>
                <a:latin typeface="Inter Medium" pitchFamily="34" charset="0"/>
                <a:ea typeface="Inter Medium" pitchFamily="34" charset="-122"/>
                <a:cs typeface="Inter Medium" pitchFamily="34" charset="-120"/>
              </a:rPr>
              <a:t>スティグマをなくすための取り組み</a:t>
            </a:r>
            <a:endParaRPr lang="en-US" sz="6000" dirty="0"/>
          </a:p>
        </p:txBody>
      </p:sp>
      <p:sp>
        <p:nvSpPr>
          <p:cNvPr id="3" name="Text 1"/>
          <p:cNvSpPr/>
          <p:nvPr/>
        </p:nvSpPr>
        <p:spPr>
          <a:xfrm>
            <a:off x="677942" y="2111056"/>
            <a:ext cx="13274516" cy="387429"/>
          </a:xfrm>
          <a:prstGeom prst="rect">
            <a:avLst/>
          </a:prstGeom>
          <a:noFill/>
          <a:ln/>
        </p:spPr>
        <p:txBody>
          <a:bodyPr wrap="none" lIns="0" tIns="0" rIns="0" bIns="0" rtlCol="0" anchor="t"/>
          <a:lstStyle/>
          <a:p>
            <a:pPr marL="0" indent="0" algn="l">
              <a:buNone/>
            </a:pPr>
            <a:r>
              <a:rPr lang="en-US" sz="2800" dirty="0" err="1">
                <a:solidFill>
                  <a:srgbClr val="030303"/>
                </a:solidFill>
                <a:latin typeface="IBM Plex Sans Medium" pitchFamily="34" charset="0"/>
                <a:ea typeface="IBM Plex Sans Medium" pitchFamily="34" charset="-122"/>
                <a:cs typeface="IBM Plex Sans Medium" pitchFamily="34" charset="-120"/>
              </a:rPr>
              <a:t>スティグマの軽減には、知識・態度・行動の変化が求められる</a:t>
            </a:r>
            <a:r>
              <a:rPr lang="en-US" sz="2800" dirty="0">
                <a:solidFill>
                  <a:srgbClr val="030303"/>
                </a:solidFill>
                <a:latin typeface="IBM Plex Sans Medium" pitchFamily="34" charset="0"/>
                <a:ea typeface="IBM Plex Sans Medium" pitchFamily="34" charset="-122"/>
                <a:cs typeface="IBM Plex Sans Medium" pitchFamily="34" charset="-120"/>
              </a:rPr>
              <a:t>。</a:t>
            </a:r>
          </a:p>
          <a:p>
            <a:pPr marL="0" indent="0" algn="l">
              <a:buNone/>
            </a:pPr>
            <a:r>
              <a:rPr lang="en-US" sz="2800" dirty="0" err="1">
                <a:solidFill>
                  <a:srgbClr val="030303"/>
                </a:solidFill>
                <a:latin typeface="IBM Plex Sans Medium" pitchFamily="34" charset="0"/>
                <a:ea typeface="IBM Plex Sans Medium" pitchFamily="34" charset="-122"/>
                <a:cs typeface="IBM Plex Sans Medium" pitchFamily="34" charset="-120"/>
              </a:rPr>
              <a:t>看護職として、以下のような取り組みが重要である</a:t>
            </a:r>
            <a:r>
              <a:rPr lang="en-US" sz="2800" dirty="0">
                <a:solidFill>
                  <a:srgbClr val="030303"/>
                </a:solidFill>
                <a:latin typeface="IBM Plex Sans Medium" pitchFamily="34" charset="0"/>
                <a:ea typeface="IBM Plex Sans Medium" pitchFamily="34" charset="-122"/>
                <a:cs typeface="IBM Plex Sans Medium" pitchFamily="34" charset="-120"/>
              </a:rPr>
              <a:t>。</a:t>
            </a:r>
            <a:endParaRPr lang="en-US" sz="2800" dirty="0"/>
          </a:p>
        </p:txBody>
      </p:sp>
      <p:sp>
        <p:nvSpPr>
          <p:cNvPr id="5" name="Text 3"/>
          <p:cNvSpPr/>
          <p:nvPr/>
        </p:nvSpPr>
        <p:spPr>
          <a:xfrm>
            <a:off x="677942" y="3547348"/>
            <a:ext cx="3026807" cy="378262"/>
          </a:xfrm>
          <a:prstGeom prst="rect">
            <a:avLst/>
          </a:prstGeom>
          <a:noFill/>
          <a:ln/>
        </p:spPr>
        <p:txBody>
          <a:bodyPr wrap="none" lIns="0" tIns="0" rIns="0" bIns="0" rtlCol="0" anchor="t"/>
          <a:lstStyle/>
          <a:p>
            <a:pPr marL="0" indent="0" algn="l">
              <a:buNone/>
            </a:pPr>
            <a:r>
              <a:rPr lang="en-US" sz="3200" dirty="0">
                <a:solidFill>
                  <a:srgbClr val="030303"/>
                </a:solidFill>
                <a:latin typeface="Inter Medium" pitchFamily="34" charset="0"/>
                <a:ea typeface="Inter Medium" pitchFamily="34" charset="-122"/>
                <a:cs typeface="Inter Medium" pitchFamily="34" charset="-120"/>
              </a:rPr>
              <a:t>正しい知識の普及</a:t>
            </a:r>
            <a:endParaRPr lang="en-US" sz="3200" dirty="0"/>
          </a:p>
        </p:txBody>
      </p:sp>
      <p:sp>
        <p:nvSpPr>
          <p:cNvPr id="6" name="Text 4"/>
          <p:cNvSpPr/>
          <p:nvPr/>
        </p:nvSpPr>
        <p:spPr>
          <a:xfrm>
            <a:off x="677942" y="4070866"/>
            <a:ext cx="6122908" cy="774859"/>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教育、啓発活動、講演、SNS発信などを通じて正確な情報を伝える。</a:t>
            </a:r>
            <a:endParaRPr lang="en-US" sz="2800" dirty="0"/>
          </a:p>
        </p:txBody>
      </p:sp>
      <p:sp>
        <p:nvSpPr>
          <p:cNvPr id="8" name="Text 6"/>
          <p:cNvSpPr/>
          <p:nvPr/>
        </p:nvSpPr>
        <p:spPr>
          <a:xfrm>
            <a:off x="7466529" y="3547348"/>
            <a:ext cx="3026807" cy="378262"/>
          </a:xfrm>
          <a:prstGeom prst="rect">
            <a:avLst/>
          </a:prstGeom>
          <a:noFill/>
          <a:ln/>
        </p:spPr>
        <p:txBody>
          <a:bodyPr wrap="none" lIns="0" tIns="0" rIns="0" bIns="0" rtlCol="0" anchor="t"/>
          <a:lstStyle/>
          <a:p>
            <a:pPr marL="0" indent="0" algn="l">
              <a:buNone/>
            </a:pPr>
            <a:r>
              <a:rPr lang="en-US" sz="3200" dirty="0">
                <a:solidFill>
                  <a:srgbClr val="030303"/>
                </a:solidFill>
                <a:latin typeface="Inter Medium" pitchFamily="34" charset="0"/>
                <a:ea typeface="Inter Medium" pitchFamily="34" charset="-122"/>
                <a:cs typeface="Inter Medium" pitchFamily="34" charset="-120"/>
              </a:rPr>
              <a:t>回復可能性への理解</a:t>
            </a:r>
            <a:endParaRPr lang="en-US" sz="3200" dirty="0"/>
          </a:p>
        </p:txBody>
      </p:sp>
      <p:sp>
        <p:nvSpPr>
          <p:cNvPr id="9" name="Text 7"/>
          <p:cNvSpPr/>
          <p:nvPr/>
        </p:nvSpPr>
        <p:spPr>
          <a:xfrm>
            <a:off x="7466529" y="4070866"/>
            <a:ext cx="6122908" cy="774859"/>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「精神障害=慢性・不可逆」ではなく、治療と支援で改善可能であることを伝える。</a:t>
            </a:r>
            <a:endParaRPr lang="en-US" sz="2800" dirty="0"/>
          </a:p>
        </p:txBody>
      </p:sp>
      <p:sp>
        <p:nvSpPr>
          <p:cNvPr id="11" name="Text 9"/>
          <p:cNvSpPr/>
          <p:nvPr/>
        </p:nvSpPr>
        <p:spPr>
          <a:xfrm>
            <a:off x="677942" y="5887165"/>
            <a:ext cx="3026807" cy="378262"/>
          </a:xfrm>
          <a:prstGeom prst="rect">
            <a:avLst/>
          </a:prstGeom>
          <a:noFill/>
          <a:ln/>
        </p:spPr>
        <p:txBody>
          <a:bodyPr wrap="none" lIns="0" tIns="0" rIns="0" bIns="0" rtlCol="0" anchor="t"/>
          <a:lstStyle/>
          <a:p>
            <a:pPr marL="0" indent="0" algn="l">
              <a:buNone/>
            </a:pPr>
            <a:r>
              <a:rPr lang="en-US" sz="3200" dirty="0">
                <a:solidFill>
                  <a:srgbClr val="030303"/>
                </a:solidFill>
                <a:latin typeface="Inter Medium" pitchFamily="34" charset="0"/>
                <a:ea typeface="Inter Medium" pitchFamily="34" charset="-122"/>
                <a:cs typeface="Inter Medium" pitchFamily="34" charset="-120"/>
              </a:rPr>
              <a:t>オープンな対話の促進</a:t>
            </a:r>
            <a:endParaRPr lang="en-US" sz="3200" dirty="0"/>
          </a:p>
        </p:txBody>
      </p:sp>
      <p:sp>
        <p:nvSpPr>
          <p:cNvPr id="12" name="Text 10"/>
          <p:cNvSpPr/>
          <p:nvPr/>
        </p:nvSpPr>
        <p:spPr>
          <a:xfrm>
            <a:off x="677942" y="6410683"/>
            <a:ext cx="6122908" cy="774859"/>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当事者の声を聴く機会の提供、共生の姿勢、偏見を問う風土づくりを行う。</a:t>
            </a:r>
            <a:endParaRPr lang="en-US" sz="2800" dirty="0"/>
          </a:p>
        </p:txBody>
      </p:sp>
      <p:sp>
        <p:nvSpPr>
          <p:cNvPr id="14" name="Text 12"/>
          <p:cNvSpPr/>
          <p:nvPr/>
        </p:nvSpPr>
        <p:spPr>
          <a:xfrm>
            <a:off x="7466529" y="5887165"/>
            <a:ext cx="3604736" cy="378262"/>
          </a:xfrm>
          <a:prstGeom prst="rect">
            <a:avLst/>
          </a:prstGeom>
          <a:noFill/>
          <a:ln/>
        </p:spPr>
        <p:txBody>
          <a:bodyPr wrap="none" lIns="0" tIns="0" rIns="0" bIns="0" rtlCol="0" anchor="t"/>
          <a:lstStyle/>
          <a:p>
            <a:pPr marL="0" indent="0" algn="l">
              <a:buNone/>
            </a:pPr>
            <a:r>
              <a:rPr lang="en-US" sz="3200" dirty="0">
                <a:solidFill>
                  <a:srgbClr val="030303"/>
                </a:solidFill>
                <a:latin typeface="Inter Medium" pitchFamily="34" charset="0"/>
                <a:ea typeface="Inter Medium" pitchFamily="34" charset="-122"/>
                <a:cs typeface="Inter Medium" pitchFamily="34" charset="-120"/>
              </a:rPr>
              <a:t>メディアリテラシーの向上</a:t>
            </a:r>
            <a:endParaRPr lang="en-US" sz="3200" dirty="0"/>
          </a:p>
        </p:txBody>
      </p:sp>
      <p:sp>
        <p:nvSpPr>
          <p:cNvPr id="15" name="Text 13"/>
          <p:cNvSpPr/>
          <p:nvPr/>
        </p:nvSpPr>
        <p:spPr>
          <a:xfrm>
            <a:off x="7466529" y="6410683"/>
            <a:ext cx="6122908" cy="774859"/>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偏った報道への批判的視点、正確な情報を見極める力の養成を行う。</a:t>
            </a:r>
            <a:endParaRPr lang="en-US" sz="2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sp>
        <p:nvSpPr>
          <p:cNvPr id="2" name="Text 0"/>
          <p:cNvSpPr/>
          <p:nvPr/>
        </p:nvSpPr>
        <p:spPr>
          <a:xfrm>
            <a:off x="765453" y="975003"/>
            <a:ext cx="6835259" cy="854393"/>
          </a:xfrm>
          <a:prstGeom prst="rect">
            <a:avLst/>
          </a:prstGeom>
          <a:noFill/>
          <a:ln/>
        </p:spPr>
        <p:txBody>
          <a:bodyPr wrap="none" lIns="0" tIns="0" rIns="0" bIns="0" rtlCol="0" anchor="t"/>
          <a:lstStyle/>
          <a:p>
            <a:pPr marL="0" indent="0" algn="l">
              <a:lnSpc>
                <a:spcPts val="6700"/>
              </a:lnSpc>
              <a:buNone/>
            </a:pPr>
            <a:r>
              <a:rPr lang="en-US" sz="6000" dirty="0">
                <a:solidFill>
                  <a:srgbClr val="1B1B27"/>
                </a:solidFill>
                <a:latin typeface="Inter Medium" pitchFamily="34" charset="0"/>
                <a:ea typeface="Inter Medium" pitchFamily="34" charset="-122"/>
                <a:cs typeface="Inter Medium" pitchFamily="34" charset="-120"/>
              </a:rPr>
              <a:t>看護職としての役割</a:t>
            </a:r>
            <a:endParaRPr lang="en-US" sz="6000" dirty="0"/>
          </a:p>
        </p:txBody>
      </p:sp>
      <p:sp>
        <p:nvSpPr>
          <p:cNvPr id="3" name="Text 1"/>
          <p:cNvSpPr/>
          <p:nvPr/>
        </p:nvSpPr>
        <p:spPr>
          <a:xfrm>
            <a:off x="765453" y="2376130"/>
            <a:ext cx="273368" cy="341709"/>
          </a:xfrm>
          <a:prstGeom prst="rect">
            <a:avLst/>
          </a:prstGeom>
          <a:noFill/>
          <a:ln/>
        </p:spPr>
        <p:txBody>
          <a:bodyPr wrap="none" lIns="0" tIns="0" rIns="0" bIns="0" rtlCol="0" anchor="t"/>
          <a:lstStyle/>
          <a:p>
            <a:pPr marL="0" indent="0" algn="l">
              <a:buNone/>
            </a:pPr>
            <a:r>
              <a:rPr lang="en-US" sz="2800" dirty="0">
                <a:solidFill>
                  <a:srgbClr val="030303"/>
                </a:solidFill>
                <a:latin typeface="Abadi" panose="020B0604020104020204" pitchFamily="34" charset="0"/>
                <a:ea typeface="Inter Light" pitchFamily="34" charset="-122"/>
                <a:cs typeface="Inter Light" pitchFamily="34" charset="-120"/>
              </a:rPr>
              <a:t>01</a:t>
            </a:r>
            <a:endParaRPr lang="en-US" sz="2800" dirty="0"/>
          </a:p>
        </p:txBody>
      </p:sp>
      <p:sp>
        <p:nvSpPr>
          <p:cNvPr id="4" name="Shape 2"/>
          <p:cNvSpPr/>
          <p:nvPr/>
        </p:nvSpPr>
        <p:spPr>
          <a:xfrm>
            <a:off x="765453" y="2810351"/>
            <a:ext cx="6413063" cy="30480"/>
          </a:xfrm>
          <a:prstGeom prst="rect">
            <a:avLst/>
          </a:prstGeom>
          <a:solidFill>
            <a:srgbClr val="030303"/>
          </a:solidFill>
          <a:ln/>
        </p:spPr>
        <p:txBody>
          <a:bodyPr/>
          <a:lstStyle/>
          <a:p>
            <a:endParaRPr lang="ja-JP" altLang="en-US" sz="2400"/>
          </a:p>
        </p:txBody>
      </p:sp>
      <p:sp>
        <p:nvSpPr>
          <p:cNvPr id="5" name="Text 3"/>
          <p:cNvSpPr/>
          <p:nvPr/>
        </p:nvSpPr>
        <p:spPr>
          <a:xfrm>
            <a:off x="765453" y="3007995"/>
            <a:ext cx="3417570" cy="427077"/>
          </a:xfrm>
          <a:prstGeom prst="rect">
            <a:avLst/>
          </a:prstGeom>
          <a:noFill/>
          <a:ln/>
        </p:spPr>
        <p:txBody>
          <a:bodyPr wrap="none" lIns="0" tIns="0" rIns="0" bIns="0" rtlCol="0" anchor="t"/>
          <a:lstStyle/>
          <a:p>
            <a:pPr marL="0" indent="0" algn="l">
              <a:buNone/>
            </a:pPr>
            <a:r>
              <a:rPr lang="en-US" sz="3200" dirty="0">
                <a:solidFill>
                  <a:srgbClr val="030303"/>
                </a:solidFill>
                <a:latin typeface="Inter Medium" pitchFamily="34" charset="0"/>
                <a:ea typeface="Inter Medium" pitchFamily="34" charset="-122"/>
                <a:cs typeface="Inter Medium" pitchFamily="34" charset="-120"/>
              </a:rPr>
              <a:t>正確な知識の習得</a:t>
            </a:r>
            <a:endParaRPr lang="en-US" sz="3200" dirty="0"/>
          </a:p>
        </p:txBody>
      </p:sp>
      <p:sp>
        <p:nvSpPr>
          <p:cNvPr id="6" name="Text 4"/>
          <p:cNvSpPr/>
          <p:nvPr/>
        </p:nvSpPr>
        <p:spPr>
          <a:xfrm>
            <a:off x="765453" y="3599021"/>
            <a:ext cx="6413063" cy="874633"/>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精神疾患に関する最新の知識を学び続け、エビデンスに基づいた理解を深める。</a:t>
            </a:r>
            <a:endParaRPr lang="en-US" sz="2800" dirty="0"/>
          </a:p>
        </p:txBody>
      </p:sp>
      <p:sp>
        <p:nvSpPr>
          <p:cNvPr id="7" name="Text 5"/>
          <p:cNvSpPr/>
          <p:nvPr/>
        </p:nvSpPr>
        <p:spPr>
          <a:xfrm>
            <a:off x="7451884" y="2376130"/>
            <a:ext cx="273368" cy="341709"/>
          </a:xfrm>
          <a:prstGeom prst="rect">
            <a:avLst/>
          </a:prstGeom>
          <a:noFill/>
          <a:ln/>
        </p:spPr>
        <p:txBody>
          <a:bodyPr wrap="none" lIns="0" tIns="0" rIns="0" bIns="0" rtlCol="0" anchor="t"/>
          <a:lstStyle/>
          <a:p>
            <a:pPr marL="0" indent="0" algn="l">
              <a:buNone/>
            </a:pPr>
            <a:r>
              <a:rPr lang="en-US" sz="2800" dirty="0">
                <a:solidFill>
                  <a:srgbClr val="030303"/>
                </a:solidFill>
                <a:latin typeface="Abadi" panose="020B0604020104020204" pitchFamily="34" charset="0"/>
                <a:ea typeface="Inter Light" pitchFamily="34" charset="-122"/>
                <a:cs typeface="Inter Light" pitchFamily="34" charset="-120"/>
              </a:rPr>
              <a:t>02</a:t>
            </a:r>
            <a:endParaRPr lang="en-US" sz="2800" dirty="0"/>
          </a:p>
        </p:txBody>
      </p:sp>
      <p:sp>
        <p:nvSpPr>
          <p:cNvPr id="8" name="Shape 6"/>
          <p:cNvSpPr/>
          <p:nvPr/>
        </p:nvSpPr>
        <p:spPr>
          <a:xfrm>
            <a:off x="7451884" y="2810351"/>
            <a:ext cx="6413063" cy="30480"/>
          </a:xfrm>
          <a:prstGeom prst="rect">
            <a:avLst/>
          </a:prstGeom>
          <a:solidFill>
            <a:srgbClr val="030303"/>
          </a:solidFill>
          <a:ln/>
        </p:spPr>
        <p:txBody>
          <a:bodyPr/>
          <a:lstStyle/>
          <a:p>
            <a:endParaRPr lang="ja-JP" altLang="en-US" sz="2400"/>
          </a:p>
        </p:txBody>
      </p:sp>
      <p:sp>
        <p:nvSpPr>
          <p:cNvPr id="9" name="Text 7"/>
          <p:cNvSpPr/>
          <p:nvPr/>
        </p:nvSpPr>
        <p:spPr>
          <a:xfrm>
            <a:off x="7451884" y="3007995"/>
            <a:ext cx="3417570" cy="427077"/>
          </a:xfrm>
          <a:prstGeom prst="rect">
            <a:avLst/>
          </a:prstGeom>
          <a:noFill/>
          <a:ln/>
        </p:spPr>
        <p:txBody>
          <a:bodyPr wrap="none" lIns="0" tIns="0" rIns="0" bIns="0" rtlCol="0" anchor="t"/>
          <a:lstStyle/>
          <a:p>
            <a:pPr marL="0" indent="0" algn="l">
              <a:buNone/>
            </a:pPr>
            <a:r>
              <a:rPr lang="en-US" sz="3200" dirty="0">
                <a:solidFill>
                  <a:srgbClr val="030303"/>
                </a:solidFill>
                <a:latin typeface="Inter Medium" pitchFamily="34" charset="0"/>
                <a:ea typeface="Inter Medium" pitchFamily="34" charset="-122"/>
                <a:cs typeface="Inter Medium" pitchFamily="34" charset="-120"/>
              </a:rPr>
              <a:t>偏見のない態度</a:t>
            </a:r>
            <a:endParaRPr lang="en-US" sz="3200" dirty="0"/>
          </a:p>
        </p:txBody>
      </p:sp>
      <p:sp>
        <p:nvSpPr>
          <p:cNvPr id="10" name="Text 8"/>
          <p:cNvSpPr/>
          <p:nvPr/>
        </p:nvSpPr>
        <p:spPr>
          <a:xfrm>
            <a:off x="7451884" y="3599021"/>
            <a:ext cx="6413063" cy="874633"/>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自身の中にある偏見に気づき、当事者を尊重する姿勢を持ち続ける。</a:t>
            </a:r>
            <a:endParaRPr lang="en-US" sz="2800" dirty="0"/>
          </a:p>
        </p:txBody>
      </p:sp>
      <p:sp>
        <p:nvSpPr>
          <p:cNvPr id="11" name="Text 9"/>
          <p:cNvSpPr/>
          <p:nvPr/>
        </p:nvSpPr>
        <p:spPr>
          <a:xfrm>
            <a:off x="765453" y="4952048"/>
            <a:ext cx="273368" cy="341709"/>
          </a:xfrm>
          <a:prstGeom prst="rect">
            <a:avLst/>
          </a:prstGeom>
          <a:noFill/>
          <a:ln/>
        </p:spPr>
        <p:txBody>
          <a:bodyPr wrap="none" lIns="0" tIns="0" rIns="0" bIns="0" rtlCol="0" anchor="t"/>
          <a:lstStyle/>
          <a:p>
            <a:pPr marL="0" indent="0" algn="l">
              <a:buNone/>
            </a:pPr>
            <a:r>
              <a:rPr lang="en-US" sz="2800" dirty="0">
                <a:solidFill>
                  <a:srgbClr val="030303"/>
                </a:solidFill>
                <a:latin typeface="Abadi" panose="020B0604020104020204" pitchFamily="34" charset="0"/>
                <a:ea typeface="Inter Light" pitchFamily="34" charset="-122"/>
                <a:cs typeface="Inter Light" pitchFamily="34" charset="-120"/>
              </a:rPr>
              <a:t>03</a:t>
            </a:r>
            <a:endParaRPr lang="en-US" sz="2800" dirty="0"/>
          </a:p>
        </p:txBody>
      </p:sp>
      <p:sp>
        <p:nvSpPr>
          <p:cNvPr id="12" name="Shape 10"/>
          <p:cNvSpPr/>
          <p:nvPr/>
        </p:nvSpPr>
        <p:spPr>
          <a:xfrm>
            <a:off x="765453" y="5386268"/>
            <a:ext cx="6413063" cy="30480"/>
          </a:xfrm>
          <a:prstGeom prst="rect">
            <a:avLst/>
          </a:prstGeom>
          <a:solidFill>
            <a:srgbClr val="030303"/>
          </a:solidFill>
          <a:ln/>
        </p:spPr>
        <p:txBody>
          <a:bodyPr/>
          <a:lstStyle/>
          <a:p>
            <a:endParaRPr lang="ja-JP" altLang="en-US" sz="2400"/>
          </a:p>
        </p:txBody>
      </p:sp>
      <p:sp>
        <p:nvSpPr>
          <p:cNvPr id="13" name="Text 11"/>
          <p:cNvSpPr/>
          <p:nvPr/>
        </p:nvSpPr>
        <p:spPr>
          <a:xfrm>
            <a:off x="765453" y="5583912"/>
            <a:ext cx="3417570" cy="427077"/>
          </a:xfrm>
          <a:prstGeom prst="rect">
            <a:avLst/>
          </a:prstGeom>
          <a:noFill/>
          <a:ln/>
        </p:spPr>
        <p:txBody>
          <a:bodyPr wrap="none" lIns="0" tIns="0" rIns="0" bIns="0" rtlCol="0" anchor="t"/>
          <a:lstStyle/>
          <a:p>
            <a:pPr marL="0" indent="0" algn="l">
              <a:buNone/>
            </a:pPr>
            <a:r>
              <a:rPr lang="en-US" sz="3200" dirty="0">
                <a:solidFill>
                  <a:srgbClr val="030303"/>
                </a:solidFill>
                <a:latin typeface="Inter Medium" pitchFamily="34" charset="0"/>
                <a:ea typeface="Inter Medium" pitchFamily="34" charset="-122"/>
                <a:cs typeface="Inter Medium" pitchFamily="34" charset="-120"/>
              </a:rPr>
              <a:t>早期発見・早期支援</a:t>
            </a:r>
            <a:endParaRPr lang="en-US" sz="3200" dirty="0"/>
          </a:p>
        </p:txBody>
      </p:sp>
      <p:sp>
        <p:nvSpPr>
          <p:cNvPr id="14" name="Text 12"/>
          <p:cNvSpPr/>
          <p:nvPr/>
        </p:nvSpPr>
        <p:spPr>
          <a:xfrm>
            <a:off x="765453" y="6174938"/>
            <a:ext cx="6413063" cy="874633"/>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発症のサインを見逃さず、適切なタイミングで介入できる観察力を養う。</a:t>
            </a:r>
            <a:endParaRPr lang="en-US" sz="2800" dirty="0"/>
          </a:p>
        </p:txBody>
      </p:sp>
      <p:sp>
        <p:nvSpPr>
          <p:cNvPr id="15" name="Text 13"/>
          <p:cNvSpPr/>
          <p:nvPr/>
        </p:nvSpPr>
        <p:spPr>
          <a:xfrm>
            <a:off x="7451884" y="4952048"/>
            <a:ext cx="273368" cy="341709"/>
          </a:xfrm>
          <a:prstGeom prst="rect">
            <a:avLst/>
          </a:prstGeom>
          <a:noFill/>
          <a:ln/>
        </p:spPr>
        <p:txBody>
          <a:bodyPr wrap="none" lIns="0" tIns="0" rIns="0" bIns="0" rtlCol="0" anchor="t"/>
          <a:lstStyle/>
          <a:p>
            <a:pPr marL="0" indent="0" algn="l">
              <a:buNone/>
            </a:pPr>
            <a:r>
              <a:rPr lang="en-US" sz="2800" dirty="0">
                <a:solidFill>
                  <a:srgbClr val="030303"/>
                </a:solidFill>
                <a:latin typeface="Abadi" panose="020B0604020104020204" pitchFamily="34" charset="0"/>
                <a:ea typeface="Inter Light" pitchFamily="34" charset="-122"/>
                <a:cs typeface="Inter Light" pitchFamily="34" charset="-120"/>
              </a:rPr>
              <a:t>04</a:t>
            </a:r>
            <a:endParaRPr lang="en-US" sz="2800" dirty="0"/>
          </a:p>
        </p:txBody>
      </p:sp>
      <p:sp>
        <p:nvSpPr>
          <p:cNvPr id="16" name="Shape 14"/>
          <p:cNvSpPr/>
          <p:nvPr/>
        </p:nvSpPr>
        <p:spPr>
          <a:xfrm>
            <a:off x="7451884" y="5386268"/>
            <a:ext cx="6413063" cy="30480"/>
          </a:xfrm>
          <a:prstGeom prst="rect">
            <a:avLst/>
          </a:prstGeom>
          <a:solidFill>
            <a:srgbClr val="030303"/>
          </a:solidFill>
          <a:ln/>
        </p:spPr>
        <p:txBody>
          <a:bodyPr/>
          <a:lstStyle/>
          <a:p>
            <a:endParaRPr lang="ja-JP" altLang="en-US" sz="2400"/>
          </a:p>
        </p:txBody>
      </p:sp>
      <p:sp>
        <p:nvSpPr>
          <p:cNvPr id="17" name="Text 15"/>
          <p:cNvSpPr/>
          <p:nvPr/>
        </p:nvSpPr>
        <p:spPr>
          <a:xfrm>
            <a:off x="7451884" y="5583912"/>
            <a:ext cx="3417570" cy="427077"/>
          </a:xfrm>
          <a:prstGeom prst="rect">
            <a:avLst/>
          </a:prstGeom>
          <a:noFill/>
          <a:ln/>
        </p:spPr>
        <p:txBody>
          <a:bodyPr wrap="none" lIns="0" tIns="0" rIns="0" bIns="0" rtlCol="0" anchor="t"/>
          <a:lstStyle/>
          <a:p>
            <a:pPr marL="0" indent="0" algn="l">
              <a:buNone/>
            </a:pPr>
            <a:r>
              <a:rPr lang="en-US" sz="3200" dirty="0">
                <a:solidFill>
                  <a:srgbClr val="030303"/>
                </a:solidFill>
                <a:latin typeface="Inter Medium" pitchFamily="34" charset="0"/>
                <a:ea typeface="Inter Medium" pitchFamily="34" charset="-122"/>
                <a:cs typeface="Inter Medium" pitchFamily="34" charset="-120"/>
              </a:rPr>
              <a:t>社会への働きかけ</a:t>
            </a:r>
            <a:endParaRPr lang="en-US" sz="3200" dirty="0"/>
          </a:p>
        </p:txBody>
      </p:sp>
      <p:sp>
        <p:nvSpPr>
          <p:cNvPr id="18" name="Text 16"/>
          <p:cNvSpPr/>
          <p:nvPr/>
        </p:nvSpPr>
        <p:spPr>
          <a:xfrm>
            <a:off x="7451884" y="6174938"/>
            <a:ext cx="6413063" cy="874633"/>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地域や職場において、精神疾患への理解を広める活動に参加する。</a:t>
            </a:r>
            <a:endParaRPr lang="en-US" sz="2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sp>
        <p:nvSpPr>
          <p:cNvPr id="2" name="Text 0"/>
          <p:cNvSpPr/>
          <p:nvPr/>
        </p:nvSpPr>
        <p:spPr>
          <a:xfrm>
            <a:off x="733237" y="570787"/>
            <a:ext cx="8244721" cy="689967"/>
          </a:xfrm>
          <a:prstGeom prst="rect">
            <a:avLst/>
          </a:prstGeom>
          <a:noFill/>
          <a:ln/>
        </p:spPr>
        <p:txBody>
          <a:bodyPr wrap="none" lIns="0" tIns="0" rIns="0" bIns="0" rtlCol="0" anchor="t"/>
          <a:lstStyle/>
          <a:p>
            <a:pPr marL="0" indent="0" algn="l">
              <a:buNone/>
            </a:pPr>
            <a:r>
              <a:rPr lang="en-US" sz="6000" dirty="0" err="1">
                <a:solidFill>
                  <a:srgbClr val="1B1B27"/>
                </a:solidFill>
                <a:latin typeface="Inter Medium" pitchFamily="34" charset="0"/>
                <a:ea typeface="Inter Medium" pitchFamily="34" charset="-122"/>
                <a:cs typeface="Inter Medium" pitchFamily="34" charset="-120"/>
              </a:rPr>
              <a:t>みんなが暮らしやすい社会</a:t>
            </a:r>
            <a:r>
              <a:rPr lang="ja-JP" altLang="en-US" sz="6000" dirty="0">
                <a:solidFill>
                  <a:srgbClr val="1B1B27"/>
                </a:solidFill>
                <a:latin typeface="Inter Medium" pitchFamily="34" charset="0"/>
                <a:ea typeface="Inter Medium" pitchFamily="34" charset="-122"/>
                <a:cs typeface="Inter Medium" pitchFamily="34" charset="-120"/>
              </a:rPr>
              <a:t>とは</a:t>
            </a:r>
            <a:endParaRPr lang="en-US" sz="6000" dirty="0"/>
          </a:p>
        </p:txBody>
      </p:sp>
      <p:sp>
        <p:nvSpPr>
          <p:cNvPr id="3" name="Text 1"/>
          <p:cNvSpPr/>
          <p:nvPr/>
        </p:nvSpPr>
        <p:spPr>
          <a:xfrm>
            <a:off x="733237" y="1755939"/>
            <a:ext cx="13394293" cy="706279"/>
          </a:xfrm>
          <a:prstGeom prst="rect">
            <a:avLst/>
          </a:prstGeom>
          <a:noFill/>
          <a:ln/>
        </p:spPr>
        <p:txBody>
          <a:bodyPr wrap="square" lIns="0" tIns="0" rIns="0" bIns="0" rtlCol="0" anchor="t"/>
          <a:lstStyle/>
          <a:p>
            <a:pPr marL="0" indent="0" algn="l">
              <a:buNone/>
            </a:pPr>
            <a:r>
              <a:rPr lang="en-US" sz="2400" dirty="0">
                <a:solidFill>
                  <a:srgbClr val="030303"/>
                </a:solidFill>
                <a:latin typeface="IBM Plex Sans Medium" pitchFamily="34" charset="0"/>
                <a:ea typeface="IBM Plex Sans Medium" pitchFamily="34" charset="-122"/>
                <a:cs typeface="IBM Plex Sans Medium" pitchFamily="34" charset="-120"/>
              </a:rPr>
              <a:t>精神的な病気を持つ人々が自分らしく毎日を楽しく過ごせる社会は、</a:t>
            </a:r>
            <a:r>
              <a:rPr lang="en-US" sz="2400" b="1" dirty="0">
                <a:solidFill>
                  <a:srgbClr val="030303"/>
                </a:solidFill>
                <a:latin typeface="IBM Plex Sans Medium" pitchFamily="34" charset="0"/>
                <a:ea typeface="IBM Plex Sans Medium" pitchFamily="34" charset="-122"/>
                <a:cs typeface="IBM Plex Sans Medium" pitchFamily="34" charset="-120"/>
              </a:rPr>
              <a:t>病気をサポートする医療・福祉、困った時に助けてくれる仕組み、そして地域のみんなの温かい理解</a:t>
            </a:r>
            <a:r>
              <a:rPr lang="en-US" sz="2400" dirty="0">
                <a:solidFill>
                  <a:srgbClr val="030303"/>
                </a:solidFill>
                <a:latin typeface="IBM Plex Sans Medium" pitchFamily="34" charset="0"/>
                <a:ea typeface="IBM Plex Sans Medium" pitchFamily="34" charset="-122"/>
                <a:cs typeface="IBM Plex Sans Medium" pitchFamily="34" charset="-120"/>
              </a:rPr>
              <a:t>という3つの柱で成り立っています。</a:t>
            </a:r>
            <a:endParaRPr lang="en-US" sz="2400" dirty="0"/>
          </a:p>
        </p:txBody>
      </p:sp>
      <p:sp>
        <p:nvSpPr>
          <p:cNvPr id="5" name="Text 3"/>
          <p:cNvSpPr/>
          <p:nvPr/>
        </p:nvSpPr>
        <p:spPr>
          <a:xfrm>
            <a:off x="728173" y="3247549"/>
            <a:ext cx="8127050" cy="344924"/>
          </a:xfrm>
          <a:prstGeom prst="rect">
            <a:avLst/>
          </a:prstGeom>
          <a:noFill/>
          <a:ln/>
        </p:spPr>
        <p:txBody>
          <a:bodyPr wrap="none" lIns="0" tIns="0" rIns="0" bIns="0" rtlCol="0" anchor="t"/>
          <a:lstStyle/>
          <a:p>
            <a:pPr marL="0" indent="0" algn="l">
              <a:buNone/>
            </a:pPr>
            <a:r>
              <a:rPr lang="en-US" sz="3200" dirty="0">
                <a:solidFill>
                  <a:srgbClr val="030303"/>
                </a:solidFill>
                <a:latin typeface="Inter Medium" pitchFamily="34" charset="0"/>
                <a:ea typeface="Inter Medium" pitchFamily="34" charset="-122"/>
                <a:cs typeface="Inter Medium" pitchFamily="34" charset="-120"/>
              </a:rPr>
              <a:t>病院やサポートをもっと身近に</a:t>
            </a:r>
            <a:endParaRPr lang="en-US" sz="3200" dirty="0"/>
          </a:p>
        </p:txBody>
      </p:sp>
      <p:sp>
        <p:nvSpPr>
          <p:cNvPr id="6" name="Text 4"/>
          <p:cNvSpPr/>
          <p:nvPr/>
        </p:nvSpPr>
        <p:spPr>
          <a:xfrm>
            <a:off x="728423" y="3938519"/>
            <a:ext cx="13035728" cy="489789"/>
          </a:xfrm>
          <a:prstGeom prst="rect">
            <a:avLst/>
          </a:prstGeom>
          <a:noFill/>
          <a:ln/>
        </p:spPr>
        <p:txBody>
          <a:bodyPr wrap="square" lIns="0" tIns="0" rIns="0" bIns="0" rtlCol="0" anchor="t"/>
          <a:lstStyle/>
          <a:p>
            <a:pPr marL="0" indent="0" algn="l">
              <a:buNone/>
            </a:pPr>
            <a:r>
              <a:rPr lang="en-US" sz="2400" dirty="0">
                <a:solidFill>
                  <a:srgbClr val="030303"/>
                </a:solidFill>
                <a:latin typeface="IBM Plex Sans Medium" pitchFamily="34" charset="0"/>
                <a:ea typeface="IBM Plex Sans Medium" pitchFamily="34" charset="-122"/>
                <a:cs typeface="IBM Plex Sans Medium" pitchFamily="34" charset="-120"/>
              </a:rPr>
              <a:t>精神的な病気を持つ人が安心して生活できるよう、専門家が症状に合わせて長期的にサポートします。</a:t>
            </a:r>
            <a:endParaRPr lang="en-US" sz="2400" dirty="0"/>
          </a:p>
        </p:txBody>
      </p:sp>
      <p:sp>
        <p:nvSpPr>
          <p:cNvPr id="8" name="Text 6"/>
          <p:cNvSpPr/>
          <p:nvPr/>
        </p:nvSpPr>
        <p:spPr>
          <a:xfrm>
            <a:off x="728174" y="4920747"/>
            <a:ext cx="9622374" cy="344924"/>
          </a:xfrm>
          <a:prstGeom prst="rect">
            <a:avLst/>
          </a:prstGeom>
          <a:noFill/>
          <a:ln/>
        </p:spPr>
        <p:txBody>
          <a:bodyPr wrap="none" lIns="0" tIns="0" rIns="0" bIns="0" rtlCol="0" anchor="t"/>
          <a:lstStyle/>
          <a:p>
            <a:pPr marL="0" indent="0" algn="l">
              <a:buNone/>
            </a:pPr>
            <a:r>
              <a:rPr lang="en-US" sz="3200" dirty="0">
                <a:solidFill>
                  <a:srgbClr val="030303"/>
                </a:solidFill>
                <a:latin typeface="Inter Medium" pitchFamily="34" charset="0"/>
                <a:ea typeface="Inter Medium" pitchFamily="34" charset="-122"/>
                <a:cs typeface="Inter Medium" pitchFamily="34" charset="-120"/>
              </a:rPr>
              <a:t>社会の困り事をなくす仕組み</a:t>
            </a:r>
            <a:endParaRPr lang="en-US" sz="3200" dirty="0"/>
          </a:p>
        </p:txBody>
      </p:sp>
      <p:sp>
        <p:nvSpPr>
          <p:cNvPr id="9" name="Text 7"/>
          <p:cNvSpPr/>
          <p:nvPr/>
        </p:nvSpPr>
        <p:spPr>
          <a:xfrm>
            <a:off x="728423" y="5551803"/>
            <a:ext cx="13458090" cy="360042"/>
          </a:xfrm>
          <a:prstGeom prst="rect">
            <a:avLst/>
          </a:prstGeom>
          <a:noFill/>
          <a:ln/>
        </p:spPr>
        <p:txBody>
          <a:bodyPr wrap="square" lIns="0" tIns="0" rIns="0" bIns="0" rtlCol="0" anchor="t"/>
          <a:lstStyle/>
          <a:p>
            <a:pPr marL="0" indent="0" algn="l">
              <a:buNone/>
            </a:pPr>
            <a:r>
              <a:rPr lang="en-US" sz="2400" dirty="0">
                <a:solidFill>
                  <a:srgbClr val="030303"/>
                </a:solidFill>
                <a:latin typeface="IBM Plex Sans Medium" pitchFamily="34" charset="0"/>
                <a:ea typeface="IBM Plex Sans Medium" pitchFamily="34" charset="-122"/>
                <a:cs typeface="IBM Plex Sans Medium" pitchFamily="34" charset="-120"/>
              </a:rPr>
              <a:t>病気があっても働きやすく、安心して暮らせる住まいを提供するサポート体制を整えます。</a:t>
            </a:r>
            <a:endParaRPr lang="en-US" sz="2400" dirty="0"/>
          </a:p>
        </p:txBody>
      </p:sp>
      <p:sp>
        <p:nvSpPr>
          <p:cNvPr id="11" name="Text 9"/>
          <p:cNvSpPr/>
          <p:nvPr/>
        </p:nvSpPr>
        <p:spPr>
          <a:xfrm>
            <a:off x="733237" y="6269235"/>
            <a:ext cx="13163925" cy="297198"/>
          </a:xfrm>
          <a:prstGeom prst="rect">
            <a:avLst/>
          </a:prstGeom>
          <a:noFill/>
          <a:ln/>
        </p:spPr>
        <p:txBody>
          <a:bodyPr wrap="square" lIns="0" tIns="0" rIns="0" bIns="0" rtlCol="0" anchor="t"/>
          <a:lstStyle/>
          <a:p>
            <a:pPr marL="0" indent="0" algn="l">
              <a:buNone/>
            </a:pPr>
            <a:r>
              <a:rPr lang="en-US" sz="3200" dirty="0">
                <a:solidFill>
                  <a:srgbClr val="030303"/>
                </a:solidFill>
                <a:latin typeface="Inter Medium" pitchFamily="34" charset="0"/>
                <a:ea typeface="Inter Medium" pitchFamily="34" charset="-122"/>
                <a:cs typeface="Inter Medium" pitchFamily="34" charset="-120"/>
              </a:rPr>
              <a:t>地域のみんなで理解を深める活動</a:t>
            </a:r>
            <a:endParaRPr lang="en-US" sz="3200" dirty="0"/>
          </a:p>
        </p:txBody>
      </p:sp>
      <p:sp>
        <p:nvSpPr>
          <p:cNvPr id="12" name="Text 10"/>
          <p:cNvSpPr/>
          <p:nvPr/>
        </p:nvSpPr>
        <p:spPr>
          <a:xfrm>
            <a:off x="733237" y="6821788"/>
            <a:ext cx="13163925" cy="456415"/>
          </a:xfrm>
          <a:prstGeom prst="rect">
            <a:avLst/>
          </a:prstGeom>
          <a:noFill/>
          <a:ln/>
        </p:spPr>
        <p:txBody>
          <a:bodyPr wrap="square" lIns="0" tIns="0" rIns="0" bIns="0" rtlCol="0" anchor="t"/>
          <a:lstStyle/>
          <a:p>
            <a:pPr marL="0" indent="0" algn="l">
              <a:buNone/>
            </a:pPr>
            <a:r>
              <a:rPr lang="en-US" sz="2400" dirty="0">
                <a:solidFill>
                  <a:srgbClr val="030303"/>
                </a:solidFill>
                <a:latin typeface="IBM Plex Sans Medium" pitchFamily="34" charset="0"/>
                <a:ea typeface="IBM Plex Sans Medium" pitchFamily="34" charset="-122"/>
                <a:cs typeface="IBM Plex Sans Medium" pitchFamily="34" charset="-120"/>
              </a:rPr>
              <a:t>精神疾患への正しい知識を学び、偏見をなくして、誰もが温かく受け入れられる地域を築きます。</a:t>
            </a:r>
            <a:endParaRPr lang="en-US"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sp>
        <p:nvSpPr>
          <p:cNvPr id="2" name="Text 0"/>
          <p:cNvSpPr/>
          <p:nvPr/>
        </p:nvSpPr>
        <p:spPr>
          <a:xfrm>
            <a:off x="868085" y="1100018"/>
            <a:ext cx="7750850" cy="968812"/>
          </a:xfrm>
          <a:prstGeom prst="rect">
            <a:avLst/>
          </a:prstGeom>
          <a:noFill/>
          <a:ln/>
        </p:spPr>
        <p:txBody>
          <a:bodyPr wrap="none" lIns="0" tIns="0" rIns="0" bIns="0" rtlCol="0" anchor="t"/>
          <a:lstStyle/>
          <a:p>
            <a:pPr marL="0" indent="0" algn="l">
              <a:lnSpc>
                <a:spcPts val="7600"/>
              </a:lnSpc>
              <a:buNone/>
            </a:pPr>
            <a:r>
              <a:rPr lang="en-US" sz="6100" dirty="0">
                <a:solidFill>
                  <a:srgbClr val="1B1B27"/>
                </a:solidFill>
                <a:latin typeface="Inter Medium" pitchFamily="34" charset="0"/>
                <a:ea typeface="Inter Medium" pitchFamily="34" charset="-122"/>
                <a:cs typeface="Inter Medium" pitchFamily="34" charset="-120"/>
              </a:rPr>
              <a:t>本日の学びの振り返り</a:t>
            </a:r>
            <a:endParaRPr lang="en-US" sz="6100" dirty="0"/>
          </a:p>
        </p:txBody>
      </p:sp>
      <p:sp>
        <p:nvSpPr>
          <p:cNvPr id="4" name="Text 2"/>
          <p:cNvSpPr/>
          <p:nvPr/>
        </p:nvSpPr>
        <p:spPr>
          <a:xfrm>
            <a:off x="868085" y="2688788"/>
            <a:ext cx="4068093" cy="484346"/>
          </a:xfrm>
          <a:prstGeom prst="rect">
            <a:avLst/>
          </a:prstGeom>
          <a:noFill/>
          <a:ln/>
        </p:spPr>
        <p:txBody>
          <a:bodyPr wrap="none" lIns="0" tIns="0" rIns="0" bIns="0" rtlCol="0" anchor="t"/>
          <a:lstStyle/>
          <a:p>
            <a:pPr marL="0" indent="0" algn="l">
              <a:buNone/>
            </a:pPr>
            <a:r>
              <a:rPr lang="en-US" sz="3200" dirty="0">
                <a:solidFill>
                  <a:srgbClr val="030303"/>
                </a:solidFill>
                <a:latin typeface="Inter Medium" pitchFamily="34" charset="0"/>
                <a:ea typeface="Inter Medium" pitchFamily="34" charset="-122"/>
                <a:cs typeface="Inter Medium" pitchFamily="34" charset="-120"/>
              </a:rPr>
              <a:t>精神障害の定義と特徴</a:t>
            </a:r>
            <a:endParaRPr lang="en-US" sz="3200" dirty="0"/>
          </a:p>
        </p:txBody>
      </p:sp>
      <p:sp>
        <p:nvSpPr>
          <p:cNvPr id="5" name="Text 3"/>
          <p:cNvSpPr/>
          <p:nvPr/>
        </p:nvSpPr>
        <p:spPr>
          <a:xfrm>
            <a:off x="868085" y="3359110"/>
            <a:ext cx="6076456" cy="1488043"/>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認知・感情・行動・対人関係における機能障害であり、多様な要因が関与し、個人差が大きい。</a:t>
            </a:r>
            <a:endParaRPr lang="en-US" sz="2800" dirty="0"/>
          </a:p>
        </p:txBody>
      </p:sp>
      <p:sp>
        <p:nvSpPr>
          <p:cNvPr id="7" name="Text 5"/>
          <p:cNvSpPr/>
          <p:nvPr/>
        </p:nvSpPr>
        <p:spPr>
          <a:xfrm>
            <a:off x="7508915" y="2688788"/>
            <a:ext cx="4068093" cy="484346"/>
          </a:xfrm>
          <a:prstGeom prst="rect">
            <a:avLst/>
          </a:prstGeom>
          <a:noFill/>
          <a:ln/>
        </p:spPr>
        <p:txBody>
          <a:bodyPr wrap="none" lIns="0" tIns="0" rIns="0" bIns="0" rtlCol="0" anchor="t"/>
          <a:lstStyle/>
          <a:p>
            <a:pPr marL="0" indent="0" algn="l">
              <a:buNone/>
            </a:pPr>
            <a:r>
              <a:rPr lang="en-US" sz="3200" dirty="0">
                <a:solidFill>
                  <a:srgbClr val="030303"/>
                </a:solidFill>
                <a:latin typeface="Inter Medium" pitchFamily="34" charset="0"/>
                <a:ea typeface="Inter Medium" pitchFamily="34" charset="-122"/>
                <a:cs typeface="Inter Medium" pitchFamily="34" charset="-120"/>
              </a:rPr>
              <a:t>国際的な分類体系</a:t>
            </a:r>
            <a:endParaRPr lang="en-US" sz="3200" dirty="0"/>
          </a:p>
        </p:txBody>
      </p:sp>
      <p:sp>
        <p:nvSpPr>
          <p:cNvPr id="8" name="Text 6"/>
          <p:cNvSpPr/>
          <p:nvPr/>
        </p:nvSpPr>
        <p:spPr>
          <a:xfrm>
            <a:off x="7508915" y="3359110"/>
            <a:ext cx="6076456" cy="1488043"/>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ICD-10とDSM-5が臨床で広く活用されており、それぞれの特徴と使用目的を理解した。</a:t>
            </a:r>
            <a:endParaRPr lang="en-US" sz="2800" dirty="0"/>
          </a:p>
        </p:txBody>
      </p:sp>
      <p:sp>
        <p:nvSpPr>
          <p:cNvPr id="10" name="Text 8"/>
          <p:cNvSpPr/>
          <p:nvPr/>
        </p:nvSpPr>
        <p:spPr>
          <a:xfrm>
            <a:off x="868085" y="5467112"/>
            <a:ext cx="4068093" cy="484346"/>
          </a:xfrm>
          <a:prstGeom prst="rect">
            <a:avLst/>
          </a:prstGeom>
          <a:noFill/>
          <a:ln/>
        </p:spPr>
        <p:txBody>
          <a:bodyPr wrap="none" lIns="0" tIns="0" rIns="0" bIns="0" rtlCol="0" anchor="t"/>
          <a:lstStyle/>
          <a:p>
            <a:pPr marL="0" indent="0" algn="l">
              <a:buNone/>
            </a:pPr>
            <a:r>
              <a:rPr lang="en-US" sz="3200" dirty="0">
                <a:solidFill>
                  <a:srgbClr val="030303"/>
                </a:solidFill>
                <a:latin typeface="Inter Medium" pitchFamily="34" charset="0"/>
                <a:ea typeface="Inter Medium" pitchFamily="34" charset="-122"/>
                <a:cs typeface="Inter Medium" pitchFamily="34" charset="-120"/>
              </a:rPr>
              <a:t>疫学的特徴</a:t>
            </a:r>
            <a:endParaRPr lang="en-US" sz="3200" dirty="0"/>
          </a:p>
        </p:txBody>
      </p:sp>
      <p:sp>
        <p:nvSpPr>
          <p:cNvPr id="11" name="Text 9"/>
          <p:cNvSpPr/>
          <p:nvPr/>
        </p:nvSpPr>
        <p:spPr>
          <a:xfrm>
            <a:off x="868085" y="6137434"/>
            <a:ext cx="6076456" cy="992029"/>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精神疾患は多くの人が経験しうる一般的なものであり、性差・年齢差がある。</a:t>
            </a:r>
            <a:endParaRPr lang="en-US" sz="2800" dirty="0"/>
          </a:p>
        </p:txBody>
      </p:sp>
      <p:sp>
        <p:nvSpPr>
          <p:cNvPr id="13" name="Text 11"/>
          <p:cNvSpPr/>
          <p:nvPr/>
        </p:nvSpPr>
        <p:spPr>
          <a:xfrm>
            <a:off x="7508915" y="5467112"/>
            <a:ext cx="4068093" cy="484346"/>
          </a:xfrm>
          <a:prstGeom prst="rect">
            <a:avLst/>
          </a:prstGeom>
          <a:noFill/>
          <a:ln/>
        </p:spPr>
        <p:txBody>
          <a:bodyPr wrap="none" lIns="0" tIns="0" rIns="0" bIns="0" rtlCol="0" anchor="t"/>
          <a:lstStyle/>
          <a:p>
            <a:pPr marL="0" indent="0" algn="l">
              <a:buNone/>
            </a:pPr>
            <a:r>
              <a:rPr lang="en-US" sz="3200" dirty="0">
                <a:solidFill>
                  <a:srgbClr val="030303"/>
                </a:solidFill>
                <a:latin typeface="Inter Medium" pitchFamily="34" charset="0"/>
                <a:ea typeface="Inter Medium" pitchFamily="34" charset="-122"/>
                <a:cs typeface="Inter Medium" pitchFamily="34" charset="-120"/>
              </a:rPr>
              <a:t>社会的スティグマ</a:t>
            </a:r>
            <a:endParaRPr lang="en-US" sz="3200" dirty="0"/>
          </a:p>
        </p:txBody>
      </p:sp>
      <p:sp>
        <p:nvSpPr>
          <p:cNvPr id="14" name="Text 12"/>
          <p:cNvSpPr/>
          <p:nvPr/>
        </p:nvSpPr>
        <p:spPr>
          <a:xfrm>
            <a:off x="7508915" y="6137434"/>
            <a:ext cx="6076456" cy="992029"/>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偏見や差別は回復や支援の妨げとなるため、正しい理解と態度が求められる。</a:t>
            </a:r>
            <a:endParaRPr lang="en-US"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883444" y="1121212"/>
            <a:ext cx="7888605" cy="986076"/>
          </a:xfrm>
          <a:prstGeom prst="rect">
            <a:avLst/>
          </a:prstGeom>
          <a:noFill/>
          <a:ln/>
        </p:spPr>
        <p:txBody>
          <a:bodyPr wrap="none" lIns="0" tIns="0" rIns="0" bIns="0" rtlCol="0" anchor="t"/>
          <a:lstStyle/>
          <a:p>
            <a:pPr marL="0" indent="0" algn="l">
              <a:buNone/>
            </a:pPr>
            <a:r>
              <a:rPr lang="en-US" sz="6200" dirty="0">
                <a:solidFill>
                  <a:srgbClr val="1B1B27"/>
                </a:solidFill>
                <a:latin typeface="Inter Medium" pitchFamily="34" charset="0"/>
                <a:ea typeface="Inter Medium" pitchFamily="34" charset="-122"/>
                <a:cs typeface="Inter Medium" pitchFamily="34" charset="-120"/>
              </a:rPr>
              <a:t>精神障害の定義</a:t>
            </a:r>
            <a:endParaRPr lang="en-US" sz="6200" dirty="0"/>
          </a:p>
        </p:txBody>
      </p:sp>
      <p:sp>
        <p:nvSpPr>
          <p:cNvPr id="4" name="Text 2"/>
          <p:cNvSpPr/>
          <p:nvPr/>
        </p:nvSpPr>
        <p:spPr>
          <a:xfrm>
            <a:off x="883444" y="2738318"/>
            <a:ext cx="3944303" cy="493038"/>
          </a:xfrm>
          <a:prstGeom prst="rect">
            <a:avLst/>
          </a:prstGeom>
          <a:noFill/>
          <a:ln/>
        </p:spPr>
        <p:txBody>
          <a:bodyPr wrap="none" lIns="0" tIns="0" rIns="0" bIns="0" rtlCol="0" anchor="t"/>
          <a:lstStyle/>
          <a:p>
            <a:pPr marL="0" indent="0" algn="l">
              <a:buNone/>
            </a:pPr>
            <a:r>
              <a:rPr lang="en-US" sz="3200" dirty="0">
                <a:solidFill>
                  <a:srgbClr val="030303"/>
                </a:solidFill>
                <a:latin typeface="Inter Medium" pitchFamily="34" charset="0"/>
                <a:ea typeface="Inter Medium" pitchFamily="34" charset="-122"/>
                <a:cs typeface="Inter Medium" pitchFamily="34" charset="-120"/>
              </a:rPr>
              <a:t>認知の障害</a:t>
            </a:r>
            <a:endParaRPr lang="en-US" sz="3200" dirty="0"/>
          </a:p>
        </p:txBody>
      </p:sp>
      <p:sp>
        <p:nvSpPr>
          <p:cNvPr id="5" name="Text 3"/>
          <p:cNvSpPr/>
          <p:nvPr/>
        </p:nvSpPr>
        <p:spPr>
          <a:xfrm>
            <a:off x="883444" y="3420666"/>
            <a:ext cx="5761315" cy="504825"/>
          </a:xfrm>
          <a:prstGeom prst="rect">
            <a:avLst/>
          </a:prstGeom>
          <a:noFill/>
          <a:ln/>
        </p:spPr>
        <p:txBody>
          <a:bodyPr wrap="non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考え方や判断に著しい機能障害が生じる</a:t>
            </a:r>
            <a:endParaRPr lang="en-US" sz="2800" dirty="0"/>
          </a:p>
        </p:txBody>
      </p:sp>
      <p:sp>
        <p:nvSpPr>
          <p:cNvPr id="7" name="Text 5"/>
          <p:cNvSpPr/>
          <p:nvPr/>
        </p:nvSpPr>
        <p:spPr>
          <a:xfrm>
            <a:off x="8139385" y="2797101"/>
            <a:ext cx="3944303" cy="493038"/>
          </a:xfrm>
          <a:prstGeom prst="rect">
            <a:avLst/>
          </a:prstGeom>
          <a:noFill/>
          <a:ln/>
        </p:spPr>
        <p:txBody>
          <a:bodyPr wrap="none" lIns="0" tIns="0" rIns="0" bIns="0" rtlCol="0" anchor="t"/>
          <a:lstStyle/>
          <a:p>
            <a:pPr marL="0" indent="0" algn="l">
              <a:buNone/>
            </a:pPr>
            <a:r>
              <a:rPr lang="en-US" sz="3200" dirty="0">
                <a:solidFill>
                  <a:srgbClr val="030303"/>
                </a:solidFill>
                <a:latin typeface="Inter Medium" pitchFamily="34" charset="0"/>
                <a:ea typeface="Inter Medium" pitchFamily="34" charset="-122"/>
                <a:cs typeface="Inter Medium" pitchFamily="34" charset="-120"/>
              </a:rPr>
              <a:t>感情の障害</a:t>
            </a:r>
            <a:endParaRPr lang="en-US" sz="3200" dirty="0"/>
          </a:p>
        </p:txBody>
      </p:sp>
      <p:sp>
        <p:nvSpPr>
          <p:cNvPr id="8" name="Text 6"/>
          <p:cNvSpPr/>
          <p:nvPr/>
        </p:nvSpPr>
        <p:spPr>
          <a:xfrm>
            <a:off x="8139385" y="3479449"/>
            <a:ext cx="5761315" cy="504825"/>
          </a:xfrm>
          <a:prstGeom prst="rect">
            <a:avLst/>
          </a:prstGeom>
          <a:noFill/>
          <a:ln/>
        </p:spPr>
        <p:txBody>
          <a:bodyPr wrap="non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気持ちの動きに極端な変化が現れる</a:t>
            </a:r>
            <a:endParaRPr lang="en-US" sz="2800" dirty="0"/>
          </a:p>
        </p:txBody>
      </p:sp>
      <p:sp>
        <p:nvSpPr>
          <p:cNvPr id="10" name="Text 8"/>
          <p:cNvSpPr/>
          <p:nvPr/>
        </p:nvSpPr>
        <p:spPr>
          <a:xfrm>
            <a:off x="883444" y="4556522"/>
            <a:ext cx="3944303" cy="493038"/>
          </a:xfrm>
          <a:prstGeom prst="rect">
            <a:avLst/>
          </a:prstGeom>
          <a:noFill/>
          <a:ln/>
        </p:spPr>
        <p:txBody>
          <a:bodyPr wrap="none" lIns="0" tIns="0" rIns="0" bIns="0" rtlCol="0" anchor="t"/>
          <a:lstStyle/>
          <a:p>
            <a:pPr marL="0" indent="0" algn="l">
              <a:buNone/>
            </a:pPr>
            <a:r>
              <a:rPr lang="en-US" sz="3200" dirty="0">
                <a:solidFill>
                  <a:srgbClr val="030303"/>
                </a:solidFill>
                <a:latin typeface="Inter Medium" pitchFamily="34" charset="0"/>
                <a:ea typeface="Inter Medium" pitchFamily="34" charset="-122"/>
                <a:cs typeface="Inter Medium" pitchFamily="34" charset="-120"/>
              </a:rPr>
              <a:t>行動の障害</a:t>
            </a:r>
            <a:endParaRPr lang="en-US" sz="3200" dirty="0"/>
          </a:p>
        </p:txBody>
      </p:sp>
      <p:sp>
        <p:nvSpPr>
          <p:cNvPr id="11" name="Text 9"/>
          <p:cNvSpPr/>
          <p:nvPr/>
        </p:nvSpPr>
        <p:spPr>
          <a:xfrm>
            <a:off x="883444" y="5238869"/>
            <a:ext cx="5761315" cy="504825"/>
          </a:xfrm>
          <a:prstGeom prst="rect">
            <a:avLst/>
          </a:prstGeom>
          <a:noFill/>
          <a:ln/>
        </p:spPr>
        <p:txBody>
          <a:bodyPr wrap="non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日常的な行動に支障をきたす状態</a:t>
            </a:r>
            <a:endParaRPr lang="en-US" sz="2800" dirty="0"/>
          </a:p>
        </p:txBody>
      </p:sp>
      <p:sp>
        <p:nvSpPr>
          <p:cNvPr id="13" name="Text 11"/>
          <p:cNvSpPr/>
          <p:nvPr/>
        </p:nvSpPr>
        <p:spPr>
          <a:xfrm>
            <a:off x="8139385" y="4615305"/>
            <a:ext cx="3944303" cy="493038"/>
          </a:xfrm>
          <a:prstGeom prst="rect">
            <a:avLst/>
          </a:prstGeom>
          <a:noFill/>
          <a:ln/>
        </p:spPr>
        <p:txBody>
          <a:bodyPr wrap="none" lIns="0" tIns="0" rIns="0" bIns="0" rtlCol="0" anchor="t"/>
          <a:lstStyle/>
          <a:p>
            <a:pPr marL="0" indent="0" algn="l">
              <a:buNone/>
            </a:pPr>
            <a:r>
              <a:rPr lang="en-US" sz="3200" dirty="0">
                <a:solidFill>
                  <a:srgbClr val="030303"/>
                </a:solidFill>
                <a:latin typeface="Inter Medium" pitchFamily="34" charset="0"/>
                <a:ea typeface="Inter Medium" pitchFamily="34" charset="-122"/>
                <a:cs typeface="Inter Medium" pitchFamily="34" charset="-120"/>
              </a:rPr>
              <a:t>対人関係の障害</a:t>
            </a:r>
            <a:endParaRPr lang="en-US" sz="3200" dirty="0"/>
          </a:p>
        </p:txBody>
      </p:sp>
      <p:sp>
        <p:nvSpPr>
          <p:cNvPr id="14" name="Text 12"/>
          <p:cNvSpPr/>
          <p:nvPr/>
        </p:nvSpPr>
        <p:spPr>
          <a:xfrm>
            <a:off x="8139385" y="5297652"/>
            <a:ext cx="5761315" cy="504825"/>
          </a:xfrm>
          <a:prstGeom prst="rect">
            <a:avLst/>
          </a:prstGeom>
          <a:noFill/>
          <a:ln/>
        </p:spPr>
        <p:txBody>
          <a:bodyPr wrap="non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他者とのかかわりが困難になる</a:t>
            </a:r>
            <a:endParaRPr lang="en-US" sz="2800" dirty="0"/>
          </a:p>
        </p:txBody>
      </p:sp>
      <p:sp>
        <p:nvSpPr>
          <p:cNvPr id="15" name="Text 13"/>
          <p:cNvSpPr/>
          <p:nvPr/>
        </p:nvSpPr>
        <p:spPr>
          <a:xfrm>
            <a:off x="883444" y="6288030"/>
            <a:ext cx="12863512" cy="1009650"/>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WHOやDSM-5では、精神障害を「臨床的に意味のある認知、感情調節、または行動の障害であり、個人の機能に重大な影響を及ぼすもの」と定義している。</a:t>
            </a:r>
            <a:endParaRPr lang="en-US"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sp>
        <p:nvSpPr>
          <p:cNvPr id="2" name="Text 0"/>
          <p:cNvSpPr/>
          <p:nvPr/>
        </p:nvSpPr>
        <p:spPr>
          <a:xfrm>
            <a:off x="966073" y="1268492"/>
            <a:ext cx="8626316" cy="1078230"/>
          </a:xfrm>
          <a:prstGeom prst="rect">
            <a:avLst/>
          </a:prstGeom>
          <a:noFill/>
          <a:ln/>
        </p:spPr>
        <p:txBody>
          <a:bodyPr wrap="none" lIns="0" tIns="0" rIns="0" bIns="0" rtlCol="0" anchor="t"/>
          <a:lstStyle/>
          <a:p>
            <a:pPr marL="0" indent="0" algn="l">
              <a:buNone/>
            </a:pPr>
            <a:r>
              <a:rPr lang="en-US" sz="7200" dirty="0">
                <a:solidFill>
                  <a:srgbClr val="1B1B27"/>
                </a:solidFill>
                <a:latin typeface="Inter Medium" pitchFamily="34" charset="0"/>
                <a:ea typeface="Inter Medium" pitchFamily="34" charset="-122"/>
                <a:cs typeface="Inter Medium" pitchFamily="34" charset="-120"/>
              </a:rPr>
              <a:t>次回に向けて</a:t>
            </a:r>
            <a:endParaRPr lang="en-US" sz="7200" dirty="0"/>
          </a:p>
        </p:txBody>
      </p:sp>
      <p:sp>
        <p:nvSpPr>
          <p:cNvPr id="3" name="Text 1"/>
          <p:cNvSpPr/>
          <p:nvPr/>
        </p:nvSpPr>
        <p:spPr>
          <a:xfrm>
            <a:off x="1011793" y="2691765"/>
            <a:ext cx="12698254" cy="1655921"/>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本日学んだ精神疾患の基礎知識と分類は、今後の学習の土台となる重要な内容である。次回以降は、個別の精神疾患について、症状・診断・治療・看護について詳しく学んでいく。</a:t>
            </a:r>
            <a:endParaRPr lang="en-US" sz="2800" dirty="0"/>
          </a:p>
        </p:txBody>
      </p:sp>
      <p:sp>
        <p:nvSpPr>
          <p:cNvPr id="4" name="Text 2"/>
          <p:cNvSpPr/>
          <p:nvPr/>
        </p:nvSpPr>
        <p:spPr>
          <a:xfrm>
            <a:off x="1483638" y="5469017"/>
            <a:ext cx="12180689" cy="1103948"/>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精神疾患を抱える人々が、偏見なく適切な支援を受けられる社会の実現に向けて、看護職として何ができるかを常に考え続けることが大切である。</a:t>
            </a:r>
            <a:endParaRPr lang="en-US" sz="2800" dirty="0"/>
          </a:p>
        </p:txBody>
      </p:sp>
      <p:sp>
        <p:nvSpPr>
          <p:cNvPr id="5" name="Shape 3"/>
          <p:cNvSpPr/>
          <p:nvPr/>
        </p:nvSpPr>
        <p:spPr>
          <a:xfrm>
            <a:off x="966073" y="5080873"/>
            <a:ext cx="45720" cy="1880235"/>
          </a:xfrm>
          <a:prstGeom prst="rect">
            <a:avLst/>
          </a:prstGeom>
          <a:solidFill>
            <a:srgbClr val="030303"/>
          </a:solidFill>
          <a:ln/>
        </p:spPr>
        <p:txBody>
          <a:bodyPr/>
          <a:lstStyle/>
          <a:p>
            <a:endParaRPr lang="ja-JP" altLang="en-US" sz="2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74621" y="1202888"/>
            <a:ext cx="6916460" cy="864513"/>
          </a:xfrm>
          <a:prstGeom prst="rect">
            <a:avLst/>
          </a:prstGeom>
          <a:noFill/>
          <a:ln/>
        </p:spPr>
        <p:txBody>
          <a:bodyPr wrap="none" lIns="0" tIns="0" rIns="0" bIns="0" rtlCol="0" anchor="t"/>
          <a:lstStyle/>
          <a:p>
            <a:pPr marL="0" indent="0" algn="l">
              <a:buNone/>
            </a:pPr>
            <a:r>
              <a:rPr lang="en-US" sz="6000" dirty="0">
                <a:solidFill>
                  <a:srgbClr val="1B1B27"/>
                </a:solidFill>
                <a:latin typeface="Inter Medium" pitchFamily="34" charset="0"/>
                <a:ea typeface="Inter Medium" pitchFamily="34" charset="-122"/>
                <a:cs typeface="Inter Medium" pitchFamily="34" charset="-120"/>
              </a:rPr>
              <a:t>精神障害の主な特徴</a:t>
            </a:r>
            <a:endParaRPr lang="en-US" sz="6000" dirty="0"/>
          </a:p>
        </p:txBody>
      </p:sp>
      <p:sp>
        <p:nvSpPr>
          <p:cNvPr id="4" name="Text 2"/>
          <p:cNvSpPr/>
          <p:nvPr/>
        </p:nvSpPr>
        <p:spPr>
          <a:xfrm>
            <a:off x="774621" y="2672936"/>
            <a:ext cx="3799999" cy="432316"/>
          </a:xfrm>
          <a:prstGeom prst="rect">
            <a:avLst/>
          </a:prstGeom>
          <a:noFill/>
          <a:ln/>
        </p:spPr>
        <p:txBody>
          <a:bodyPr wrap="none" lIns="0" tIns="0" rIns="0" bIns="0" rtlCol="0" anchor="t"/>
          <a:lstStyle/>
          <a:p>
            <a:pPr marL="0" indent="0" algn="l">
              <a:buNone/>
            </a:pPr>
            <a:r>
              <a:rPr lang="en-US" sz="2800" dirty="0">
                <a:solidFill>
                  <a:srgbClr val="030303"/>
                </a:solidFill>
                <a:latin typeface="Inter Medium" pitchFamily="34" charset="0"/>
                <a:ea typeface="Inter Medium" pitchFamily="34" charset="-122"/>
                <a:cs typeface="Inter Medium" pitchFamily="34" charset="-120"/>
              </a:rPr>
              <a:t>発症の要因が多様である</a:t>
            </a:r>
            <a:endParaRPr lang="en-US" sz="2800" dirty="0"/>
          </a:p>
        </p:txBody>
      </p:sp>
      <p:sp>
        <p:nvSpPr>
          <p:cNvPr id="5" name="Text 3"/>
          <p:cNvSpPr/>
          <p:nvPr/>
        </p:nvSpPr>
        <p:spPr>
          <a:xfrm>
            <a:off x="774621" y="3271225"/>
            <a:ext cx="5952887" cy="1328023"/>
          </a:xfrm>
          <a:prstGeom prst="rect">
            <a:avLst/>
          </a:prstGeom>
          <a:noFill/>
          <a:ln/>
        </p:spPr>
        <p:txBody>
          <a:bodyPr wrap="square" lIns="0" tIns="0" rIns="0" bIns="0" rtlCol="0" anchor="t"/>
          <a:lstStyle/>
          <a:p>
            <a:pPr marL="0" indent="0" algn="l">
              <a:buNone/>
            </a:pPr>
            <a:r>
              <a:rPr lang="en-US" sz="2400" dirty="0">
                <a:solidFill>
                  <a:srgbClr val="030303"/>
                </a:solidFill>
                <a:latin typeface="IBM Plex Sans Medium" pitchFamily="34" charset="0"/>
                <a:ea typeface="IBM Plex Sans Medium" pitchFamily="34" charset="-122"/>
                <a:cs typeface="IBM Plex Sans Medium" pitchFamily="34" charset="-120"/>
              </a:rPr>
              <a:t>生物学的要因(脳機能、遺伝)、心理的要因(性格、ストレスへの反応)、社会的要因(家庭環境、職場、経済的困難など)が複雑に関与する。</a:t>
            </a:r>
            <a:endParaRPr lang="en-US" sz="2400" dirty="0"/>
          </a:p>
        </p:txBody>
      </p:sp>
      <p:sp>
        <p:nvSpPr>
          <p:cNvPr id="7" name="Text 5"/>
          <p:cNvSpPr/>
          <p:nvPr/>
        </p:nvSpPr>
        <p:spPr>
          <a:xfrm>
            <a:off x="7488080" y="2672936"/>
            <a:ext cx="4135279" cy="432316"/>
          </a:xfrm>
          <a:prstGeom prst="rect">
            <a:avLst/>
          </a:prstGeom>
          <a:noFill/>
          <a:ln/>
        </p:spPr>
        <p:txBody>
          <a:bodyPr wrap="none" lIns="0" tIns="0" rIns="0" bIns="0" rtlCol="0" anchor="t"/>
          <a:lstStyle/>
          <a:p>
            <a:pPr marL="0" indent="0" algn="l">
              <a:buNone/>
            </a:pPr>
            <a:r>
              <a:rPr lang="en-US" sz="2800" dirty="0">
                <a:solidFill>
                  <a:srgbClr val="030303"/>
                </a:solidFill>
                <a:latin typeface="Inter Medium" pitchFamily="34" charset="0"/>
                <a:ea typeface="Inter Medium" pitchFamily="34" charset="-122"/>
                <a:cs typeface="Inter Medium" pitchFamily="34" charset="-120"/>
              </a:rPr>
              <a:t>症状や経過が個人差をもつ</a:t>
            </a:r>
            <a:endParaRPr lang="en-US" sz="2800" dirty="0"/>
          </a:p>
        </p:txBody>
      </p:sp>
      <p:sp>
        <p:nvSpPr>
          <p:cNvPr id="8" name="Text 6"/>
          <p:cNvSpPr/>
          <p:nvPr/>
        </p:nvSpPr>
        <p:spPr>
          <a:xfrm>
            <a:off x="7488080" y="3271225"/>
            <a:ext cx="5952887" cy="885349"/>
          </a:xfrm>
          <a:prstGeom prst="rect">
            <a:avLst/>
          </a:prstGeom>
          <a:noFill/>
          <a:ln/>
        </p:spPr>
        <p:txBody>
          <a:bodyPr wrap="square" lIns="0" tIns="0" rIns="0" bIns="0" rtlCol="0" anchor="t"/>
          <a:lstStyle/>
          <a:p>
            <a:pPr marL="0" indent="0" algn="l">
              <a:buNone/>
            </a:pPr>
            <a:r>
              <a:rPr lang="en-US" sz="2400" dirty="0">
                <a:solidFill>
                  <a:srgbClr val="030303"/>
                </a:solidFill>
                <a:latin typeface="IBM Plex Sans Medium" pitchFamily="34" charset="0"/>
                <a:ea typeface="IBM Plex Sans Medium" pitchFamily="34" charset="-122"/>
                <a:cs typeface="IBM Plex Sans Medium" pitchFamily="34" charset="-120"/>
              </a:rPr>
              <a:t>同じ診断名でも、症状の内容や程度、経過(改善と再発のパターン)は人によって大きく異なる。</a:t>
            </a:r>
            <a:endParaRPr lang="en-US" sz="2400" dirty="0"/>
          </a:p>
        </p:txBody>
      </p:sp>
      <p:sp>
        <p:nvSpPr>
          <p:cNvPr id="10" name="Text 8"/>
          <p:cNvSpPr/>
          <p:nvPr/>
        </p:nvSpPr>
        <p:spPr>
          <a:xfrm>
            <a:off x="774621" y="5283160"/>
            <a:ext cx="4149209" cy="432316"/>
          </a:xfrm>
          <a:prstGeom prst="rect">
            <a:avLst/>
          </a:prstGeom>
          <a:noFill/>
          <a:ln/>
        </p:spPr>
        <p:txBody>
          <a:bodyPr wrap="none" lIns="0" tIns="0" rIns="0" bIns="0" rtlCol="0" anchor="t"/>
          <a:lstStyle/>
          <a:p>
            <a:pPr marL="0" indent="0" algn="l">
              <a:buNone/>
            </a:pPr>
            <a:r>
              <a:rPr lang="en-US" sz="2800" dirty="0">
                <a:solidFill>
                  <a:srgbClr val="030303"/>
                </a:solidFill>
                <a:latin typeface="Inter Medium" pitchFamily="34" charset="0"/>
                <a:ea typeface="Inter Medium" pitchFamily="34" charset="-122"/>
                <a:cs typeface="Inter Medium" pitchFamily="34" charset="-120"/>
              </a:rPr>
              <a:t>再発や慢性化の傾向がある</a:t>
            </a:r>
            <a:endParaRPr lang="en-US" sz="2800" dirty="0"/>
          </a:p>
        </p:txBody>
      </p:sp>
      <p:sp>
        <p:nvSpPr>
          <p:cNvPr id="11" name="Text 9"/>
          <p:cNvSpPr/>
          <p:nvPr/>
        </p:nvSpPr>
        <p:spPr>
          <a:xfrm>
            <a:off x="774621" y="5881449"/>
            <a:ext cx="5952887" cy="885349"/>
          </a:xfrm>
          <a:prstGeom prst="rect">
            <a:avLst/>
          </a:prstGeom>
          <a:noFill/>
          <a:ln/>
        </p:spPr>
        <p:txBody>
          <a:bodyPr wrap="square" lIns="0" tIns="0" rIns="0" bIns="0" rtlCol="0" anchor="t"/>
          <a:lstStyle/>
          <a:p>
            <a:pPr marL="0" indent="0" algn="l">
              <a:buNone/>
            </a:pPr>
            <a:r>
              <a:rPr lang="en-US" sz="2400" dirty="0">
                <a:solidFill>
                  <a:srgbClr val="030303"/>
                </a:solidFill>
                <a:latin typeface="IBM Plex Sans Medium" pitchFamily="34" charset="0"/>
                <a:ea typeface="IBM Plex Sans Medium" pitchFamily="34" charset="-122"/>
                <a:cs typeface="IBM Plex Sans Medium" pitchFamily="34" charset="-120"/>
              </a:rPr>
              <a:t>一時的に回復しても再発しやすいことがあり、長期的な支援が必要となるケースが多い。</a:t>
            </a:r>
            <a:endParaRPr lang="en-US" sz="2400" dirty="0"/>
          </a:p>
        </p:txBody>
      </p:sp>
      <p:sp>
        <p:nvSpPr>
          <p:cNvPr id="13" name="Text 11"/>
          <p:cNvSpPr/>
          <p:nvPr/>
        </p:nvSpPr>
        <p:spPr>
          <a:xfrm>
            <a:off x="7488080" y="5283160"/>
            <a:ext cx="4149209" cy="432316"/>
          </a:xfrm>
          <a:prstGeom prst="rect">
            <a:avLst/>
          </a:prstGeom>
          <a:noFill/>
          <a:ln/>
        </p:spPr>
        <p:txBody>
          <a:bodyPr wrap="none" lIns="0" tIns="0" rIns="0" bIns="0" rtlCol="0" anchor="t"/>
          <a:lstStyle/>
          <a:p>
            <a:pPr marL="0" indent="0" algn="l">
              <a:buNone/>
            </a:pPr>
            <a:r>
              <a:rPr lang="en-US" sz="2800" dirty="0">
                <a:solidFill>
                  <a:srgbClr val="030303"/>
                </a:solidFill>
                <a:latin typeface="Inter Medium" pitchFamily="34" charset="0"/>
                <a:ea typeface="Inter Medium" pitchFamily="34" charset="-122"/>
                <a:cs typeface="Inter Medium" pitchFamily="34" charset="-120"/>
              </a:rPr>
              <a:t>社会生活への影響が大きい</a:t>
            </a:r>
            <a:endParaRPr lang="en-US" sz="2800" dirty="0"/>
          </a:p>
        </p:txBody>
      </p:sp>
      <p:sp>
        <p:nvSpPr>
          <p:cNvPr id="14" name="Text 12"/>
          <p:cNvSpPr/>
          <p:nvPr/>
        </p:nvSpPr>
        <p:spPr>
          <a:xfrm>
            <a:off x="7488080" y="5881449"/>
            <a:ext cx="5952887" cy="1328023"/>
          </a:xfrm>
          <a:prstGeom prst="rect">
            <a:avLst/>
          </a:prstGeom>
          <a:noFill/>
          <a:ln/>
        </p:spPr>
        <p:txBody>
          <a:bodyPr wrap="square" lIns="0" tIns="0" rIns="0" bIns="0" rtlCol="0" anchor="t"/>
          <a:lstStyle/>
          <a:p>
            <a:pPr marL="0" indent="0" algn="l">
              <a:buNone/>
            </a:pPr>
            <a:r>
              <a:rPr lang="en-US" sz="2400" dirty="0">
                <a:solidFill>
                  <a:srgbClr val="030303"/>
                </a:solidFill>
                <a:latin typeface="IBM Plex Sans Medium" pitchFamily="34" charset="0"/>
                <a:ea typeface="IBM Plex Sans Medium" pitchFamily="34" charset="-122"/>
                <a:cs typeface="IBM Plex Sans Medium" pitchFamily="34" charset="-120"/>
              </a:rPr>
              <a:t>就労・学業・人間関係・家庭生活などに困難をきたすことがある。また、周囲の理解不足や偏見により孤立しやすい。</a:t>
            </a:r>
            <a:endParaRPr lang="en-US"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77478" y="830554"/>
            <a:ext cx="7010162" cy="876300"/>
          </a:xfrm>
          <a:prstGeom prst="rect">
            <a:avLst/>
          </a:prstGeom>
          <a:noFill/>
          <a:ln/>
        </p:spPr>
        <p:txBody>
          <a:bodyPr wrap="none" lIns="0" tIns="0" rIns="0" bIns="0" rtlCol="0" anchor="t"/>
          <a:lstStyle/>
          <a:p>
            <a:pPr marL="0" indent="0" algn="l">
              <a:buNone/>
            </a:pPr>
            <a:r>
              <a:rPr lang="en-US" sz="6600" dirty="0">
                <a:solidFill>
                  <a:srgbClr val="1B1B27"/>
                </a:solidFill>
                <a:latin typeface="Inter Medium" pitchFamily="34" charset="0"/>
                <a:ea typeface="Inter Medium" pitchFamily="34" charset="-122"/>
                <a:cs typeface="Inter Medium" pitchFamily="34" charset="-120"/>
              </a:rPr>
              <a:t>具体的な症状の例</a:t>
            </a:r>
            <a:endParaRPr lang="en-US" sz="6600" dirty="0"/>
          </a:p>
        </p:txBody>
      </p:sp>
      <p:sp>
        <p:nvSpPr>
          <p:cNvPr id="3" name="Text 1"/>
          <p:cNvSpPr/>
          <p:nvPr/>
        </p:nvSpPr>
        <p:spPr>
          <a:xfrm>
            <a:off x="777478" y="2285200"/>
            <a:ext cx="3505081" cy="438150"/>
          </a:xfrm>
          <a:prstGeom prst="rect">
            <a:avLst/>
          </a:prstGeom>
          <a:noFill/>
          <a:ln/>
        </p:spPr>
        <p:txBody>
          <a:bodyPr wrap="none" lIns="0" tIns="0" rIns="0" bIns="0" rtlCol="0" anchor="t"/>
          <a:lstStyle/>
          <a:p>
            <a:pPr marL="0" indent="0" algn="l">
              <a:buNone/>
            </a:pPr>
            <a:r>
              <a:rPr lang="en-US" sz="3200" dirty="0">
                <a:solidFill>
                  <a:srgbClr val="1B1B27"/>
                </a:solidFill>
                <a:latin typeface="Inter Medium" pitchFamily="34" charset="0"/>
                <a:ea typeface="Inter Medium" pitchFamily="34" charset="-122"/>
                <a:cs typeface="Inter Medium" pitchFamily="34" charset="-120"/>
              </a:rPr>
              <a:t>感情の障害</a:t>
            </a:r>
            <a:endParaRPr lang="en-US" sz="3200" dirty="0"/>
          </a:p>
        </p:txBody>
      </p:sp>
      <p:sp>
        <p:nvSpPr>
          <p:cNvPr id="4" name="Text 2"/>
          <p:cNvSpPr/>
          <p:nvPr/>
        </p:nvSpPr>
        <p:spPr>
          <a:xfrm>
            <a:off x="777478" y="3003743"/>
            <a:ext cx="6188035" cy="897255"/>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気分が極端に落ち込んだり、過度に高揚したりする状態。うつ病や双極性障害などが該当する。</a:t>
            </a:r>
            <a:endParaRPr lang="en-US" sz="2800" dirty="0"/>
          </a:p>
        </p:txBody>
      </p:sp>
      <p:sp>
        <p:nvSpPr>
          <p:cNvPr id="5" name="Text 3"/>
          <p:cNvSpPr/>
          <p:nvPr/>
        </p:nvSpPr>
        <p:spPr>
          <a:xfrm>
            <a:off x="777478" y="5068168"/>
            <a:ext cx="3505081" cy="438150"/>
          </a:xfrm>
          <a:prstGeom prst="rect">
            <a:avLst/>
          </a:prstGeom>
          <a:noFill/>
          <a:ln/>
        </p:spPr>
        <p:txBody>
          <a:bodyPr wrap="none" lIns="0" tIns="0" rIns="0" bIns="0" rtlCol="0" anchor="t"/>
          <a:lstStyle/>
          <a:p>
            <a:pPr marL="0" indent="0" algn="l">
              <a:buNone/>
            </a:pPr>
            <a:r>
              <a:rPr lang="en-US" sz="3200" dirty="0">
                <a:solidFill>
                  <a:srgbClr val="1B1B27"/>
                </a:solidFill>
                <a:latin typeface="Inter Medium" pitchFamily="34" charset="0"/>
                <a:ea typeface="Inter Medium" pitchFamily="34" charset="-122"/>
                <a:cs typeface="Inter Medium" pitchFamily="34" charset="-120"/>
              </a:rPr>
              <a:t>認知の障害</a:t>
            </a:r>
            <a:endParaRPr lang="en-US" sz="3200" dirty="0"/>
          </a:p>
        </p:txBody>
      </p:sp>
      <p:sp>
        <p:nvSpPr>
          <p:cNvPr id="6" name="Text 4"/>
          <p:cNvSpPr/>
          <p:nvPr/>
        </p:nvSpPr>
        <p:spPr>
          <a:xfrm>
            <a:off x="777478" y="5786710"/>
            <a:ext cx="6188035" cy="897255"/>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現実と区別のつかない考えをもつ状態。幻覚・妄想など、統合失調症に見られる症状である。</a:t>
            </a:r>
            <a:endParaRPr lang="en-US" sz="2800" dirty="0"/>
          </a:p>
        </p:txBody>
      </p:sp>
      <p:sp>
        <p:nvSpPr>
          <p:cNvPr id="7" name="Text 5"/>
          <p:cNvSpPr/>
          <p:nvPr/>
        </p:nvSpPr>
        <p:spPr>
          <a:xfrm>
            <a:off x="7657267" y="2285200"/>
            <a:ext cx="3505081" cy="438150"/>
          </a:xfrm>
          <a:prstGeom prst="rect">
            <a:avLst/>
          </a:prstGeom>
          <a:noFill/>
          <a:ln/>
        </p:spPr>
        <p:txBody>
          <a:bodyPr wrap="none" lIns="0" tIns="0" rIns="0" bIns="0" rtlCol="0" anchor="t"/>
          <a:lstStyle/>
          <a:p>
            <a:pPr marL="0" indent="0" algn="l">
              <a:buNone/>
            </a:pPr>
            <a:r>
              <a:rPr lang="en-US" sz="3200" dirty="0">
                <a:solidFill>
                  <a:srgbClr val="1B1B27"/>
                </a:solidFill>
                <a:latin typeface="Inter Medium" pitchFamily="34" charset="0"/>
                <a:ea typeface="Inter Medium" pitchFamily="34" charset="-122"/>
                <a:cs typeface="Inter Medium" pitchFamily="34" charset="-120"/>
              </a:rPr>
              <a:t>行動の障害</a:t>
            </a:r>
            <a:endParaRPr lang="en-US" sz="3200" dirty="0"/>
          </a:p>
        </p:txBody>
      </p:sp>
      <p:sp>
        <p:nvSpPr>
          <p:cNvPr id="8" name="Text 6"/>
          <p:cNvSpPr/>
          <p:nvPr/>
        </p:nvSpPr>
        <p:spPr>
          <a:xfrm>
            <a:off x="7657267" y="3003743"/>
            <a:ext cx="6188035" cy="1345883"/>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極端な不安により外出できない、人前で話せないなどの状態。不安障害や社交不安障害が該当する。</a:t>
            </a:r>
            <a:endParaRPr lang="en-US" sz="2800" dirty="0"/>
          </a:p>
        </p:txBody>
      </p:sp>
      <p:sp>
        <p:nvSpPr>
          <p:cNvPr id="9" name="Text 7"/>
          <p:cNvSpPr/>
          <p:nvPr/>
        </p:nvSpPr>
        <p:spPr>
          <a:xfrm>
            <a:off x="7649647" y="5068167"/>
            <a:ext cx="3505081" cy="438150"/>
          </a:xfrm>
          <a:prstGeom prst="rect">
            <a:avLst/>
          </a:prstGeom>
          <a:noFill/>
          <a:ln/>
        </p:spPr>
        <p:txBody>
          <a:bodyPr wrap="none" lIns="0" tIns="0" rIns="0" bIns="0" rtlCol="0" anchor="t"/>
          <a:lstStyle/>
          <a:p>
            <a:pPr marL="0" indent="0" algn="l">
              <a:buNone/>
            </a:pPr>
            <a:r>
              <a:rPr lang="en-US" sz="3200" dirty="0">
                <a:solidFill>
                  <a:srgbClr val="1B1B27"/>
                </a:solidFill>
                <a:latin typeface="Inter Medium" pitchFamily="34" charset="0"/>
                <a:ea typeface="Inter Medium" pitchFamily="34" charset="-122"/>
                <a:cs typeface="Inter Medium" pitchFamily="34" charset="-120"/>
              </a:rPr>
              <a:t>対人関係の障害</a:t>
            </a:r>
            <a:endParaRPr lang="en-US" sz="3200" dirty="0"/>
          </a:p>
        </p:txBody>
      </p:sp>
      <p:sp>
        <p:nvSpPr>
          <p:cNvPr id="10" name="Text 8"/>
          <p:cNvSpPr/>
          <p:nvPr/>
        </p:nvSpPr>
        <p:spPr>
          <a:xfrm>
            <a:off x="7649647" y="5786710"/>
            <a:ext cx="6188035" cy="1345883"/>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人とのかかわりが極端に苦手だったり、感情のコントロールが困難な状態。発達障害やパーソナリティ障害などが該当する。</a:t>
            </a:r>
            <a:endParaRPr lang="en-US"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917615" y="901303"/>
            <a:ext cx="8193881" cy="1024176"/>
          </a:xfrm>
          <a:prstGeom prst="rect">
            <a:avLst/>
          </a:prstGeom>
          <a:noFill/>
          <a:ln/>
        </p:spPr>
        <p:txBody>
          <a:bodyPr wrap="none" lIns="0" tIns="0" rIns="0" bIns="0" rtlCol="0" anchor="t"/>
          <a:lstStyle/>
          <a:p>
            <a:pPr marL="0" indent="0" algn="l">
              <a:buNone/>
            </a:pPr>
            <a:r>
              <a:rPr lang="en-US" sz="6450" dirty="0">
                <a:solidFill>
                  <a:srgbClr val="1B1B27"/>
                </a:solidFill>
                <a:latin typeface="Inter Medium" pitchFamily="34" charset="0"/>
                <a:ea typeface="Inter Medium" pitchFamily="34" charset="-122"/>
                <a:cs typeface="Inter Medium" pitchFamily="34" charset="-120"/>
              </a:rPr>
              <a:t>精神疾患の分類体系</a:t>
            </a:r>
            <a:endParaRPr lang="en-US" sz="6450" dirty="0"/>
          </a:p>
        </p:txBody>
      </p:sp>
      <p:sp>
        <p:nvSpPr>
          <p:cNvPr id="3" name="Text 1"/>
          <p:cNvSpPr/>
          <p:nvPr/>
        </p:nvSpPr>
        <p:spPr>
          <a:xfrm>
            <a:off x="917614" y="2391506"/>
            <a:ext cx="12795171" cy="1573054"/>
          </a:xfrm>
          <a:prstGeom prst="rect">
            <a:avLst/>
          </a:prstGeom>
          <a:noFill/>
          <a:ln/>
        </p:spPr>
        <p:txBody>
          <a:bodyPr wrap="square" lIns="0" tIns="0" rIns="0" bIns="0" rtlCol="0" anchor="t"/>
          <a:lstStyle/>
          <a:p>
            <a:pPr marL="0" indent="0" algn="l">
              <a:buNone/>
            </a:pPr>
            <a:r>
              <a:rPr lang="en-US" sz="2550" dirty="0">
                <a:solidFill>
                  <a:srgbClr val="030303"/>
                </a:solidFill>
                <a:latin typeface="IBM Plex Sans Medium" pitchFamily="34" charset="0"/>
                <a:ea typeface="IBM Plex Sans Medium" pitchFamily="34" charset="-122"/>
                <a:cs typeface="IBM Plex Sans Medium" pitchFamily="34" charset="-120"/>
              </a:rPr>
              <a:t>精神疾患は、国際的に認められた分類体系によって整理されており、診断・治療・統計・研究に広く活用されている。代表的な分類体系には、WHO作成のICD-10と、アメリカ精神医学会作成のDSM-5がある。</a:t>
            </a:r>
            <a:endParaRPr lang="en-US" sz="2550" dirty="0"/>
          </a:p>
        </p:txBody>
      </p:sp>
      <p:sp>
        <p:nvSpPr>
          <p:cNvPr id="5" name="Text 3"/>
          <p:cNvSpPr/>
          <p:nvPr/>
        </p:nvSpPr>
        <p:spPr>
          <a:xfrm>
            <a:off x="1409105" y="4522589"/>
            <a:ext cx="4096941" cy="512088"/>
          </a:xfrm>
          <a:prstGeom prst="rect">
            <a:avLst/>
          </a:prstGeom>
          <a:noFill/>
          <a:ln/>
        </p:spPr>
        <p:txBody>
          <a:bodyPr wrap="none" lIns="0" tIns="0" rIns="0" bIns="0" rtlCol="0" anchor="t"/>
          <a:lstStyle/>
          <a:p>
            <a:pPr marL="0" indent="0" algn="l">
              <a:buNone/>
            </a:pPr>
            <a:r>
              <a:rPr lang="en-US" sz="3200" dirty="0">
                <a:solidFill>
                  <a:srgbClr val="030303"/>
                </a:solidFill>
                <a:latin typeface="Inter Medium" pitchFamily="34" charset="0"/>
                <a:ea typeface="Inter Medium" pitchFamily="34" charset="-122"/>
                <a:cs typeface="Inter Medium" pitchFamily="34" charset="-120"/>
              </a:rPr>
              <a:t>ICD-10</a:t>
            </a:r>
            <a:endParaRPr lang="en-US" sz="3200" dirty="0"/>
          </a:p>
        </p:txBody>
      </p:sp>
      <p:sp>
        <p:nvSpPr>
          <p:cNvPr id="6" name="Text 4"/>
          <p:cNvSpPr/>
          <p:nvPr/>
        </p:nvSpPr>
        <p:spPr>
          <a:xfrm>
            <a:off x="1409105" y="5231249"/>
            <a:ext cx="5701189" cy="2097405"/>
          </a:xfrm>
          <a:prstGeom prst="rect">
            <a:avLst/>
          </a:prstGeom>
          <a:noFill/>
          <a:ln/>
        </p:spPr>
        <p:txBody>
          <a:bodyPr wrap="square" lIns="0" tIns="0" rIns="0" bIns="0" rtlCol="0" anchor="t"/>
          <a:lstStyle/>
          <a:p>
            <a:pPr marL="0" indent="0" algn="l">
              <a:buNone/>
            </a:pPr>
            <a:r>
              <a:rPr lang="en-US" sz="2550" dirty="0">
                <a:solidFill>
                  <a:srgbClr val="030303"/>
                </a:solidFill>
                <a:latin typeface="IBM Plex Sans Medium" pitchFamily="34" charset="0"/>
                <a:ea typeface="IBM Plex Sans Medium" pitchFamily="34" charset="-122"/>
                <a:cs typeface="IBM Plex Sans Medium" pitchFamily="34" charset="-120"/>
              </a:rPr>
              <a:t>世界保健機関(WHO)が作成した医学全体の疾病分類。第V章が「精神および行動の障害」を扱い、世界の保健・医療統計でも使用されている。</a:t>
            </a:r>
            <a:endParaRPr lang="en-US" sz="2550" dirty="0"/>
          </a:p>
        </p:txBody>
      </p:sp>
      <p:sp>
        <p:nvSpPr>
          <p:cNvPr id="8" name="Text 6"/>
          <p:cNvSpPr/>
          <p:nvPr/>
        </p:nvSpPr>
        <p:spPr>
          <a:xfrm>
            <a:off x="8011478" y="4522589"/>
            <a:ext cx="4096941" cy="512088"/>
          </a:xfrm>
          <a:prstGeom prst="rect">
            <a:avLst/>
          </a:prstGeom>
          <a:noFill/>
          <a:ln/>
        </p:spPr>
        <p:txBody>
          <a:bodyPr wrap="none" lIns="0" tIns="0" rIns="0" bIns="0" rtlCol="0" anchor="t"/>
          <a:lstStyle/>
          <a:p>
            <a:pPr marL="0" indent="0" algn="l">
              <a:buNone/>
            </a:pPr>
            <a:r>
              <a:rPr lang="en-US" sz="3200" dirty="0">
                <a:solidFill>
                  <a:srgbClr val="030303"/>
                </a:solidFill>
                <a:latin typeface="Inter Medium" pitchFamily="34" charset="0"/>
                <a:ea typeface="Inter Medium" pitchFamily="34" charset="-122"/>
                <a:cs typeface="Inter Medium" pitchFamily="34" charset="-120"/>
              </a:rPr>
              <a:t>DSM-5</a:t>
            </a:r>
            <a:endParaRPr lang="en-US" sz="3200" dirty="0"/>
          </a:p>
        </p:txBody>
      </p:sp>
      <p:sp>
        <p:nvSpPr>
          <p:cNvPr id="9" name="Text 7"/>
          <p:cNvSpPr/>
          <p:nvPr/>
        </p:nvSpPr>
        <p:spPr>
          <a:xfrm>
            <a:off x="8011478" y="5231249"/>
            <a:ext cx="5701308" cy="2097405"/>
          </a:xfrm>
          <a:prstGeom prst="rect">
            <a:avLst/>
          </a:prstGeom>
          <a:noFill/>
          <a:ln/>
        </p:spPr>
        <p:txBody>
          <a:bodyPr wrap="square" lIns="0" tIns="0" rIns="0" bIns="0" rtlCol="0" anchor="t"/>
          <a:lstStyle/>
          <a:p>
            <a:pPr marL="0" indent="0" algn="l">
              <a:buNone/>
            </a:pPr>
            <a:r>
              <a:rPr lang="en-US" sz="2550" dirty="0">
                <a:solidFill>
                  <a:srgbClr val="030303"/>
                </a:solidFill>
                <a:latin typeface="IBM Plex Sans Medium" pitchFamily="34" charset="0"/>
                <a:ea typeface="IBM Plex Sans Medium" pitchFamily="34" charset="-122"/>
                <a:cs typeface="IBM Plex Sans Medium" pitchFamily="34" charset="-120"/>
              </a:rPr>
              <a:t>アメリカ精神医学会(APA)が作成した精神障害の臨床診断に特化した分類体系。診断基準が詳細に記載されている。</a:t>
            </a:r>
            <a:endParaRPr lang="en-US" sz="25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21995" y="944761"/>
            <a:ext cx="6447353" cy="805815"/>
          </a:xfrm>
          <a:prstGeom prst="rect">
            <a:avLst/>
          </a:prstGeom>
          <a:noFill/>
          <a:ln/>
        </p:spPr>
        <p:txBody>
          <a:bodyPr wrap="none" lIns="0" tIns="0" rIns="0" bIns="0" rtlCol="0" anchor="t"/>
          <a:lstStyle/>
          <a:p>
            <a:pPr marL="0" indent="0" algn="l">
              <a:buNone/>
            </a:pPr>
            <a:r>
              <a:rPr lang="en-US" sz="6600" dirty="0">
                <a:solidFill>
                  <a:srgbClr val="1B1B27"/>
                </a:solidFill>
                <a:latin typeface="Inter Medium" pitchFamily="34" charset="0"/>
                <a:ea typeface="Inter Medium" pitchFamily="34" charset="-122"/>
                <a:cs typeface="Inter Medium" pitchFamily="34" charset="-120"/>
              </a:rPr>
              <a:t>ICD-10の主な分類</a:t>
            </a:r>
            <a:endParaRPr lang="en-US" sz="6600" dirty="0"/>
          </a:p>
        </p:txBody>
      </p:sp>
      <p:sp>
        <p:nvSpPr>
          <p:cNvPr id="4" name="Text 2"/>
          <p:cNvSpPr/>
          <p:nvPr/>
        </p:nvSpPr>
        <p:spPr>
          <a:xfrm>
            <a:off x="769194" y="2546475"/>
            <a:ext cx="3223617" cy="403027"/>
          </a:xfrm>
          <a:prstGeom prst="rect">
            <a:avLst/>
          </a:prstGeom>
          <a:noFill/>
          <a:ln/>
        </p:spPr>
        <p:txBody>
          <a:bodyPr wrap="none" lIns="0" tIns="0" rIns="0" bIns="0" rtlCol="0" anchor="t"/>
          <a:lstStyle/>
          <a:p>
            <a:pPr marL="0" indent="0" algn="l">
              <a:buNone/>
            </a:pPr>
            <a:r>
              <a:rPr lang="en-US" sz="2800" dirty="0">
                <a:solidFill>
                  <a:srgbClr val="030303"/>
                </a:solidFill>
                <a:latin typeface="Inter Medium" pitchFamily="34" charset="0"/>
                <a:ea typeface="Inter Medium" pitchFamily="34" charset="-122"/>
                <a:cs typeface="Inter Medium" pitchFamily="34" charset="-120"/>
              </a:rPr>
              <a:t>F0: 器質性精神障害</a:t>
            </a:r>
            <a:endParaRPr lang="en-US" sz="2800" dirty="0"/>
          </a:p>
        </p:txBody>
      </p:sp>
      <p:sp>
        <p:nvSpPr>
          <p:cNvPr id="5" name="Text 3"/>
          <p:cNvSpPr/>
          <p:nvPr/>
        </p:nvSpPr>
        <p:spPr>
          <a:xfrm>
            <a:off x="769194" y="3104164"/>
            <a:ext cx="6045160" cy="825103"/>
          </a:xfrm>
          <a:prstGeom prst="rect">
            <a:avLst/>
          </a:prstGeom>
          <a:noFill/>
          <a:ln/>
        </p:spPr>
        <p:txBody>
          <a:bodyPr wrap="square" lIns="0" tIns="0" rIns="0" bIns="0" rtlCol="0" anchor="t"/>
          <a:lstStyle/>
          <a:p>
            <a:pPr marL="0" indent="0" algn="l">
              <a:buNone/>
            </a:pPr>
            <a:r>
              <a:rPr lang="en-US" sz="2400" dirty="0">
                <a:solidFill>
                  <a:srgbClr val="030303"/>
                </a:solidFill>
                <a:latin typeface="IBM Plex Sans Medium" pitchFamily="34" charset="0"/>
                <a:ea typeface="IBM Plex Sans Medium" pitchFamily="34" charset="-122"/>
                <a:cs typeface="IBM Plex Sans Medium" pitchFamily="34" charset="-120"/>
              </a:rPr>
              <a:t>認知症、頭部外傷後の精神障害など、脳の器質的な変化に伴う障害を含む。</a:t>
            </a:r>
            <a:endParaRPr lang="en-US" sz="2400" dirty="0"/>
          </a:p>
        </p:txBody>
      </p:sp>
      <p:sp>
        <p:nvSpPr>
          <p:cNvPr id="7" name="Text 5"/>
          <p:cNvSpPr/>
          <p:nvPr/>
        </p:nvSpPr>
        <p:spPr>
          <a:xfrm>
            <a:off x="7523491" y="2546475"/>
            <a:ext cx="3223617" cy="403027"/>
          </a:xfrm>
          <a:prstGeom prst="rect">
            <a:avLst/>
          </a:prstGeom>
          <a:noFill/>
          <a:ln/>
        </p:spPr>
        <p:txBody>
          <a:bodyPr wrap="none" lIns="0" tIns="0" rIns="0" bIns="0" rtlCol="0" anchor="t"/>
          <a:lstStyle/>
          <a:p>
            <a:pPr marL="0" indent="0" algn="l">
              <a:buNone/>
            </a:pPr>
            <a:r>
              <a:rPr lang="en-US" sz="2800" dirty="0">
                <a:solidFill>
                  <a:srgbClr val="030303"/>
                </a:solidFill>
                <a:latin typeface="Inter Medium" pitchFamily="34" charset="0"/>
                <a:ea typeface="Inter Medium" pitchFamily="34" charset="-122"/>
                <a:cs typeface="Inter Medium" pitchFamily="34" charset="-120"/>
              </a:rPr>
              <a:t>F2: 統合失調症</a:t>
            </a:r>
            <a:endParaRPr lang="en-US" sz="2800" dirty="0"/>
          </a:p>
        </p:txBody>
      </p:sp>
      <p:sp>
        <p:nvSpPr>
          <p:cNvPr id="8" name="Text 6"/>
          <p:cNvSpPr/>
          <p:nvPr/>
        </p:nvSpPr>
        <p:spPr>
          <a:xfrm>
            <a:off x="7523491" y="3104164"/>
            <a:ext cx="6045279" cy="825103"/>
          </a:xfrm>
          <a:prstGeom prst="rect">
            <a:avLst/>
          </a:prstGeom>
          <a:noFill/>
          <a:ln/>
        </p:spPr>
        <p:txBody>
          <a:bodyPr wrap="square" lIns="0" tIns="0" rIns="0" bIns="0" rtlCol="0" anchor="t"/>
          <a:lstStyle/>
          <a:p>
            <a:pPr marL="0" indent="0" algn="l">
              <a:buNone/>
            </a:pPr>
            <a:r>
              <a:rPr lang="en-US" sz="2400" dirty="0">
                <a:solidFill>
                  <a:srgbClr val="030303"/>
                </a:solidFill>
                <a:latin typeface="IBM Plex Sans Medium" pitchFamily="34" charset="0"/>
                <a:ea typeface="IBM Plex Sans Medium" pitchFamily="34" charset="-122"/>
                <a:cs typeface="IBM Plex Sans Medium" pitchFamily="34" charset="-120"/>
              </a:rPr>
              <a:t>統合失調症、妄想性障害など、現実認識に重大な障害が生じる疾患群。</a:t>
            </a:r>
            <a:endParaRPr lang="en-US" sz="2400" dirty="0"/>
          </a:p>
        </p:txBody>
      </p:sp>
      <p:sp>
        <p:nvSpPr>
          <p:cNvPr id="10" name="Text 8"/>
          <p:cNvSpPr/>
          <p:nvPr/>
        </p:nvSpPr>
        <p:spPr>
          <a:xfrm>
            <a:off x="769194" y="4445046"/>
            <a:ext cx="3223617" cy="403027"/>
          </a:xfrm>
          <a:prstGeom prst="rect">
            <a:avLst/>
          </a:prstGeom>
          <a:noFill/>
          <a:ln/>
        </p:spPr>
        <p:txBody>
          <a:bodyPr wrap="none" lIns="0" tIns="0" rIns="0" bIns="0" rtlCol="0" anchor="t"/>
          <a:lstStyle/>
          <a:p>
            <a:pPr marL="0" indent="0" algn="l">
              <a:buNone/>
            </a:pPr>
            <a:r>
              <a:rPr lang="en-US" sz="2800" dirty="0">
                <a:solidFill>
                  <a:srgbClr val="030303"/>
                </a:solidFill>
                <a:latin typeface="Inter Medium" pitchFamily="34" charset="0"/>
                <a:ea typeface="Inter Medium" pitchFamily="34" charset="-122"/>
                <a:cs typeface="Inter Medium" pitchFamily="34" charset="-120"/>
              </a:rPr>
              <a:t>F3: 気分障害</a:t>
            </a:r>
            <a:endParaRPr lang="en-US" sz="2800" dirty="0"/>
          </a:p>
        </p:txBody>
      </p:sp>
      <p:sp>
        <p:nvSpPr>
          <p:cNvPr id="11" name="Text 9"/>
          <p:cNvSpPr/>
          <p:nvPr/>
        </p:nvSpPr>
        <p:spPr>
          <a:xfrm>
            <a:off x="769194" y="5002734"/>
            <a:ext cx="6045160" cy="825103"/>
          </a:xfrm>
          <a:prstGeom prst="rect">
            <a:avLst/>
          </a:prstGeom>
          <a:noFill/>
          <a:ln/>
        </p:spPr>
        <p:txBody>
          <a:bodyPr wrap="square" lIns="0" tIns="0" rIns="0" bIns="0" rtlCol="0" anchor="t"/>
          <a:lstStyle/>
          <a:p>
            <a:pPr marL="0" indent="0" algn="l">
              <a:buNone/>
            </a:pPr>
            <a:r>
              <a:rPr lang="en-US" sz="2400" dirty="0">
                <a:solidFill>
                  <a:srgbClr val="030303"/>
                </a:solidFill>
                <a:latin typeface="IBM Plex Sans Medium" pitchFamily="34" charset="0"/>
                <a:ea typeface="IBM Plex Sans Medium" pitchFamily="34" charset="-122"/>
                <a:cs typeface="IBM Plex Sans Medium" pitchFamily="34" charset="-120"/>
              </a:rPr>
              <a:t>大うつ病、双極性障害など、感情の調節に著しい障害が見られる疾患群。</a:t>
            </a:r>
            <a:endParaRPr lang="en-US" sz="2400" dirty="0"/>
          </a:p>
        </p:txBody>
      </p:sp>
      <p:sp>
        <p:nvSpPr>
          <p:cNvPr id="13" name="Text 11"/>
          <p:cNvSpPr/>
          <p:nvPr/>
        </p:nvSpPr>
        <p:spPr>
          <a:xfrm>
            <a:off x="7523491" y="4445046"/>
            <a:ext cx="3223617" cy="403027"/>
          </a:xfrm>
          <a:prstGeom prst="rect">
            <a:avLst/>
          </a:prstGeom>
          <a:noFill/>
          <a:ln/>
        </p:spPr>
        <p:txBody>
          <a:bodyPr wrap="none" lIns="0" tIns="0" rIns="0" bIns="0" rtlCol="0" anchor="t"/>
          <a:lstStyle/>
          <a:p>
            <a:pPr marL="0" indent="0" algn="l">
              <a:buNone/>
            </a:pPr>
            <a:r>
              <a:rPr lang="en-US" sz="2800" dirty="0">
                <a:solidFill>
                  <a:srgbClr val="030303"/>
                </a:solidFill>
                <a:latin typeface="Inter Medium" pitchFamily="34" charset="0"/>
                <a:ea typeface="Inter Medium" pitchFamily="34" charset="-122"/>
                <a:cs typeface="Inter Medium" pitchFamily="34" charset="-120"/>
              </a:rPr>
              <a:t>F4: 神経症性障害</a:t>
            </a:r>
            <a:endParaRPr lang="en-US" sz="2800" dirty="0"/>
          </a:p>
        </p:txBody>
      </p:sp>
      <p:sp>
        <p:nvSpPr>
          <p:cNvPr id="14" name="Text 12"/>
          <p:cNvSpPr/>
          <p:nvPr/>
        </p:nvSpPr>
        <p:spPr>
          <a:xfrm>
            <a:off x="7523491" y="5002734"/>
            <a:ext cx="6045279" cy="825103"/>
          </a:xfrm>
          <a:prstGeom prst="rect">
            <a:avLst/>
          </a:prstGeom>
          <a:noFill/>
          <a:ln/>
        </p:spPr>
        <p:txBody>
          <a:bodyPr wrap="square" lIns="0" tIns="0" rIns="0" bIns="0" rtlCol="0" anchor="t"/>
          <a:lstStyle/>
          <a:p>
            <a:pPr marL="0" indent="0" algn="l">
              <a:buNone/>
            </a:pPr>
            <a:r>
              <a:rPr lang="en-US" sz="2400" dirty="0">
                <a:solidFill>
                  <a:srgbClr val="030303"/>
                </a:solidFill>
                <a:latin typeface="IBM Plex Sans Medium" pitchFamily="34" charset="0"/>
                <a:ea typeface="IBM Plex Sans Medium" pitchFamily="34" charset="-122"/>
                <a:cs typeface="IBM Plex Sans Medium" pitchFamily="34" charset="-120"/>
              </a:rPr>
              <a:t>不安障害、強迫性障害、PTSDなど、ストレスや不安に関連する疾患群。</a:t>
            </a:r>
            <a:endParaRPr lang="en-US" sz="2400" dirty="0"/>
          </a:p>
        </p:txBody>
      </p:sp>
      <p:sp>
        <p:nvSpPr>
          <p:cNvPr id="15" name="Shape 13"/>
          <p:cNvSpPr/>
          <p:nvPr/>
        </p:nvSpPr>
        <p:spPr>
          <a:xfrm>
            <a:off x="757560" y="6519233"/>
            <a:ext cx="13186410" cy="1095851"/>
          </a:xfrm>
          <a:prstGeom prst="roundRect">
            <a:avLst>
              <a:gd name="adj" fmla="val 9884"/>
            </a:avLst>
          </a:prstGeom>
          <a:solidFill>
            <a:srgbClr val="D9D9D9"/>
          </a:solidFill>
          <a:ln/>
        </p:spPr>
        <p:txBody>
          <a:bodyPr/>
          <a:lstStyle/>
          <a:p>
            <a:endParaRPr lang="ja-JP" altLang="en-US" sz="2000"/>
          </a:p>
        </p:txBody>
      </p:sp>
      <p:pic>
        <p:nvPicPr>
          <p:cNvPr id="16" name="Image 0" descr="preencoded.png"/>
          <p:cNvPicPr>
            <a:picLocks noChangeAspect="1"/>
          </p:cNvPicPr>
          <p:nvPr/>
        </p:nvPicPr>
        <p:blipFill>
          <a:blip r:embed="rId3"/>
          <a:stretch>
            <a:fillRect/>
          </a:stretch>
        </p:blipFill>
        <p:spPr>
          <a:xfrm>
            <a:off x="1015449" y="6920592"/>
            <a:ext cx="322302" cy="257889"/>
          </a:xfrm>
          <a:prstGeom prst="rect">
            <a:avLst/>
          </a:prstGeom>
        </p:spPr>
      </p:pic>
      <p:sp>
        <p:nvSpPr>
          <p:cNvPr id="17" name="Text 14"/>
          <p:cNvSpPr/>
          <p:nvPr/>
        </p:nvSpPr>
        <p:spPr>
          <a:xfrm>
            <a:off x="1595641" y="6841535"/>
            <a:ext cx="12090440" cy="412552"/>
          </a:xfrm>
          <a:prstGeom prst="rect">
            <a:avLst/>
          </a:prstGeom>
          <a:noFill/>
          <a:ln/>
        </p:spPr>
        <p:txBody>
          <a:bodyPr wrap="none" lIns="0" tIns="0" rIns="0" bIns="0" rtlCol="0" anchor="t"/>
          <a:lstStyle/>
          <a:p>
            <a:pPr marL="0" indent="0" algn="l">
              <a:buNone/>
            </a:pPr>
            <a:r>
              <a:rPr lang="en-US" sz="2400" dirty="0">
                <a:solidFill>
                  <a:srgbClr val="000000"/>
                </a:solidFill>
                <a:latin typeface="IBM Plex Sans Medium" pitchFamily="34" charset="0"/>
                <a:ea typeface="IBM Plex Sans Medium" pitchFamily="34" charset="-122"/>
                <a:cs typeface="IBM Plex Sans Medium" pitchFamily="34" charset="-120"/>
              </a:rPr>
              <a:t>「F」は「精神および行動の障害」の章を意味するコードである。</a:t>
            </a:r>
            <a:endParaRPr lang="en-US"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820936" y="981501"/>
            <a:ext cx="9048869" cy="916186"/>
          </a:xfrm>
          <a:prstGeom prst="rect">
            <a:avLst/>
          </a:prstGeom>
          <a:noFill/>
          <a:ln/>
        </p:spPr>
        <p:txBody>
          <a:bodyPr wrap="none" lIns="0" tIns="0" rIns="0" bIns="0" rtlCol="0" anchor="t"/>
          <a:lstStyle/>
          <a:p>
            <a:pPr marL="0" indent="0" algn="l">
              <a:lnSpc>
                <a:spcPts val="7200"/>
              </a:lnSpc>
              <a:buNone/>
            </a:pPr>
            <a:r>
              <a:rPr lang="en-US" sz="5750" dirty="0">
                <a:solidFill>
                  <a:srgbClr val="1B1B27"/>
                </a:solidFill>
                <a:latin typeface="Inter Medium" pitchFamily="34" charset="0"/>
                <a:ea typeface="Inter Medium" pitchFamily="34" charset="-122"/>
                <a:cs typeface="Inter Medium" pitchFamily="34" charset="-120"/>
              </a:rPr>
              <a:t>DSM-5の主な分類カテゴリ</a:t>
            </a:r>
            <a:endParaRPr lang="en-US" sz="5750" dirty="0"/>
          </a:p>
        </p:txBody>
      </p:sp>
      <p:sp>
        <p:nvSpPr>
          <p:cNvPr id="4" name="Text 2"/>
          <p:cNvSpPr/>
          <p:nvPr/>
        </p:nvSpPr>
        <p:spPr>
          <a:xfrm>
            <a:off x="820936" y="2419895"/>
            <a:ext cx="3645456" cy="1374100"/>
          </a:xfrm>
          <a:prstGeom prst="rect">
            <a:avLst/>
          </a:prstGeom>
          <a:noFill/>
          <a:ln/>
        </p:spPr>
        <p:txBody>
          <a:bodyPr wrap="square" lIns="0" tIns="0" rIns="0" bIns="0" rtlCol="0" anchor="t"/>
          <a:lstStyle/>
          <a:p>
            <a:pPr marL="0" indent="0" algn="l">
              <a:buNone/>
            </a:pPr>
            <a:r>
              <a:rPr lang="en-US" sz="3200" dirty="0">
                <a:solidFill>
                  <a:srgbClr val="030303"/>
                </a:solidFill>
                <a:latin typeface="Inter Medium" pitchFamily="34" charset="0"/>
                <a:ea typeface="Inter Medium" pitchFamily="34" charset="-122"/>
                <a:cs typeface="Inter Medium" pitchFamily="34" charset="-120"/>
              </a:rPr>
              <a:t>統合失調症スペクトラムおよび他の精神病性障害</a:t>
            </a:r>
            <a:endParaRPr lang="en-US" sz="3200" dirty="0"/>
          </a:p>
        </p:txBody>
      </p:sp>
      <p:sp>
        <p:nvSpPr>
          <p:cNvPr id="5" name="Text 3"/>
          <p:cNvSpPr/>
          <p:nvPr/>
        </p:nvSpPr>
        <p:spPr>
          <a:xfrm>
            <a:off x="820936" y="3969851"/>
            <a:ext cx="3645456" cy="1407319"/>
          </a:xfrm>
          <a:prstGeom prst="rect">
            <a:avLst/>
          </a:prstGeom>
          <a:noFill/>
          <a:ln/>
        </p:spPr>
        <p:txBody>
          <a:bodyPr wrap="square" lIns="0" tIns="0" rIns="0" bIns="0" rtlCol="0" anchor="t"/>
          <a:lstStyle/>
          <a:p>
            <a:pPr marL="0" indent="0" algn="l">
              <a:buNone/>
            </a:pPr>
            <a:r>
              <a:rPr lang="en-US" sz="2400" dirty="0">
                <a:solidFill>
                  <a:srgbClr val="030303"/>
                </a:solidFill>
                <a:latin typeface="IBM Plex Sans Medium" pitchFamily="34" charset="0"/>
                <a:ea typeface="IBM Plex Sans Medium" pitchFamily="34" charset="-122"/>
                <a:cs typeface="IBM Plex Sans Medium" pitchFamily="34" charset="-120"/>
              </a:rPr>
              <a:t>統合失調症、短期精神病性障害、妄想性障害などを含む。</a:t>
            </a:r>
            <a:endParaRPr lang="en-US" sz="2400" dirty="0"/>
          </a:p>
        </p:txBody>
      </p:sp>
      <p:sp>
        <p:nvSpPr>
          <p:cNvPr id="7" name="Text 5"/>
          <p:cNvSpPr/>
          <p:nvPr/>
        </p:nvSpPr>
        <p:spPr>
          <a:xfrm>
            <a:off x="5272564" y="2419895"/>
            <a:ext cx="3645456" cy="916067"/>
          </a:xfrm>
          <a:prstGeom prst="rect">
            <a:avLst/>
          </a:prstGeom>
          <a:noFill/>
          <a:ln/>
        </p:spPr>
        <p:txBody>
          <a:bodyPr wrap="square" lIns="0" tIns="0" rIns="0" bIns="0" rtlCol="0" anchor="t"/>
          <a:lstStyle/>
          <a:p>
            <a:pPr marL="0" indent="0" algn="l">
              <a:buNone/>
            </a:pPr>
            <a:r>
              <a:rPr lang="en-US" sz="3200" dirty="0">
                <a:solidFill>
                  <a:srgbClr val="030303"/>
                </a:solidFill>
                <a:latin typeface="Inter Medium" pitchFamily="34" charset="0"/>
                <a:ea typeface="Inter Medium" pitchFamily="34" charset="-122"/>
                <a:cs typeface="Inter Medium" pitchFamily="34" charset="-120"/>
              </a:rPr>
              <a:t>双極性障害および関連障害</a:t>
            </a:r>
            <a:endParaRPr lang="en-US" sz="3200" dirty="0"/>
          </a:p>
        </p:txBody>
      </p:sp>
      <p:sp>
        <p:nvSpPr>
          <p:cNvPr id="8" name="Text 6"/>
          <p:cNvSpPr/>
          <p:nvPr/>
        </p:nvSpPr>
        <p:spPr>
          <a:xfrm>
            <a:off x="5272564" y="3511817"/>
            <a:ext cx="3645456" cy="1407319"/>
          </a:xfrm>
          <a:prstGeom prst="rect">
            <a:avLst/>
          </a:prstGeom>
          <a:noFill/>
          <a:ln/>
        </p:spPr>
        <p:txBody>
          <a:bodyPr wrap="square" lIns="0" tIns="0" rIns="0" bIns="0" rtlCol="0" anchor="t"/>
          <a:lstStyle/>
          <a:p>
            <a:pPr marL="0" indent="0" algn="l">
              <a:buNone/>
            </a:pPr>
            <a:r>
              <a:rPr lang="en-US" sz="2400" dirty="0">
                <a:solidFill>
                  <a:srgbClr val="030303"/>
                </a:solidFill>
                <a:latin typeface="IBM Plex Sans Medium" pitchFamily="34" charset="0"/>
                <a:ea typeface="IBM Plex Sans Medium" pitchFamily="34" charset="-122"/>
                <a:cs typeface="IBM Plex Sans Medium" pitchFamily="34" charset="-120"/>
              </a:rPr>
              <a:t>双極Ⅰ型障害、双極Ⅱ型障害、気分循環性障害などを含む。</a:t>
            </a:r>
            <a:endParaRPr lang="en-US" sz="2400" dirty="0"/>
          </a:p>
        </p:txBody>
      </p:sp>
      <p:sp>
        <p:nvSpPr>
          <p:cNvPr id="10" name="Text 8"/>
          <p:cNvSpPr/>
          <p:nvPr/>
        </p:nvSpPr>
        <p:spPr>
          <a:xfrm>
            <a:off x="9724191" y="2419895"/>
            <a:ext cx="3645575" cy="458033"/>
          </a:xfrm>
          <a:prstGeom prst="rect">
            <a:avLst/>
          </a:prstGeom>
          <a:noFill/>
          <a:ln/>
        </p:spPr>
        <p:txBody>
          <a:bodyPr wrap="none" lIns="0" tIns="0" rIns="0" bIns="0" rtlCol="0" anchor="t"/>
          <a:lstStyle/>
          <a:p>
            <a:pPr marL="0" indent="0" algn="l">
              <a:buNone/>
            </a:pPr>
            <a:r>
              <a:rPr lang="en-US" sz="3200" dirty="0">
                <a:solidFill>
                  <a:srgbClr val="030303"/>
                </a:solidFill>
                <a:latin typeface="Inter Medium" pitchFamily="34" charset="0"/>
                <a:ea typeface="Inter Medium" pitchFamily="34" charset="-122"/>
                <a:cs typeface="Inter Medium" pitchFamily="34" charset="-120"/>
              </a:rPr>
              <a:t>不安障害</a:t>
            </a:r>
            <a:endParaRPr lang="en-US" sz="3200" dirty="0"/>
          </a:p>
        </p:txBody>
      </p:sp>
      <p:sp>
        <p:nvSpPr>
          <p:cNvPr id="11" name="Text 9"/>
          <p:cNvSpPr/>
          <p:nvPr/>
        </p:nvSpPr>
        <p:spPr>
          <a:xfrm>
            <a:off x="9724191" y="3053784"/>
            <a:ext cx="3645575" cy="1407319"/>
          </a:xfrm>
          <a:prstGeom prst="rect">
            <a:avLst/>
          </a:prstGeom>
          <a:noFill/>
          <a:ln/>
        </p:spPr>
        <p:txBody>
          <a:bodyPr wrap="square" lIns="0" tIns="0" rIns="0" bIns="0" rtlCol="0" anchor="t"/>
          <a:lstStyle/>
          <a:p>
            <a:pPr marL="0" indent="0" algn="l">
              <a:buNone/>
            </a:pPr>
            <a:r>
              <a:rPr lang="en-US" sz="2400" dirty="0">
                <a:solidFill>
                  <a:srgbClr val="030303"/>
                </a:solidFill>
                <a:latin typeface="IBM Plex Sans Medium" pitchFamily="34" charset="0"/>
                <a:ea typeface="IBM Plex Sans Medium" pitchFamily="34" charset="-122"/>
                <a:cs typeface="IBM Plex Sans Medium" pitchFamily="34" charset="-120"/>
              </a:rPr>
              <a:t>パニック障害、社交不安障害、全般性不安障害などを含む。</a:t>
            </a:r>
            <a:endParaRPr lang="en-US" sz="2400" dirty="0"/>
          </a:p>
        </p:txBody>
      </p:sp>
      <p:sp>
        <p:nvSpPr>
          <p:cNvPr id="13" name="Text 11"/>
          <p:cNvSpPr/>
          <p:nvPr/>
        </p:nvSpPr>
        <p:spPr>
          <a:xfrm>
            <a:off x="820936" y="5963552"/>
            <a:ext cx="4396264" cy="458033"/>
          </a:xfrm>
          <a:prstGeom prst="rect">
            <a:avLst/>
          </a:prstGeom>
          <a:noFill/>
          <a:ln/>
        </p:spPr>
        <p:txBody>
          <a:bodyPr wrap="none" lIns="0" tIns="0" rIns="0" bIns="0" rtlCol="0" anchor="t"/>
          <a:lstStyle/>
          <a:p>
            <a:pPr marL="0" indent="0" algn="l">
              <a:buNone/>
            </a:pPr>
            <a:r>
              <a:rPr lang="en-US" sz="3200" dirty="0">
                <a:solidFill>
                  <a:srgbClr val="030303"/>
                </a:solidFill>
                <a:latin typeface="Inter Medium" pitchFamily="34" charset="0"/>
                <a:ea typeface="Inter Medium" pitchFamily="34" charset="-122"/>
                <a:cs typeface="Inter Medium" pitchFamily="34" charset="-120"/>
              </a:rPr>
              <a:t>身体症状症および関連障害</a:t>
            </a:r>
            <a:endParaRPr lang="en-US" sz="3200" dirty="0"/>
          </a:p>
        </p:txBody>
      </p:sp>
      <p:sp>
        <p:nvSpPr>
          <p:cNvPr id="14" name="Text 12"/>
          <p:cNvSpPr/>
          <p:nvPr/>
        </p:nvSpPr>
        <p:spPr>
          <a:xfrm>
            <a:off x="820936" y="6597441"/>
            <a:ext cx="5871329" cy="938213"/>
          </a:xfrm>
          <a:prstGeom prst="rect">
            <a:avLst/>
          </a:prstGeom>
          <a:noFill/>
          <a:ln/>
        </p:spPr>
        <p:txBody>
          <a:bodyPr wrap="square" lIns="0" tIns="0" rIns="0" bIns="0" rtlCol="0" anchor="t"/>
          <a:lstStyle/>
          <a:p>
            <a:pPr marL="0" indent="0" algn="l">
              <a:buNone/>
            </a:pPr>
            <a:r>
              <a:rPr lang="en-US" sz="2400" dirty="0">
                <a:solidFill>
                  <a:srgbClr val="030303"/>
                </a:solidFill>
                <a:latin typeface="IBM Plex Sans Medium" pitchFamily="34" charset="0"/>
                <a:ea typeface="IBM Plex Sans Medium" pitchFamily="34" charset="-122"/>
                <a:cs typeface="IBM Plex Sans Medium" pitchFamily="34" charset="-120"/>
              </a:rPr>
              <a:t>身体症状症、転換症(機能性神経症状障害)などを含む。</a:t>
            </a:r>
            <a:endParaRPr lang="en-US" sz="2400" dirty="0"/>
          </a:p>
        </p:txBody>
      </p:sp>
      <p:sp>
        <p:nvSpPr>
          <p:cNvPr id="16" name="Text 14"/>
          <p:cNvSpPr/>
          <p:nvPr/>
        </p:nvSpPr>
        <p:spPr>
          <a:xfrm>
            <a:off x="7498437" y="5963552"/>
            <a:ext cx="3664982" cy="458033"/>
          </a:xfrm>
          <a:prstGeom prst="rect">
            <a:avLst/>
          </a:prstGeom>
          <a:noFill/>
          <a:ln/>
        </p:spPr>
        <p:txBody>
          <a:bodyPr wrap="none" lIns="0" tIns="0" rIns="0" bIns="0" rtlCol="0" anchor="t"/>
          <a:lstStyle/>
          <a:p>
            <a:pPr marL="0" indent="0" algn="l">
              <a:buNone/>
            </a:pPr>
            <a:r>
              <a:rPr lang="en-US" sz="3200" dirty="0">
                <a:solidFill>
                  <a:srgbClr val="030303"/>
                </a:solidFill>
                <a:latin typeface="Inter Medium" pitchFamily="34" charset="0"/>
                <a:ea typeface="Inter Medium" pitchFamily="34" charset="-122"/>
                <a:cs typeface="Inter Medium" pitchFamily="34" charset="-120"/>
              </a:rPr>
              <a:t>解離症群</a:t>
            </a:r>
            <a:endParaRPr lang="en-US" sz="3200" dirty="0"/>
          </a:p>
        </p:txBody>
      </p:sp>
      <p:sp>
        <p:nvSpPr>
          <p:cNvPr id="17" name="Text 15"/>
          <p:cNvSpPr/>
          <p:nvPr/>
        </p:nvSpPr>
        <p:spPr>
          <a:xfrm>
            <a:off x="7498437" y="6597441"/>
            <a:ext cx="5871329" cy="469106"/>
          </a:xfrm>
          <a:prstGeom prst="rect">
            <a:avLst/>
          </a:prstGeom>
          <a:noFill/>
          <a:ln/>
        </p:spPr>
        <p:txBody>
          <a:bodyPr wrap="none" lIns="0" tIns="0" rIns="0" bIns="0" rtlCol="0" anchor="t"/>
          <a:lstStyle/>
          <a:p>
            <a:pPr marL="0" indent="0" algn="l">
              <a:buNone/>
            </a:pPr>
            <a:r>
              <a:rPr lang="en-US" sz="2400" dirty="0">
                <a:solidFill>
                  <a:srgbClr val="030303"/>
                </a:solidFill>
                <a:latin typeface="IBM Plex Sans Medium" pitchFamily="34" charset="0"/>
                <a:ea typeface="IBM Plex Sans Medium" pitchFamily="34" charset="-122"/>
                <a:cs typeface="IBM Plex Sans Medium" pitchFamily="34" charset="-120"/>
              </a:rPr>
              <a:t>解離性健忘、解離性同一性障害などを含む。</a:t>
            </a:r>
            <a:endParaRPr lang="en-US"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920115" y="904637"/>
            <a:ext cx="8703945" cy="1026914"/>
          </a:xfrm>
          <a:prstGeom prst="rect">
            <a:avLst/>
          </a:prstGeom>
          <a:noFill/>
          <a:ln/>
        </p:spPr>
        <p:txBody>
          <a:bodyPr wrap="none" lIns="0" tIns="0" rIns="0" bIns="0" rtlCol="0" anchor="t"/>
          <a:lstStyle/>
          <a:p>
            <a:pPr marL="0" indent="0" algn="l">
              <a:lnSpc>
                <a:spcPts val="8050"/>
              </a:lnSpc>
              <a:buNone/>
            </a:pPr>
            <a:r>
              <a:rPr lang="en-US" sz="6450" dirty="0">
                <a:solidFill>
                  <a:srgbClr val="1B1B27"/>
                </a:solidFill>
                <a:latin typeface="Inter Medium" pitchFamily="34" charset="0"/>
                <a:ea typeface="Inter Medium" pitchFamily="34" charset="-122"/>
                <a:cs typeface="Inter Medium" pitchFamily="34" charset="-120"/>
              </a:rPr>
              <a:t>ICD-10とDSM-5の比較</a:t>
            </a:r>
            <a:endParaRPr lang="en-US" sz="6450" dirty="0"/>
          </a:p>
        </p:txBody>
      </p:sp>
      <p:sp>
        <p:nvSpPr>
          <p:cNvPr id="3" name="Text 1"/>
          <p:cNvSpPr/>
          <p:nvPr/>
        </p:nvSpPr>
        <p:spPr>
          <a:xfrm>
            <a:off x="920115" y="2753082"/>
            <a:ext cx="4107775" cy="513398"/>
          </a:xfrm>
          <a:prstGeom prst="rect">
            <a:avLst/>
          </a:prstGeom>
          <a:noFill/>
          <a:ln/>
        </p:spPr>
        <p:txBody>
          <a:bodyPr wrap="none" lIns="0" tIns="0" rIns="0" bIns="0" rtlCol="0" anchor="t"/>
          <a:lstStyle/>
          <a:p>
            <a:pPr marL="0" indent="0" algn="l">
              <a:lnSpc>
                <a:spcPts val="4000"/>
              </a:lnSpc>
              <a:buNone/>
            </a:pPr>
            <a:r>
              <a:rPr lang="en-US" sz="3600" dirty="0">
                <a:solidFill>
                  <a:srgbClr val="1B1B27"/>
                </a:solidFill>
                <a:latin typeface="Inter Medium" pitchFamily="34" charset="0"/>
                <a:ea typeface="Inter Medium" pitchFamily="34" charset="-122"/>
                <a:cs typeface="Inter Medium" pitchFamily="34" charset="-120"/>
              </a:rPr>
              <a:t>ICD-10の特徴</a:t>
            </a:r>
            <a:endParaRPr lang="en-US" sz="3600" dirty="0"/>
          </a:p>
        </p:txBody>
      </p:sp>
      <p:sp>
        <p:nvSpPr>
          <p:cNvPr id="4" name="Text 2"/>
          <p:cNvSpPr/>
          <p:nvPr/>
        </p:nvSpPr>
        <p:spPr>
          <a:xfrm>
            <a:off x="920115" y="3595092"/>
            <a:ext cx="5994202" cy="525780"/>
          </a:xfrm>
          <a:prstGeom prst="rect">
            <a:avLst/>
          </a:prstGeom>
          <a:noFill/>
          <a:ln/>
        </p:spPr>
        <p:txBody>
          <a:bodyPr wrap="none" lIns="0" tIns="0" rIns="0" bIns="0" rtlCol="0" anchor="t"/>
          <a:lstStyle/>
          <a:p>
            <a:pPr marL="342900" indent="-342900" algn="l">
              <a:lnSpc>
                <a:spcPts val="4100"/>
              </a:lnSpc>
              <a:buSzPct val="100000"/>
              <a:buChar char="•"/>
            </a:pPr>
            <a:r>
              <a:rPr lang="en-US" sz="2800" dirty="0">
                <a:solidFill>
                  <a:srgbClr val="030303"/>
                </a:solidFill>
                <a:latin typeface="IBM Plex Sans Medium" pitchFamily="34" charset="0"/>
                <a:ea typeface="IBM Plex Sans Medium" pitchFamily="34" charset="-122"/>
                <a:cs typeface="IBM Plex Sans Medium" pitchFamily="34" charset="-120"/>
              </a:rPr>
              <a:t>WHO(世界保健機関)が作成</a:t>
            </a:r>
            <a:endParaRPr lang="en-US" sz="2800" dirty="0"/>
          </a:p>
        </p:txBody>
      </p:sp>
      <p:sp>
        <p:nvSpPr>
          <p:cNvPr id="5" name="Text 3"/>
          <p:cNvSpPr/>
          <p:nvPr/>
        </p:nvSpPr>
        <p:spPr>
          <a:xfrm>
            <a:off x="920115" y="4235887"/>
            <a:ext cx="5994202" cy="525780"/>
          </a:xfrm>
          <a:prstGeom prst="rect">
            <a:avLst/>
          </a:prstGeom>
          <a:noFill/>
          <a:ln/>
        </p:spPr>
        <p:txBody>
          <a:bodyPr wrap="none" lIns="0" tIns="0" rIns="0" bIns="0" rtlCol="0" anchor="t"/>
          <a:lstStyle/>
          <a:p>
            <a:pPr marL="342900" indent="-342900" algn="l">
              <a:lnSpc>
                <a:spcPts val="4100"/>
              </a:lnSpc>
              <a:buSzPct val="100000"/>
              <a:buChar char="•"/>
            </a:pPr>
            <a:r>
              <a:rPr lang="en-US" sz="2800" dirty="0">
                <a:solidFill>
                  <a:srgbClr val="030303"/>
                </a:solidFill>
                <a:latin typeface="IBM Plex Sans Medium" pitchFamily="34" charset="0"/>
                <a:ea typeface="IBM Plex Sans Medium" pitchFamily="34" charset="-122"/>
                <a:cs typeface="IBM Plex Sans Medium" pitchFamily="34" charset="-120"/>
              </a:rPr>
              <a:t>医学全般を対象(精神障害は一部)</a:t>
            </a:r>
            <a:endParaRPr lang="en-US" sz="2800" dirty="0"/>
          </a:p>
        </p:txBody>
      </p:sp>
      <p:sp>
        <p:nvSpPr>
          <p:cNvPr id="6" name="Text 4"/>
          <p:cNvSpPr/>
          <p:nvPr/>
        </p:nvSpPr>
        <p:spPr>
          <a:xfrm>
            <a:off x="920115" y="4876681"/>
            <a:ext cx="5994202" cy="525780"/>
          </a:xfrm>
          <a:prstGeom prst="rect">
            <a:avLst/>
          </a:prstGeom>
          <a:noFill/>
          <a:ln/>
        </p:spPr>
        <p:txBody>
          <a:bodyPr wrap="none" lIns="0" tIns="0" rIns="0" bIns="0" rtlCol="0" anchor="t"/>
          <a:lstStyle/>
          <a:p>
            <a:pPr marL="342900" indent="-342900" algn="l">
              <a:lnSpc>
                <a:spcPts val="4100"/>
              </a:lnSpc>
              <a:buSzPct val="100000"/>
              <a:buChar char="•"/>
            </a:pPr>
            <a:r>
              <a:rPr lang="en-US" sz="2800" dirty="0">
                <a:solidFill>
                  <a:srgbClr val="030303"/>
                </a:solidFill>
                <a:latin typeface="IBM Plex Sans Medium" pitchFamily="34" charset="0"/>
                <a:ea typeface="IBM Plex Sans Medium" pitchFamily="34" charset="-122"/>
                <a:cs typeface="IBM Plex Sans Medium" pitchFamily="34" charset="-120"/>
              </a:rPr>
              <a:t>疾病統計、保険、行政に使用</a:t>
            </a:r>
            <a:endParaRPr lang="en-US" sz="2800" dirty="0"/>
          </a:p>
        </p:txBody>
      </p:sp>
      <p:sp>
        <p:nvSpPr>
          <p:cNvPr id="7" name="Text 5"/>
          <p:cNvSpPr/>
          <p:nvPr/>
        </p:nvSpPr>
        <p:spPr>
          <a:xfrm>
            <a:off x="920115" y="5517475"/>
            <a:ext cx="5994202" cy="525780"/>
          </a:xfrm>
          <a:prstGeom prst="rect">
            <a:avLst/>
          </a:prstGeom>
          <a:noFill/>
          <a:ln/>
        </p:spPr>
        <p:txBody>
          <a:bodyPr wrap="none" lIns="0" tIns="0" rIns="0" bIns="0" rtlCol="0" anchor="t"/>
          <a:lstStyle/>
          <a:p>
            <a:pPr marL="342900" indent="-342900" algn="l">
              <a:lnSpc>
                <a:spcPts val="4100"/>
              </a:lnSpc>
              <a:buSzPct val="100000"/>
              <a:buChar char="•"/>
            </a:pPr>
            <a:r>
              <a:rPr lang="en-US" sz="2800" dirty="0">
                <a:solidFill>
                  <a:srgbClr val="030303"/>
                </a:solidFill>
                <a:latin typeface="IBM Plex Sans Medium" pitchFamily="34" charset="0"/>
                <a:ea typeface="IBM Plex Sans Medium" pitchFamily="34" charset="-122"/>
                <a:cs typeface="IBM Plex Sans Medium" pitchFamily="34" charset="-120"/>
              </a:rPr>
              <a:t>世界各国で採用(日本も採用)</a:t>
            </a:r>
            <a:endParaRPr lang="en-US" sz="2800" dirty="0"/>
          </a:p>
        </p:txBody>
      </p:sp>
      <p:sp>
        <p:nvSpPr>
          <p:cNvPr id="8" name="Text 6"/>
          <p:cNvSpPr/>
          <p:nvPr/>
        </p:nvSpPr>
        <p:spPr>
          <a:xfrm>
            <a:off x="920115" y="6158270"/>
            <a:ext cx="5994202" cy="525780"/>
          </a:xfrm>
          <a:prstGeom prst="rect">
            <a:avLst/>
          </a:prstGeom>
          <a:noFill/>
          <a:ln/>
        </p:spPr>
        <p:txBody>
          <a:bodyPr wrap="none" lIns="0" tIns="0" rIns="0" bIns="0" rtlCol="0" anchor="t"/>
          <a:lstStyle/>
          <a:p>
            <a:pPr marL="342900" indent="-342900" algn="l">
              <a:lnSpc>
                <a:spcPts val="4100"/>
              </a:lnSpc>
              <a:buSzPct val="100000"/>
              <a:buChar char="•"/>
            </a:pPr>
            <a:r>
              <a:rPr lang="en-US" sz="2800" dirty="0">
                <a:solidFill>
                  <a:srgbClr val="030303"/>
                </a:solidFill>
                <a:latin typeface="IBM Plex Sans Medium" pitchFamily="34" charset="0"/>
                <a:ea typeface="IBM Plex Sans Medium" pitchFamily="34" charset="-122"/>
                <a:cs typeface="IBM Plex Sans Medium" pitchFamily="34" charset="-120"/>
              </a:rPr>
              <a:t>更新頻度はやや遅い</a:t>
            </a:r>
            <a:endParaRPr lang="en-US" sz="2800" dirty="0"/>
          </a:p>
        </p:txBody>
      </p:sp>
      <p:sp>
        <p:nvSpPr>
          <p:cNvPr id="9" name="Text 7"/>
          <p:cNvSpPr/>
          <p:nvPr/>
        </p:nvSpPr>
        <p:spPr>
          <a:xfrm>
            <a:off x="7723703" y="2753082"/>
            <a:ext cx="4107775" cy="513398"/>
          </a:xfrm>
          <a:prstGeom prst="rect">
            <a:avLst/>
          </a:prstGeom>
          <a:noFill/>
          <a:ln/>
        </p:spPr>
        <p:txBody>
          <a:bodyPr wrap="none" lIns="0" tIns="0" rIns="0" bIns="0" rtlCol="0" anchor="t"/>
          <a:lstStyle/>
          <a:p>
            <a:pPr marL="0" indent="0" algn="l">
              <a:lnSpc>
                <a:spcPts val="4000"/>
              </a:lnSpc>
              <a:buNone/>
            </a:pPr>
            <a:r>
              <a:rPr lang="en-US" sz="3600" dirty="0">
                <a:solidFill>
                  <a:srgbClr val="1B1B27"/>
                </a:solidFill>
                <a:latin typeface="Inter Medium" pitchFamily="34" charset="0"/>
                <a:ea typeface="Inter Medium" pitchFamily="34" charset="-122"/>
                <a:cs typeface="Inter Medium" pitchFamily="34" charset="-120"/>
              </a:rPr>
              <a:t>DSM-5の特徴</a:t>
            </a:r>
            <a:endParaRPr lang="en-US" sz="3600" dirty="0"/>
          </a:p>
        </p:txBody>
      </p:sp>
      <p:sp>
        <p:nvSpPr>
          <p:cNvPr id="10" name="Text 8"/>
          <p:cNvSpPr/>
          <p:nvPr/>
        </p:nvSpPr>
        <p:spPr>
          <a:xfrm>
            <a:off x="7723703" y="3595092"/>
            <a:ext cx="5994202" cy="525780"/>
          </a:xfrm>
          <a:prstGeom prst="rect">
            <a:avLst/>
          </a:prstGeom>
          <a:noFill/>
          <a:ln/>
        </p:spPr>
        <p:txBody>
          <a:bodyPr wrap="none" lIns="0" tIns="0" rIns="0" bIns="0" rtlCol="0" anchor="t"/>
          <a:lstStyle/>
          <a:p>
            <a:pPr marL="342900" indent="-342900" algn="l">
              <a:lnSpc>
                <a:spcPts val="4100"/>
              </a:lnSpc>
              <a:buSzPct val="100000"/>
              <a:buChar char="•"/>
            </a:pPr>
            <a:r>
              <a:rPr lang="en-US" sz="2800" dirty="0">
                <a:solidFill>
                  <a:srgbClr val="030303"/>
                </a:solidFill>
                <a:latin typeface="IBM Plex Sans Medium" pitchFamily="34" charset="0"/>
                <a:ea typeface="IBM Plex Sans Medium" pitchFamily="34" charset="-122"/>
                <a:cs typeface="IBM Plex Sans Medium" pitchFamily="34" charset="-120"/>
              </a:rPr>
              <a:t>APA(アメリカ精神医学会)が作成</a:t>
            </a:r>
            <a:endParaRPr lang="en-US" sz="2800" dirty="0"/>
          </a:p>
        </p:txBody>
      </p:sp>
      <p:sp>
        <p:nvSpPr>
          <p:cNvPr id="11" name="Text 9"/>
          <p:cNvSpPr/>
          <p:nvPr/>
        </p:nvSpPr>
        <p:spPr>
          <a:xfrm>
            <a:off x="7723703" y="4235887"/>
            <a:ext cx="5994202" cy="525780"/>
          </a:xfrm>
          <a:prstGeom prst="rect">
            <a:avLst/>
          </a:prstGeom>
          <a:noFill/>
          <a:ln/>
        </p:spPr>
        <p:txBody>
          <a:bodyPr wrap="none" lIns="0" tIns="0" rIns="0" bIns="0" rtlCol="0" anchor="t"/>
          <a:lstStyle/>
          <a:p>
            <a:pPr marL="342900" indent="-342900" algn="l">
              <a:lnSpc>
                <a:spcPts val="4100"/>
              </a:lnSpc>
              <a:buSzPct val="100000"/>
              <a:buChar char="•"/>
            </a:pPr>
            <a:r>
              <a:rPr lang="en-US" sz="2800" dirty="0">
                <a:solidFill>
                  <a:srgbClr val="030303"/>
                </a:solidFill>
                <a:latin typeface="IBM Plex Sans Medium" pitchFamily="34" charset="0"/>
                <a:ea typeface="IBM Plex Sans Medium" pitchFamily="34" charset="-122"/>
                <a:cs typeface="IBM Plex Sans Medium" pitchFamily="34" charset="-120"/>
              </a:rPr>
              <a:t>精神障害のみを対象</a:t>
            </a:r>
            <a:endParaRPr lang="en-US" sz="2800" dirty="0"/>
          </a:p>
        </p:txBody>
      </p:sp>
      <p:sp>
        <p:nvSpPr>
          <p:cNvPr id="12" name="Text 10"/>
          <p:cNvSpPr/>
          <p:nvPr/>
        </p:nvSpPr>
        <p:spPr>
          <a:xfrm>
            <a:off x="7723703" y="4876681"/>
            <a:ext cx="5994202" cy="525780"/>
          </a:xfrm>
          <a:prstGeom prst="rect">
            <a:avLst/>
          </a:prstGeom>
          <a:noFill/>
          <a:ln/>
        </p:spPr>
        <p:txBody>
          <a:bodyPr wrap="none" lIns="0" tIns="0" rIns="0" bIns="0" rtlCol="0" anchor="t"/>
          <a:lstStyle/>
          <a:p>
            <a:pPr marL="342900" indent="-342900" algn="l">
              <a:lnSpc>
                <a:spcPts val="4100"/>
              </a:lnSpc>
              <a:buSzPct val="100000"/>
              <a:buChar char="•"/>
            </a:pPr>
            <a:r>
              <a:rPr lang="en-US" sz="2800" dirty="0">
                <a:solidFill>
                  <a:srgbClr val="030303"/>
                </a:solidFill>
                <a:latin typeface="IBM Plex Sans Medium" pitchFamily="34" charset="0"/>
                <a:ea typeface="IBM Plex Sans Medium" pitchFamily="34" charset="-122"/>
                <a:cs typeface="IBM Plex Sans Medium" pitchFamily="34" charset="-120"/>
              </a:rPr>
              <a:t>臨床診断、研究、教育に使用</a:t>
            </a:r>
            <a:endParaRPr lang="en-US" sz="2800" dirty="0"/>
          </a:p>
        </p:txBody>
      </p:sp>
      <p:sp>
        <p:nvSpPr>
          <p:cNvPr id="13" name="Text 11"/>
          <p:cNvSpPr/>
          <p:nvPr/>
        </p:nvSpPr>
        <p:spPr>
          <a:xfrm>
            <a:off x="7723703" y="5517475"/>
            <a:ext cx="5994202" cy="1051560"/>
          </a:xfrm>
          <a:prstGeom prst="rect">
            <a:avLst/>
          </a:prstGeom>
          <a:noFill/>
          <a:ln/>
        </p:spPr>
        <p:txBody>
          <a:bodyPr wrap="square" lIns="0" tIns="0" rIns="0" bIns="0" rtlCol="0" anchor="t"/>
          <a:lstStyle/>
          <a:p>
            <a:pPr marL="342900" indent="-342900" algn="l">
              <a:lnSpc>
                <a:spcPts val="4100"/>
              </a:lnSpc>
              <a:buSzPct val="100000"/>
              <a:buChar char="•"/>
            </a:pPr>
            <a:r>
              <a:rPr lang="en-US" sz="2800" dirty="0">
                <a:solidFill>
                  <a:srgbClr val="030303"/>
                </a:solidFill>
                <a:latin typeface="IBM Plex Sans Medium" pitchFamily="34" charset="0"/>
                <a:ea typeface="IBM Plex Sans Medium" pitchFamily="34" charset="-122"/>
                <a:cs typeface="IBM Plex Sans Medium" pitchFamily="34" charset="-120"/>
              </a:rPr>
              <a:t>主にアメリカ、研究・臨床で世界的に利用</a:t>
            </a:r>
            <a:endParaRPr lang="en-US" sz="2800" dirty="0"/>
          </a:p>
        </p:txBody>
      </p:sp>
      <p:sp>
        <p:nvSpPr>
          <p:cNvPr id="14" name="Text 12"/>
          <p:cNvSpPr/>
          <p:nvPr/>
        </p:nvSpPr>
        <p:spPr>
          <a:xfrm>
            <a:off x="7723703" y="6684050"/>
            <a:ext cx="5994202" cy="525780"/>
          </a:xfrm>
          <a:prstGeom prst="rect">
            <a:avLst/>
          </a:prstGeom>
          <a:noFill/>
          <a:ln/>
        </p:spPr>
        <p:txBody>
          <a:bodyPr wrap="none" lIns="0" tIns="0" rIns="0" bIns="0" rtlCol="0" anchor="t"/>
          <a:lstStyle/>
          <a:p>
            <a:pPr marL="342900" indent="-342900" algn="l">
              <a:lnSpc>
                <a:spcPts val="4100"/>
              </a:lnSpc>
              <a:buSzPct val="100000"/>
              <a:buChar char="•"/>
            </a:pPr>
            <a:r>
              <a:rPr lang="en-US" sz="2800" dirty="0">
                <a:solidFill>
                  <a:srgbClr val="030303"/>
                </a:solidFill>
                <a:latin typeface="IBM Plex Sans Medium" pitchFamily="34" charset="0"/>
                <a:ea typeface="IBM Plex Sans Medium" pitchFamily="34" charset="-122"/>
                <a:cs typeface="IBM Plex Sans Medium" pitchFamily="34" charset="-120"/>
              </a:rPr>
              <a:t>比較的頻繁に更新(2013年発表)</a:t>
            </a:r>
            <a:endParaRPr lang="en-US" sz="2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966073" y="1268492"/>
            <a:ext cx="8626316" cy="1078230"/>
          </a:xfrm>
          <a:prstGeom prst="rect">
            <a:avLst/>
          </a:prstGeom>
          <a:noFill/>
          <a:ln/>
        </p:spPr>
        <p:txBody>
          <a:bodyPr wrap="none" lIns="0" tIns="0" rIns="0" bIns="0" rtlCol="0" anchor="t"/>
          <a:lstStyle/>
          <a:p>
            <a:pPr marL="0" indent="0" algn="l">
              <a:lnSpc>
                <a:spcPts val="8450"/>
              </a:lnSpc>
              <a:buNone/>
            </a:pPr>
            <a:r>
              <a:rPr lang="en-US" sz="6750" dirty="0">
                <a:solidFill>
                  <a:srgbClr val="1B1B27"/>
                </a:solidFill>
                <a:latin typeface="Inter Medium" pitchFamily="34" charset="0"/>
                <a:ea typeface="Inter Medium" pitchFamily="34" charset="-122"/>
                <a:cs typeface="Inter Medium" pitchFamily="34" charset="-120"/>
              </a:rPr>
              <a:t>精神疾患の疫学的特徴</a:t>
            </a:r>
            <a:endParaRPr lang="en-US" sz="6750" dirty="0"/>
          </a:p>
        </p:txBody>
      </p:sp>
      <p:sp>
        <p:nvSpPr>
          <p:cNvPr id="3" name="Text 1"/>
          <p:cNvSpPr/>
          <p:nvPr/>
        </p:nvSpPr>
        <p:spPr>
          <a:xfrm>
            <a:off x="966073" y="3036808"/>
            <a:ext cx="12698254" cy="1655921"/>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精神疾患は、誰にでも起こりうる身近な健康問題である。代表的な疾患の有病率、性差、年齢差について理解することは、看護職として早期発見・早期支援につなげる上で重要である。</a:t>
            </a:r>
            <a:endParaRPr lang="en-US" sz="2800" dirty="0"/>
          </a:p>
        </p:txBody>
      </p:sp>
      <p:sp>
        <p:nvSpPr>
          <p:cNvPr id="4" name="Text 2"/>
          <p:cNvSpPr/>
          <p:nvPr/>
        </p:nvSpPr>
        <p:spPr>
          <a:xfrm>
            <a:off x="1483638" y="5469017"/>
            <a:ext cx="12180689" cy="1103948"/>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精神疾患は「特別な人だけの病気ではない」ことを理解し、社会的スティグマの軽減にもつなげる視点をもつことが求められる。</a:t>
            </a:r>
            <a:endParaRPr lang="en-US" sz="2800" dirty="0"/>
          </a:p>
        </p:txBody>
      </p:sp>
      <p:sp>
        <p:nvSpPr>
          <p:cNvPr id="5" name="Shape 3"/>
          <p:cNvSpPr/>
          <p:nvPr/>
        </p:nvSpPr>
        <p:spPr>
          <a:xfrm>
            <a:off x="966073" y="5080873"/>
            <a:ext cx="45720" cy="1880235"/>
          </a:xfrm>
          <a:prstGeom prst="rect">
            <a:avLst/>
          </a:prstGeom>
          <a:solidFill>
            <a:srgbClr val="030303"/>
          </a:solidFill>
          <a:ln/>
        </p:spPr>
        <p:txBody>
          <a:bodyPr/>
          <a:lstStyle/>
          <a:p>
            <a:endParaRPr lang="ja-JP" altLang="en-US" sz="200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686</Words>
  <Application>Microsoft Office PowerPoint</Application>
  <PresentationFormat>ユーザー設定</PresentationFormat>
  <Paragraphs>188</Paragraphs>
  <Slides>20</Slides>
  <Notes>20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20</vt:i4>
      </vt:variant>
    </vt:vector>
  </HeadingPairs>
  <TitlesOfParts>
    <vt:vector size="25" baseType="lpstr">
      <vt:lpstr>Arial</vt:lpstr>
      <vt:lpstr>IBM Plex Sans Medium</vt:lpstr>
      <vt:lpstr>Inter Medium</vt:lpstr>
      <vt:lpstr>Abadi</vt:lpstr>
      <vt:lpstr>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2026-01-24T03:11:07Z</dcterms:created>
  <dcterms:modified xsi:type="dcterms:W3CDTF">2026-01-24T04:08:51Z</dcterms:modified>
</cp:coreProperties>
</file>