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italic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759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69487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24289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0262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46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67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5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289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97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882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51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26435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23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66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1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2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820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901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44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621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860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06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50834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62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7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05220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79880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25409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75121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61224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24478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1/16/2026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525260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59882" y="1016470"/>
            <a:ext cx="7224236" cy="2142649"/>
          </a:xfrm>
          <a:prstGeom prst="rect">
            <a:avLst/>
          </a:prstGeom>
          <a:noFill/>
          <a:ln/>
        </p:spPr>
        <p:txBody>
          <a:bodyPr wrap="square" lIns="0" tIns="0" rIns="0" bIns="0" rtlCol="0" anchor="t"/>
          <a:lstStyle/>
          <a:p>
            <a:pPr marL="0" indent="0" algn="l">
              <a:buNone/>
            </a:pPr>
            <a:r>
              <a:rPr lang="ja-JP" altLang="en-US" sz="7200" dirty="0">
                <a:solidFill>
                  <a:srgbClr val="1B1B27"/>
                </a:solidFill>
                <a:latin typeface="Inter Medium" pitchFamily="34" charset="0"/>
                <a:ea typeface="Inter Medium" pitchFamily="34" charset="-122"/>
                <a:cs typeface="Inter Medium" pitchFamily="34" charset="-120"/>
              </a:rPr>
              <a:t>在宅看護論</a:t>
            </a:r>
            <a:r>
              <a:rPr lang="en-US" altLang="ja-JP" sz="7200" dirty="0">
                <a:solidFill>
                  <a:srgbClr val="1B1B27"/>
                </a:solidFill>
                <a:latin typeface="Inter Medium" pitchFamily="34" charset="0"/>
                <a:ea typeface="Inter Medium" pitchFamily="34" charset="-122"/>
                <a:cs typeface="Inter Medium" pitchFamily="34" charset="-120"/>
              </a:rPr>
              <a:t>Ⅰ</a:t>
            </a:r>
          </a:p>
          <a:p>
            <a:pPr marL="0" indent="0" algn="l">
              <a:buNone/>
            </a:pPr>
            <a:r>
              <a:rPr lang="ja-JP" altLang="en-US" sz="4000" dirty="0">
                <a:solidFill>
                  <a:srgbClr val="1B1B27"/>
                </a:solidFill>
                <a:latin typeface="Inter Medium" pitchFamily="34" charset="0"/>
                <a:ea typeface="Inter Medium" pitchFamily="34" charset="-122"/>
                <a:cs typeface="Inter Medium" pitchFamily="34" charset="-120"/>
              </a:rPr>
              <a:t>（日常生活の援助）</a:t>
            </a:r>
            <a:endParaRPr lang="en-US" altLang="ja-JP" sz="4000" dirty="0">
              <a:solidFill>
                <a:srgbClr val="1B1B27"/>
              </a:solidFill>
              <a:latin typeface="Inter Medium" pitchFamily="34" charset="0"/>
              <a:ea typeface="Inter Medium" pitchFamily="34" charset="-122"/>
              <a:cs typeface="Inter Medium" pitchFamily="34" charset="-120"/>
            </a:endParaRPr>
          </a:p>
          <a:p>
            <a:pPr marL="0" indent="0" algn="l">
              <a:buNone/>
            </a:pPr>
            <a:r>
              <a:rPr lang="ja-JP" altLang="en-US" sz="4000" dirty="0">
                <a:solidFill>
                  <a:srgbClr val="1B1B27"/>
                </a:solidFill>
                <a:latin typeface="Inter Medium" pitchFamily="34" charset="0"/>
                <a:ea typeface="Inter Medium" pitchFamily="34" charset="-122"/>
                <a:cs typeface="Inter Medium" pitchFamily="34" charset="-120"/>
              </a:rPr>
              <a:t>第１回</a:t>
            </a:r>
            <a:endParaRPr lang="en-US" sz="4000" dirty="0">
              <a:solidFill>
                <a:srgbClr val="1B1B27"/>
              </a:solidFill>
              <a:latin typeface="Inter Medium" pitchFamily="34" charset="0"/>
              <a:ea typeface="Inter Medium" pitchFamily="34" charset="-122"/>
              <a:cs typeface="Inter Medium" pitchFamily="34" charset="-120"/>
            </a:endParaRPr>
          </a:p>
          <a:p>
            <a:pPr marL="0" indent="0" algn="l">
              <a:buNone/>
            </a:pPr>
            <a:r>
              <a:rPr lang="en-US" sz="4400" dirty="0" err="1">
                <a:solidFill>
                  <a:srgbClr val="1B1B27"/>
                </a:solidFill>
                <a:latin typeface="Inter Medium" pitchFamily="34" charset="0"/>
                <a:ea typeface="Inter Medium" pitchFamily="34" charset="-122"/>
                <a:cs typeface="Inter Medium" pitchFamily="34" charset="-120"/>
              </a:rPr>
              <a:t>在宅看護の基本と療養者の生活理解</a:t>
            </a:r>
            <a:endParaRPr lang="en-US" sz="4400" dirty="0"/>
          </a:p>
        </p:txBody>
      </p:sp>
      <p:sp>
        <p:nvSpPr>
          <p:cNvPr id="4" name="Text 1"/>
          <p:cNvSpPr/>
          <p:nvPr/>
        </p:nvSpPr>
        <p:spPr>
          <a:xfrm>
            <a:off x="959882" y="5443181"/>
            <a:ext cx="7224236" cy="1645206"/>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療養者が自宅や施設などの生活の場で、その人らしい生活を継続できるように支援する専門的な看護サービスについて学ぶ。</a:t>
            </a:r>
            <a:endParaRPr lang="en-US" sz="2650" dirty="0"/>
          </a:p>
        </p:txBody>
      </p:sp>
      <p:pic>
        <p:nvPicPr>
          <p:cNvPr id="6" name="図 5" descr="山と湖">
            <a:extLst>
              <a:ext uri="{FF2B5EF4-FFF2-40B4-BE49-F238E27FC236}">
                <a16:creationId xmlns:a16="http://schemas.microsoft.com/office/drawing/2014/main" id="{F5E8144D-5B7F-0B35-BA4D-D0398F581A13}"/>
              </a:ext>
            </a:extLst>
          </p:cNvPr>
          <p:cNvPicPr>
            <a:picLocks noChangeAspect="1"/>
          </p:cNvPicPr>
          <p:nvPr/>
        </p:nvPicPr>
        <p:blipFill>
          <a:blip r:embed="rId3"/>
          <a:srcRect r="57149"/>
          <a:stretch>
            <a:fillRect/>
          </a:stretch>
        </p:blipFill>
        <p:spPr>
          <a:xfrm>
            <a:off x="9306294" y="8454"/>
            <a:ext cx="5324106"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05136" y="495061"/>
            <a:ext cx="5404009" cy="675442"/>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看護師の4つの視点</a:t>
            </a:r>
            <a:endParaRPr lang="en-US" sz="6600" dirty="0"/>
          </a:p>
        </p:txBody>
      </p:sp>
      <p:sp>
        <p:nvSpPr>
          <p:cNvPr id="3" name="Text 1"/>
          <p:cNvSpPr/>
          <p:nvPr/>
        </p:nvSpPr>
        <p:spPr>
          <a:xfrm>
            <a:off x="605136" y="1806892"/>
            <a:ext cx="216098" cy="270153"/>
          </a:xfrm>
          <a:prstGeom prst="rect">
            <a:avLst/>
          </a:prstGeom>
          <a:noFill/>
          <a:ln/>
        </p:spPr>
        <p:txBody>
          <a:bodyPr wrap="none" lIns="0" tIns="0" rIns="0" bIns="0" rtlCol="0" anchor="t"/>
          <a:lstStyle/>
          <a:p>
            <a:pPr marL="0" indent="0" algn="l">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4" name="Shape 2"/>
          <p:cNvSpPr/>
          <p:nvPr/>
        </p:nvSpPr>
        <p:spPr>
          <a:xfrm>
            <a:off x="605136" y="2143720"/>
            <a:ext cx="6601897" cy="30480"/>
          </a:xfrm>
          <a:prstGeom prst="rect">
            <a:avLst/>
          </a:prstGeom>
          <a:solidFill>
            <a:srgbClr val="030303"/>
          </a:solidFill>
          <a:ln/>
        </p:spPr>
        <p:txBody>
          <a:bodyPr/>
          <a:lstStyle/>
          <a:p>
            <a:endParaRPr lang="ja-JP" altLang="en-US" sz="2800"/>
          </a:p>
        </p:txBody>
      </p:sp>
      <p:sp>
        <p:nvSpPr>
          <p:cNvPr id="5" name="Text 3"/>
          <p:cNvSpPr/>
          <p:nvPr/>
        </p:nvSpPr>
        <p:spPr>
          <a:xfrm>
            <a:off x="605136" y="2312670"/>
            <a:ext cx="4315182" cy="33766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家族の負担アセスメントと支援調整</a:t>
            </a:r>
            <a:endParaRPr lang="en-US" sz="3200" dirty="0"/>
          </a:p>
        </p:txBody>
      </p:sp>
      <p:sp>
        <p:nvSpPr>
          <p:cNvPr id="6" name="Text 4"/>
          <p:cNvSpPr/>
          <p:nvPr/>
        </p:nvSpPr>
        <p:spPr>
          <a:xfrm>
            <a:off x="605077" y="2943343"/>
            <a:ext cx="6601897" cy="1037630"/>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身体的・精神的負担、介護時間、他の家族との関係性などを評価し、支援内容を検討する。介護疲れが見られる妻にレスパイトケアの導入を提案するなど。</a:t>
            </a:r>
            <a:endParaRPr lang="en-US" sz="2400" dirty="0"/>
          </a:p>
        </p:txBody>
      </p:sp>
      <p:sp>
        <p:nvSpPr>
          <p:cNvPr id="7" name="Text 5"/>
          <p:cNvSpPr/>
          <p:nvPr/>
        </p:nvSpPr>
        <p:spPr>
          <a:xfrm>
            <a:off x="7423131" y="1806892"/>
            <a:ext cx="216098" cy="270153"/>
          </a:xfrm>
          <a:prstGeom prst="rect">
            <a:avLst/>
          </a:prstGeom>
          <a:noFill/>
          <a:ln/>
        </p:spPr>
        <p:txBody>
          <a:bodyPr wrap="none" lIns="0" tIns="0" rIns="0" bIns="0" rtlCol="0" anchor="t"/>
          <a:lstStyle/>
          <a:p>
            <a:pPr marL="0" indent="0" algn="l">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8" name="Shape 6"/>
          <p:cNvSpPr/>
          <p:nvPr/>
        </p:nvSpPr>
        <p:spPr>
          <a:xfrm>
            <a:off x="7423131" y="2143720"/>
            <a:ext cx="6602016" cy="30480"/>
          </a:xfrm>
          <a:prstGeom prst="rect">
            <a:avLst/>
          </a:prstGeom>
          <a:solidFill>
            <a:srgbClr val="030303"/>
          </a:solidFill>
          <a:ln/>
        </p:spPr>
        <p:txBody>
          <a:bodyPr/>
          <a:lstStyle/>
          <a:p>
            <a:endParaRPr lang="ja-JP" altLang="en-US" sz="2800"/>
          </a:p>
        </p:txBody>
      </p:sp>
      <p:sp>
        <p:nvSpPr>
          <p:cNvPr id="9" name="Text 7"/>
          <p:cNvSpPr/>
          <p:nvPr/>
        </p:nvSpPr>
        <p:spPr>
          <a:xfrm>
            <a:off x="7423131" y="2312670"/>
            <a:ext cx="4320659" cy="33766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家族の理解力・介護力に応じた指導</a:t>
            </a:r>
            <a:endParaRPr lang="en-US" sz="3200" dirty="0"/>
          </a:p>
        </p:txBody>
      </p:sp>
      <p:sp>
        <p:nvSpPr>
          <p:cNvPr id="10" name="Text 8"/>
          <p:cNvSpPr/>
          <p:nvPr/>
        </p:nvSpPr>
        <p:spPr>
          <a:xfrm>
            <a:off x="7423072" y="2943343"/>
            <a:ext cx="6602016" cy="1037630"/>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家族の健康状態や学習状況をふまえ、段階的にケア方法を教える。吸引手技を動画と実地で反復指導する、服薬管理表を一緒に作成するなど。</a:t>
            </a:r>
            <a:endParaRPr lang="en-US" sz="2400" dirty="0"/>
          </a:p>
        </p:txBody>
      </p:sp>
      <p:sp>
        <p:nvSpPr>
          <p:cNvPr id="11" name="Text 9"/>
          <p:cNvSpPr/>
          <p:nvPr/>
        </p:nvSpPr>
        <p:spPr>
          <a:xfrm>
            <a:off x="605136" y="4915138"/>
            <a:ext cx="216098" cy="270153"/>
          </a:xfrm>
          <a:prstGeom prst="rect">
            <a:avLst/>
          </a:prstGeom>
          <a:noFill/>
          <a:ln/>
        </p:spPr>
        <p:txBody>
          <a:bodyPr wrap="none" lIns="0" tIns="0" rIns="0" bIns="0" rtlCol="0" anchor="t"/>
          <a:lstStyle/>
          <a:p>
            <a:pPr marL="0" indent="0" algn="l">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2" name="Shape 10"/>
          <p:cNvSpPr/>
          <p:nvPr/>
        </p:nvSpPr>
        <p:spPr>
          <a:xfrm>
            <a:off x="605136" y="5251966"/>
            <a:ext cx="6601897" cy="30480"/>
          </a:xfrm>
          <a:prstGeom prst="rect">
            <a:avLst/>
          </a:prstGeom>
          <a:solidFill>
            <a:srgbClr val="030303"/>
          </a:solidFill>
          <a:ln/>
        </p:spPr>
        <p:txBody>
          <a:bodyPr/>
          <a:lstStyle/>
          <a:p>
            <a:endParaRPr lang="ja-JP" altLang="en-US" sz="2800"/>
          </a:p>
        </p:txBody>
      </p:sp>
      <p:sp>
        <p:nvSpPr>
          <p:cNvPr id="13" name="Text 11"/>
          <p:cNvSpPr/>
          <p:nvPr/>
        </p:nvSpPr>
        <p:spPr>
          <a:xfrm>
            <a:off x="605136" y="5420916"/>
            <a:ext cx="2702004" cy="33766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家族への心理的支援</a:t>
            </a:r>
            <a:endParaRPr lang="en-US" sz="3200" dirty="0"/>
          </a:p>
        </p:txBody>
      </p:sp>
      <p:sp>
        <p:nvSpPr>
          <p:cNvPr id="14" name="Text 12"/>
          <p:cNvSpPr/>
          <p:nvPr/>
        </p:nvSpPr>
        <p:spPr>
          <a:xfrm>
            <a:off x="605077" y="6051589"/>
            <a:ext cx="6601897" cy="1037630"/>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不安や迷いを抱える家族の気持ちに寄り添い、安心して介護できるよう支える。「これでいいのか」と悩む気持ちに共感し、支援の継続を励ます。</a:t>
            </a:r>
            <a:endParaRPr lang="en-US" sz="2400" dirty="0"/>
          </a:p>
        </p:txBody>
      </p:sp>
      <p:sp>
        <p:nvSpPr>
          <p:cNvPr id="15" name="Text 13"/>
          <p:cNvSpPr/>
          <p:nvPr/>
        </p:nvSpPr>
        <p:spPr>
          <a:xfrm>
            <a:off x="7423131" y="4915138"/>
            <a:ext cx="216098" cy="270153"/>
          </a:xfrm>
          <a:prstGeom prst="rect">
            <a:avLst/>
          </a:prstGeom>
          <a:noFill/>
          <a:ln/>
        </p:spPr>
        <p:txBody>
          <a:bodyPr wrap="none" lIns="0" tIns="0" rIns="0" bIns="0" rtlCol="0" anchor="t"/>
          <a:lstStyle/>
          <a:p>
            <a:pPr marL="0" indent="0" algn="l">
              <a:buNone/>
            </a:pPr>
            <a:r>
              <a:rPr lang="en-US" sz="2400" dirty="0">
                <a:solidFill>
                  <a:srgbClr val="030303"/>
                </a:solidFill>
                <a:latin typeface="Abadi" panose="020B0604020104020204" pitchFamily="34" charset="0"/>
                <a:ea typeface="Inter Light" pitchFamily="34" charset="-122"/>
                <a:cs typeface="Inter Light" pitchFamily="34" charset="-120"/>
              </a:rPr>
              <a:t>04</a:t>
            </a:r>
            <a:endParaRPr lang="en-US" sz="2400" dirty="0"/>
          </a:p>
        </p:txBody>
      </p:sp>
      <p:sp>
        <p:nvSpPr>
          <p:cNvPr id="16" name="Shape 14"/>
          <p:cNvSpPr/>
          <p:nvPr/>
        </p:nvSpPr>
        <p:spPr>
          <a:xfrm>
            <a:off x="7423131" y="5251966"/>
            <a:ext cx="6602016" cy="30480"/>
          </a:xfrm>
          <a:prstGeom prst="rect">
            <a:avLst/>
          </a:prstGeom>
          <a:solidFill>
            <a:srgbClr val="030303"/>
          </a:solidFill>
          <a:ln/>
        </p:spPr>
        <p:txBody>
          <a:bodyPr/>
          <a:lstStyle/>
          <a:p>
            <a:endParaRPr lang="ja-JP" altLang="en-US" sz="2800"/>
          </a:p>
        </p:txBody>
      </p:sp>
      <p:sp>
        <p:nvSpPr>
          <p:cNvPr id="17" name="Text 15"/>
          <p:cNvSpPr/>
          <p:nvPr/>
        </p:nvSpPr>
        <p:spPr>
          <a:xfrm>
            <a:off x="7423131" y="5420916"/>
            <a:ext cx="2702004" cy="337661"/>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家族との信頼関係構築</a:t>
            </a:r>
            <a:endParaRPr lang="en-US" sz="3200" dirty="0"/>
          </a:p>
        </p:txBody>
      </p:sp>
      <p:sp>
        <p:nvSpPr>
          <p:cNvPr id="18" name="Text 16"/>
          <p:cNvSpPr/>
          <p:nvPr/>
        </p:nvSpPr>
        <p:spPr>
          <a:xfrm>
            <a:off x="7423072" y="6051589"/>
            <a:ext cx="6602016" cy="1037630"/>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看護師自身が家庭の一員のように関わりながら、家族と協働する姿勢をもつ。定期的な訪問を通じて、家族が気軽に相談できる関係を築く。</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01410" y="1469231"/>
            <a:ext cx="7155537" cy="894398"/>
          </a:xfrm>
          <a:prstGeom prst="rect">
            <a:avLst/>
          </a:prstGeom>
          <a:noFill/>
          <a:ln/>
        </p:spPr>
        <p:txBody>
          <a:bodyPr wrap="none" lIns="0" tIns="0" rIns="0" bIns="0" rtlCol="0" anchor="t"/>
          <a:lstStyle/>
          <a:p>
            <a:pPr marL="0" indent="0" algn="l">
              <a:lnSpc>
                <a:spcPts val="7000"/>
              </a:lnSpc>
              <a:buNone/>
            </a:pPr>
            <a:r>
              <a:rPr lang="en-US" sz="5600" dirty="0">
                <a:solidFill>
                  <a:srgbClr val="1B1B27"/>
                </a:solidFill>
                <a:latin typeface="Inter Medium" pitchFamily="34" charset="0"/>
                <a:ea typeface="Inter Medium" pitchFamily="34" charset="-122"/>
                <a:cs typeface="Inter Medium" pitchFamily="34" charset="-120"/>
              </a:rPr>
              <a:t>訪問前の準備</a:t>
            </a:r>
            <a:endParaRPr lang="en-US" sz="5600" dirty="0"/>
          </a:p>
        </p:txBody>
      </p:sp>
      <p:sp>
        <p:nvSpPr>
          <p:cNvPr id="4" name="Text 2"/>
          <p:cNvSpPr/>
          <p:nvPr/>
        </p:nvSpPr>
        <p:spPr>
          <a:xfrm>
            <a:off x="801410" y="2994744"/>
            <a:ext cx="3577709" cy="447199"/>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訪問時間の厳守</a:t>
            </a:r>
            <a:endParaRPr lang="en-US" sz="3200" dirty="0"/>
          </a:p>
        </p:txBody>
      </p:sp>
      <p:sp>
        <p:nvSpPr>
          <p:cNvPr id="5" name="Text 3"/>
          <p:cNvSpPr/>
          <p:nvPr/>
        </p:nvSpPr>
        <p:spPr>
          <a:xfrm>
            <a:off x="801410" y="4114800"/>
            <a:ext cx="3674983" cy="2289572"/>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利用者の生活リズムを尊重し、信頼関係を築く基本である。約束時間より10分以上早く・遅く到着しないよう調整する。</a:t>
            </a:r>
            <a:endParaRPr lang="en-US" sz="2400" dirty="0"/>
          </a:p>
        </p:txBody>
      </p:sp>
      <p:sp>
        <p:nvSpPr>
          <p:cNvPr id="7" name="Text 5"/>
          <p:cNvSpPr/>
          <p:nvPr/>
        </p:nvSpPr>
        <p:spPr>
          <a:xfrm>
            <a:off x="5263158" y="2994744"/>
            <a:ext cx="3674983" cy="894398"/>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訪問予定の確認と連絡調整</a:t>
            </a:r>
            <a:endParaRPr lang="en-US" sz="3200" dirty="0"/>
          </a:p>
        </p:txBody>
      </p:sp>
      <p:sp>
        <p:nvSpPr>
          <p:cNvPr id="8" name="Text 6"/>
          <p:cNvSpPr/>
          <p:nvPr/>
        </p:nvSpPr>
        <p:spPr>
          <a:xfrm>
            <a:off x="5263158" y="4060830"/>
            <a:ext cx="3674983" cy="2289572"/>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訪問前に訪問先の体調や都合を確認し、急な変更があれば連絡する。朝に事業所から「本日15時に訪問します」と電話連絡する。</a:t>
            </a:r>
            <a:endParaRPr lang="en-US" sz="2400" dirty="0"/>
          </a:p>
        </p:txBody>
      </p:sp>
      <p:sp>
        <p:nvSpPr>
          <p:cNvPr id="10" name="Text 8"/>
          <p:cNvSpPr/>
          <p:nvPr/>
        </p:nvSpPr>
        <p:spPr>
          <a:xfrm>
            <a:off x="9724906" y="2994744"/>
            <a:ext cx="3577709" cy="447199"/>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身だしなみの整備</a:t>
            </a:r>
            <a:endParaRPr lang="en-US" sz="3200" dirty="0"/>
          </a:p>
        </p:txBody>
      </p:sp>
      <p:sp>
        <p:nvSpPr>
          <p:cNvPr id="11" name="Text 9"/>
          <p:cNvSpPr/>
          <p:nvPr/>
        </p:nvSpPr>
        <p:spPr>
          <a:xfrm>
            <a:off x="9724906" y="4060830"/>
            <a:ext cx="3674983" cy="3205401"/>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清潔感を意識した服装・髪型。香水や派手な化粧、アクセサリーを避ける。白衣または事業所指定のユニフォーム、短くまとめた髪、ナチュラルメイクが基本である。</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09838" y="993902"/>
            <a:ext cx="5444966" cy="680561"/>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訪問時の基本的マナー</a:t>
            </a:r>
            <a:endParaRPr lang="en-US" sz="6600" dirty="0"/>
          </a:p>
        </p:txBody>
      </p:sp>
      <p:sp>
        <p:nvSpPr>
          <p:cNvPr id="3" name="Text 1"/>
          <p:cNvSpPr/>
          <p:nvPr/>
        </p:nvSpPr>
        <p:spPr>
          <a:xfrm>
            <a:off x="609838" y="2675234"/>
            <a:ext cx="2722483" cy="340281"/>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挨拶と自己紹介</a:t>
            </a:r>
            <a:endParaRPr lang="en-US" sz="3200" dirty="0"/>
          </a:p>
        </p:txBody>
      </p:sp>
      <p:sp>
        <p:nvSpPr>
          <p:cNvPr id="4" name="Text 2"/>
          <p:cNvSpPr/>
          <p:nvPr/>
        </p:nvSpPr>
        <p:spPr>
          <a:xfrm>
            <a:off x="609838" y="3233280"/>
            <a:ext cx="4069556" cy="696754"/>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明るく笑顔で、氏名と所属を伝える。初訪問時には名刺を渡す。</a:t>
            </a:r>
            <a:endParaRPr lang="en-US" sz="2400" dirty="0"/>
          </a:p>
        </p:txBody>
      </p:sp>
      <p:sp>
        <p:nvSpPr>
          <p:cNvPr id="5" name="Shape 3"/>
          <p:cNvSpPr/>
          <p:nvPr/>
        </p:nvSpPr>
        <p:spPr>
          <a:xfrm>
            <a:off x="609838" y="5109687"/>
            <a:ext cx="4069556" cy="2359969"/>
          </a:xfrm>
          <a:prstGeom prst="roundRect">
            <a:avLst>
              <a:gd name="adj" fmla="val 5639"/>
            </a:avLst>
          </a:prstGeom>
          <a:solidFill>
            <a:srgbClr val="D9D9D9"/>
          </a:solidFill>
          <a:ln/>
        </p:spPr>
        <p:txBody>
          <a:bodyPr/>
          <a:lstStyle/>
          <a:p>
            <a:endParaRPr lang="ja-JP" altLang="en-US" sz="2800"/>
          </a:p>
        </p:txBody>
      </p:sp>
      <p:pic>
        <p:nvPicPr>
          <p:cNvPr id="6" name="Image 0" descr="preencoded.png"/>
          <p:cNvPicPr>
            <a:picLocks noChangeAspect="1"/>
          </p:cNvPicPr>
          <p:nvPr/>
        </p:nvPicPr>
        <p:blipFill>
          <a:blip r:embed="rId3"/>
          <a:stretch>
            <a:fillRect/>
          </a:stretch>
        </p:blipFill>
        <p:spPr>
          <a:xfrm>
            <a:off x="827603" y="5442705"/>
            <a:ext cx="395984" cy="316821"/>
          </a:xfrm>
          <a:prstGeom prst="rect">
            <a:avLst/>
          </a:prstGeom>
        </p:spPr>
      </p:pic>
      <p:sp>
        <p:nvSpPr>
          <p:cNvPr id="7" name="Text 4"/>
          <p:cNvSpPr/>
          <p:nvPr/>
        </p:nvSpPr>
        <p:spPr>
          <a:xfrm>
            <a:off x="1317546" y="5381865"/>
            <a:ext cx="3144083" cy="1520538"/>
          </a:xfrm>
          <a:prstGeom prst="rect">
            <a:avLst/>
          </a:prstGeom>
          <a:noFill/>
          <a:ln/>
        </p:spPr>
        <p:txBody>
          <a:bodyPr wrap="square" lIns="0" tIns="0" rIns="0" bIns="0" rtlCol="0" anchor="t"/>
          <a:lstStyle/>
          <a:p>
            <a:pPr marL="0" indent="0" algn="l">
              <a:buNone/>
            </a:pPr>
            <a:r>
              <a:rPr lang="en-US" sz="2400" dirty="0">
                <a:solidFill>
                  <a:srgbClr val="000000"/>
                </a:solidFill>
                <a:latin typeface="IBM Plex Sans Medium" pitchFamily="34" charset="0"/>
                <a:ea typeface="IBM Plex Sans Medium" pitchFamily="34" charset="-122"/>
                <a:cs typeface="IBM Plex Sans Medium" pitchFamily="34" charset="-120"/>
              </a:rPr>
              <a:t>「こんにちは、○○訪問看護ステーションの○○です。よろしくお願いします」</a:t>
            </a:r>
            <a:endParaRPr lang="en-US" sz="2400" dirty="0"/>
          </a:p>
        </p:txBody>
      </p:sp>
      <p:sp>
        <p:nvSpPr>
          <p:cNvPr id="8" name="Text 5"/>
          <p:cNvSpPr/>
          <p:nvPr/>
        </p:nvSpPr>
        <p:spPr>
          <a:xfrm>
            <a:off x="5218271" y="2675234"/>
            <a:ext cx="2722483" cy="340281"/>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丁寧な言葉遣いと敬意</a:t>
            </a:r>
            <a:endParaRPr lang="en-US" sz="3200" dirty="0"/>
          </a:p>
        </p:txBody>
      </p:sp>
      <p:sp>
        <p:nvSpPr>
          <p:cNvPr id="9" name="Text 6"/>
          <p:cNvSpPr/>
          <p:nvPr/>
        </p:nvSpPr>
        <p:spPr>
          <a:xfrm>
            <a:off x="5218271" y="3233280"/>
            <a:ext cx="4069556" cy="696754"/>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利用者・家族の立場を尊重し、丁寧語で対応する。</a:t>
            </a:r>
            <a:endParaRPr lang="en-US" sz="2400" dirty="0"/>
          </a:p>
        </p:txBody>
      </p:sp>
      <p:sp>
        <p:nvSpPr>
          <p:cNvPr id="10" name="Shape 7"/>
          <p:cNvSpPr/>
          <p:nvPr/>
        </p:nvSpPr>
        <p:spPr>
          <a:xfrm>
            <a:off x="5218271" y="5109687"/>
            <a:ext cx="4069556" cy="2359969"/>
          </a:xfrm>
          <a:prstGeom prst="roundRect">
            <a:avLst>
              <a:gd name="adj" fmla="val 5639"/>
            </a:avLst>
          </a:prstGeom>
          <a:solidFill>
            <a:srgbClr val="D9D9D9"/>
          </a:solidFill>
          <a:ln/>
        </p:spPr>
        <p:txBody>
          <a:bodyPr/>
          <a:lstStyle/>
          <a:p>
            <a:endParaRPr lang="ja-JP" altLang="en-US" sz="2800"/>
          </a:p>
        </p:txBody>
      </p:sp>
      <p:pic>
        <p:nvPicPr>
          <p:cNvPr id="11" name="Image 1" descr="preencoded.png"/>
          <p:cNvPicPr>
            <a:picLocks noChangeAspect="1"/>
          </p:cNvPicPr>
          <p:nvPr/>
        </p:nvPicPr>
        <p:blipFill>
          <a:blip r:embed="rId3"/>
          <a:stretch>
            <a:fillRect/>
          </a:stretch>
        </p:blipFill>
        <p:spPr>
          <a:xfrm>
            <a:off x="5436037" y="5442705"/>
            <a:ext cx="395984" cy="316821"/>
          </a:xfrm>
          <a:prstGeom prst="rect">
            <a:avLst/>
          </a:prstGeom>
        </p:spPr>
      </p:pic>
      <p:sp>
        <p:nvSpPr>
          <p:cNvPr id="12" name="Text 8"/>
          <p:cNvSpPr/>
          <p:nvPr/>
        </p:nvSpPr>
        <p:spPr>
          <a:xfrm>
            <a:off x="5925979" y="5381865"/>
            <a:ext cx="3144083" cy="1520538"/>
          </a:xfrm>
          <a:prstGeom prst="rect">
            <a:avLst/>
          </a:prstGeom>
          <a:noFill/>
          <a:ln/>
        </p:spPr>
        <p:txBody>
          <a:bodyPr wrap="square" lIns="0" tIns="0" rIns="0" bIns="0" rtlCol="0" anchor="t"/>
          <a:lstStyle/>
          <a:p>
            <a:pPr marL="0" indent="0" algn="l">
              <a:buNone/>
            </a:pPr>
            <a:r>
              <a:rPr lang="en-US" sz="2400" dirty="0">
                <a:solidFill>
                  <a:srgbClr val="000000"/>
                </a:solidFill>
                <a:latin typeface="IBM Plex Sans Medium" pitchFamily="34" charset="0"/>
                <a:ea typeface="IBM Plex Sans Medium" pitchFamily="34" charset="-122"/>
                <a:cs typeface="IBM Plex Sans Medium" pitchFamily="34" charset="-120"/>
              </a:rPr>
              <a:t>「お加減いかがですか?」「失礼いたします」「○○さんとお呼びしてよろしいでしょうか」</a:t>
            </a:r>
            <a:endParaRPr lang="en-US" sz="2400" dirty="0"/>
          </a:p>
        </p:txBody>
      </p:sp>
      <p:sp>
        <p:nvSpPr>
          <p:cNvPr id="13" name="Text 9"/>
          <p:cNvSpPr/>
          <p:nvPr/>
        </p:nvSpPr>
        <p:spPr>
          <a:xfrm>
            <a:off x="9826704" y="2675234"/>
            <a:ext cx="2722483" cy="340281"/>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生活空間への配慮</a:t>
            </a:r>
            <a:endParaRPr lang="en-US" sz="3200" dirty="0"/>
          </a:p>
        </p:txBody>
      </p:sp>
      <p:sp>
        <p:nvSpPr>
          <p:cNvPr id="14" name="Text 10"/>
          <p:cNvSpPr/>
          <p:nvPr/>
        </p:nvSpPr>
        <p:spPr>
          <a:xfrm>
            <a:off x="9826704" y="3233280"/>
            <a:ext cx="4208978" cy="1045131"/>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勝手に物に触れない、トイレやキッチンに無断で入らない、靴の脱ぎ方などにも配慮する。</a:t>
            </a:r>
            <a:endParaRPr lang="en-US" sz="2400" dirty="0"/>
          </a:p>
        </p:txBody>
      </p:sp>
      <p:sp>
        <p:nvSpPr>
          <p:cNvPr id="15" name="Shape 11"/>
          <p:cNvSpPr/>
          <p:nvPr/>
        </p:nvSpPr>
        <p:spPr>
          <a:xfrm>
            <a:off x="9826704" y="5125047"/>
            <a:ext cx="4208978" cy="2359969"/>
          </a:xfrm>
          <a:prstGeom prst="roundRect">
            <a:avLst>
              <a:gd name="adj" fmla="val 5639"/>
            </a:avLst>
          </a:prstGeom>
          <a:solidFill>
            <a:srgbClr val="D9D9D9"/>
          </a:solidFill>
          <a:ln/>
        </p:spPr>
        <p:txBody>
          <a:bodyPr/>
          <a:lstStyle/>
          <a:p>
            <a:endParaRPr lang="ja-JP" altLang="en-US" sz="2800"/>
          </a:p>
        </p:txBody>
      </p:sp>
      <p:pic>
        <p:nvPicPr>
          <p:cNvPr id="16" name="Image 2" descr="preencoded.png"/>
          <p:cNvPicPr>
            <a:picLocks noChangeAspect="1"/>
          </p:cNvPicPr>
          <p:nvPr/>
        </p:nvPicPr>
        <p:blipFill>
          <a:blip r:embed="rId3"/>
          <a:stretch>
            <a:fillRect/>
          </a:stretch>
        </p:blipFill>
        <p:spPr>
          <a:xfrm>
            <a:off x="10044470" y="5458065"/>
            <a:ext cx="395984" cy="316821"/>
          </a:xfrm>
          <a:prstGeom prst="rect">
            <a:avLst/>
          </a:prstGeom>
        </p:spPr>
      </p:pic>
      <p:sp>
        <p:nvSpPr>
          <p:cNvPr id="17" name="Text 12"/>
          <p:cNvSpPr/>
          <p:nvPr/>
        </p:nvSpPr>
        <p:spPr>
          <a:xfrm>
            <a:off x="10534412" y="5397224"/>
            <a:ext cx="3283506" cy="1520538"/>
          </a:xfrm>
          <a:prstGeom prst="rect">
            <a:avLst/>
          </a:prstGeom>
          <a:noFill/>
          <a:ln/>
        </p:spPr>
        <p:txBody>
          <a:bodyPr wrap="square" lIns="0" tIns="0" rIns="0" bIns="0" rtlCol="0" anchor="t"/>
          <a:lstStyle/>
          <a:p>
            <a:pPr marL="0" indent="0" algn="l">
              <a:buNone/>
            </a:pPr>
            <a:r>
              <a:rPr lang="en-US" sz="2400" dirty="0">
                <a:solidFill>
                  <a:srgbClr val="000000"/>
                </a:solidFill>
                <a:latin typeface="IBM Plex Sans Medium" pitchFamily="34" charset="0"/>
                <a:ea typeface="IBM Plex Sans Medium" pitchFamily="34" charset="-122"/>
                <a:cs typeface="IBM Plex Sans Medium" pitchFamily="34" charset="-120"/>
              </a:rPr>
              <a:t>「体温計を使わせていただきますね」「こちらに座らせていただいてもよろしいですか?」</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18316" y="945365"/>
            <a:ext cx="7306985" cy="913328"/>
          </a:xfrm>
          <a:prstGeom prst="rect">
            <a:avLst/>
          </a:prstGeom>
          <a:noFill/>
          <a:ln/>
        </p:spPr>
        <p:txBody>
          <a:bodyPr wrap="none" lIns="0" tIns="0" rIns="0" bIns="0" rtlCol="0" anchor="t"/>
          <a:lstStyle/>
          <a:p>
            <a:pPr marL="0" indent="0" algn="l">
              <a:lnSpc>
                <a:spcPts val="7150"/>
              </a:lnSpc>
              <a:buNone/>
            </a:pPr>
            <a:r>
              <a:rPr lang="en-US" sz="6600" dirty="0">
                <a:solidFill>
                  <a:srgbClr val="1B1B27"/>
                </a:solidFill>
                <a:latin typeface="Inter Medium" pitchFamily="34" charset="0"/>
                <a:ea typeface="Inter Medium" pitchFamily="34" charset="-122"/>
                <a:cs typeface="Inter Medium" pitchFamily="34" charset="-120"/>
              </a:rPr>
              <a:t>訪問終了時の対応</a:t>
            </a:r>
            <a:endParaRPr lang="en-US" sz="6600" dirty="0"/>
          </a:p>
        </p:txBody>
      </p:sp>
      <p:sp>
        <p:nvSpPr>
          <p:cNvPr id="3" name="Text 1"/>
          <p:cNvSpPr/>
          <p:nvPr/>
        </p:nvSpPr>
        <p:spPr>
          <a:xfrm>
            <a:off x="818317" y="2113206"/>
            <a:ext cx="12993767" cy="467678"/>
          </a:xfrm>
          <a:prstGeom prst="rect">
            <a:avLst/>
          </a:prstGeom>
          <a:noFill/>
          <a:ln/>
        </p:spPr>
        <p:txBody>
          <a:bodyPr wrap="non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訪問終了時には、感謝の意を伝え</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次回訪問の日時や連絡先を明確に伝えることが重要である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Text 2"/>
          <p:cNvSpPr/>
          <p:nvPr/>
        </p:nvSpPr>
        <p:spPr>
          <a:xfrm>
            <a:off x="1256705" y="4003238"/>
            <a:ext cx="3653433" cy="456724"/>
          </a:xfrm>
          <a:prstGeom prst="rect">
            <a:avLst/>
          </a:prstGeom>
          <a:noFill/>
          <a:ln/>
        </p:spPr>
        <p:txBody>
          <a:bodyPr wrap="none" lIns="0" tIns="0" rIns="0" bIns="0" rtlCol="0" anchor="t"/>
          <a:lstStyle/>
          <a:p>
            <a:pPr marL="0" indent="0" algn="l">
              <a:lnSpc>
                <a:spcPts val="3550"/>
              </a:lnSpc>
              <a:buNone/>
            </a:pPr>
            <a:r>
              <a:rPr lang="en-US" sz="3600" dirty="0">
                <a:solidFill>
                  <a:srgbClr val="1B1B27"/>
                </a:solidFill>
                <a:latin typeface="Inter Medium" pitchFamily="34" charset="0"/>
                <a:ea typeface="Inter Medium" pitchFamily="34" charset="-122"/>
                <a:cs typeface="Inter Medium" pitchFamily="34" charset="-120"/>
              </a:rPr>
              <a:t>適切な終了の挨拶</a:t>
            </a:r>
            <a:endParaRPr lang="en-US" sz="3600" dirty="0"/>
          </a:p>
        </p:txBody>
      </p:sp>
      <p:sp>
        <p:nvSpPr>
          <p:cNvPr id="5" name="Text 3"/>
          <p:cNvSpPr/>
          <p:nvPr/>
        </p:nvSpPr>
        <p:spPr>
          <a:xfrm>
            <a:off x="1256705" y="4898350"/>
            <a:ext cx="12555379" cy="467678"/>
          </a:xfrm>
          <a:prstGeom prst="rect">
            <a:avLst/>
          </a:prstGeom>
          <a:noFill/>
          <a:ln/>
        </p:spPr>
        <p:txBody>
          <a:bodyPr wrap="non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「本日はありがとうございました。次回は○月○日○時に伺います」</a:t>
            </a:r>
            <a:endParaRPr lang="en-US" sz="2800" dirty="0"/>
          </a:p>
        </p:txBody>
      </p:sp>
      <p:sp>
        <p:nvSpPr>
          <p:cNvPr id="6" name="Shape 4"/>
          <p:cNvSpPr/>
          <p:nvPr/>
        </p:nvSpPr>
        <p:spPr>
          <a:xfrm>
            <a:off x="818317" y="3564850"/>
            <a:ext cx="38100" cy="2129909"/>
          </a:xfrm>
          <a:prstGeom prst="rect">
            <a:avLst/>
          </a:prstGeom>
          <a:solidFill>
            <a:srgbClr val="030303"/>
          </a:solidFill>
          <a:ln/>
        </p:spPr>
        <p:txBody>
          <a:bodyPr/>
          <a:lstStyle/>
          <a:p>
            <a:endParaRPr lang="ja-JP" altLang="en-US" sz="2400"/>
          </a:p>
        </p:txBody>
      </p:sp>
      <p:sp>
        <p:nvSpPr>
          <p:cNvPr id="7" name="Text 5"/>
          <p:cNvSpPr/>
          <p:nvPr/>
        </p:nvSpPr>
        <p:spPr>
          <a:xfrm>
            <a:off x="818316" y="6310874"/>
            <a:ext cx="12993767" cy="935355"/>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この一言が、次回の訪問への期待感と安心感を生み、継続的な信頼関係の構築につながる。連絡先を改めて確認し、緊急時の対応についても説明しておくことが望ましい。</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48916" y="1311950"/>
            <a:ext cx="10328672" cy="947499"/>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信頼関係構築の3つのポイント</a:t>
            </a:r>
            <a:endParaRPr lang="en-US" sz="5950" dirty="0"/>
          </a:p>
        </p:txBody>
      </p:sp>
      <p:sp>
        <p:nvSpPr>
          <p:cNvPr id="4" name="Text 2"/>
          <p:cNvSpPr/>
          <p:nvPr/>
        </p:nvSpPr>
        <p:spPr>
          <a:xfrm>
            <a:off x="848916" y="2735205"/>
            <a:ext cx="3953440" cy="473631"/>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傾聴の姿勢</a:t>
            </a:r>
            <a:endParaRPr lang="en-US" sz="3200" dirty="0"/>
          </a:p>
        </p:txBody>
      </p:sp>
      <p:sp>
        <p:nvSpPr>
          <p:cNvPr id="5" name="Text 3"/>
          <p:cNvSpPr/>
          <p:nvPr/>
        </p:nvSpPr>
        <p:spPr>
          <a:xfrm>
            <a:off x="848916" y="3390764"/>
            <a:ext cx="3953440" cy="3396258"/>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相手の話に耳を傾け、遮らず、受容的な姿勢をとる。「そうなんですね」「お話ししてくださってありがとうございます」といった共感的表現を用いる。</a:t>
            </a:r>
            <a:endParaRPr lang="en-US" sz="2400" dirty="0"/>
          </a:p>
        </p:txBody>
      </p:sp>
      <p:sp>
        <p:nvSpPr>
          <p:cNvPr id="7" name="Text 5"/>
          <p:cNvSpPr/>
          <p:nvPr/>
        </p:nvSpPr>
        <p:spPr>
          <a:xfrm>
            <a:off x="5286018" y="2735205"/>
            <a:ext cx="3953571" cy="473631"/>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責任ある発言・行動</a:t>
            </a:r>
            <a:endParaRPr lang="en-US" sz="3200" dirty="0"/>
          </a:p>
        </p:txBody>
      </p:sp>
      <p:sp>
        <p:nvSpPr>
          <p:cNvPr id="8" name="Text 6"/>
          <p:cNvSpPr/>
          <p:nvPr/>
        </p:nvSpPr>
        <p:spPr>
          <a:xfrm>
            <a:off x="5286018" y="3390764"/>
            <a:ext cx="3953571" cy="3396258"/>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専門職として根拠ある言動をとり、いい加減な返答を避ける。「それについては主治医と確認してからお伝えします」など、安易な自己判断を避ける。</a:t>
            </a:r>
            <a:endParaRPr lang="en-US" sz="2400" dirty="0"/>
          </a:p>
        </p:txBody>
      </p:sp>
      <p:sp>
        <p:nvSpPr>
          <p:cNvPr id="10" name="Text 8"/>
          <p:cNvSpPr/>
          <p:nvPr/>
        </p:nvSpPr>
        <p:spPr>
          <a:xfrm>
            <a:off x="9723239" y="2735205"/>
            <a:ext cx="3953571" cy="947261"/>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信頼を損なう言動の回避</a:t>
            </a:r>
            <a:endParaRPr lang="en-US" sz="3200" dirty="0"/>
          </a:p>
        </p:txBody>
      </p:sp>
      <p:sp>
        <p:nvSpPr>
          <p:cNvPr id="11" name="Text 9"/>
          <p:cNvSpPr/>
          <p:nvPr/>
        </p:nvSpPr>
        <p:spPr>
          <a:xfrm>
            <a:off x="9723239" y="3864394"/>
            <a:ext cx="3953571" cy="2425898"/>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否定的な言葉、価値観の押しつけ、強引なケアの提案などは控える。相手の立場に立った配慮ある言葉選びが重要である。</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33055" y="1217713"/>
            <a:ext cx="7912656" cy="706636"/>
          </a:xfrm>
          <a:prstGeom prst="rect">
            <a:avLst/>
          </a:prstGeom>
          <a:noFill/>
          <a:ln/>
        </p:spPr>
        <p:txBody>
          <a:bodyPr wrap="none" lIns="0" tIns="0" rIns="0" bIns="0" rtlCol="0" anchor="t"/>
          <a:lstStyle/>
          <a:p>
            <a:pPr marL="0" indent="0" algn="l">
              <a:lnSpc>
                <a:spcPts val="5550"/>
              </a:lnSpc>
              <a:buNone/>
            </a:pPr>
            <a:r>
              <a:rPr lang="en-US" sz="6000" dirty="0">
                <a:solidFill>
                  <a:srgbClr val="1B1B27"/>
                </a:solidFill>
                <a:latin typeface="Inter Medium" pitchFamily="34" charset="0"/>
                <a:ea typeface="Inter Medium" pitchFamily="34" charset="-122"/>
                <a:cs typeface="Inter Medium" pitchFamily="34" charset="-120"/>
              </a:rPr>
              <a:t>避けるべき言動と望ましい対応</a:t>
            </a:r>
            <a:endParaRPr lang="en-US" sz="6000" dirty="0"/>
          </a:p>
        </p:txBody>
      </p:sp>
      <p:sp>
        <p:nvSpPr>
          <p:cNvPr id="3" name="Shape 1"/>
          <p:cNvSpPr/>
          <p:nvPr/>
        </p:nvSpPr>
        <p:spPr>
          <a:xfrm>
            <a:off x="7299960" y="2487930"/>
            <a:ext cx="30480" cy="4412575"/>
          </a:xfrm>
          <a:prstGeom prst="roundRect">
            <a:avLst>
              <a:gd name="adj" fmla="val 311595"/>
            </a:avLst>
          </a:prstGeom>
          <a:solidFill>
            <a:srgbClr val="CCCCCC"/>
          </a:solidFill>
          <a:ln/>
        </p:spPr>
        <p:txBody>
          <a:bodyPr/>
          <a:lstStyle/>
          <a:p>
            <a:endParaRPr lang="ja-JP" altLang="en-US" sz="2800"/>
          </a:p>
        </p:txBody>
      </p:sp>
      <p:sp>
        <p:nvSpPr>
          <p:cNvPr id="4" name="Shape 2"/>
          <p:cNvSpPr/>
          <p:nvPr/>
        </p:nvSpPr>
        <p:spPr>
          <a:xfrm>
            <a:off x="6413004" y="2727008"/>
            <a:ext cx="678299" cy="30480"/>
          </a:xfrm>
          <a:prstGeom prst="roundRect">
            <a:avLst>
              <a:gd name="adj" fmla="val 311595"/>
            </a:avLst>
          </a:prstGeom>
          <a:solidFill>
            <a:srgbClr val="CCCCCC"/>
          </a:solidFill>
          <a:ln/>
        </p:spPr>
        <p:txBody>
          <a:bodyPr/>
          <a:lstStyle/>
          <a:p>
            <a:endParaRPr lang="ja-JP" altLang="en-US" sz="2800"/>
          </a:p>
        </p:txBody>
      </p:sp>
      <p:sp>
        <p:nvSpPr>
          <p:cNvPr id="5" name="Shape 3"/>
          <p:cNvSpPr/>
          <p:nvPr/>
        </p:nvSpPr>
        <p:spPr>
          <a:xfrm>
            <a:off x="7060823" y="2487930"/>
            <a:ext cx="508754" cy="508754"/>
          </a:xfrm>
          <a:prstGeom prst="roundRect">
            <a:avLst>
              <a:gd name="adj" fmla="val 18668"/>
            </a:avLst>
          </a:prstGeom>
          <a:solidFill>
            <a:srgbClr val="E6E6E6"/>
          </a:solidFill>
          <a:ln w="7620">
            <a:solidFill>
              <a:srgbClr val="CCCCCC"/>
            </a:solidFill>
            <a:prstDash val="solid"/>
          </a:ln>
        </p:spPr>
        <p:txBody>
          <a:bodyPr/>
          <a:lstStyle/>
          <a:p>
            <a:endParaRPr lang="ja-JP" altLang="en-US" sz="2800"/>
          </a:p>
        </p:txBody>
      </p:sp>
      <p:sp>
        <p:nvSpPr>
          <p:cNvPr id="6" name="Text 4"/>
          <p:cNvSpPr/>
          <p:nvPr/>
        </p:nvSpPr>
        <p:spPr>
          <a:xfrm>
            <a:off x="7145595" y="2483048"/>
            <a:ext cx="339090" cy="423982"/>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1</a:t>
            </a:r>
            <a:endParaRPr lang="en-US" sz="3600" dirty="0"/>
          </a:p>
        </p:txBody>
      </p:sp>
      <p:sp>
        <p:nvSpPr>
          <p:cNvPr id="7" name="Text 5"/>
          <p:cNvSpPr/>
          <p:nvPr/>
        </p:nvSpPr>
        <p:spPr>
          <a:xfrm>
            <a:off x="3358039" y="2489419"/>
            <a:ext cx="2826544" cy="353258"/>
          </a:xfrm>
          <a:prstGeom prst="rect">
            <a:avLst/>
          </a:prstGeom>
          <a:noFill/>
          <a:ln/>
        </p:spPr>
        <p:txBody>
          <a:bodyPr wrap="none" lIns="0" tIns="0" rIns="0" bIns="0" rtlCol="0" anchor="t"/>
          <a:lstStyle/>
          <a:p>
            <a:pPr marL="0" indent="0" algn="r">
              <a:buNone/>
            </a:pPr>
            <a:r>
              <a:rPr lang="en-US" sz="3200" dirty="0">
                <a:solidFill>
                  <a:srgbClr val="FF0000"/>
                </a:solidFill>
                <a:latin typeface="Inter Medium" pitchFamily="34" charset="0"/>
                <a:ea typeface="Inter Medium" pitchFamily="34" charset="-122"/>
                <a:cs typeface="Inter Medium" pitchFamily="34" charset="-120"/>
              </a:rPr>
              <a:t>否定的な言葉を避ける</a:t>
            </a:r>
            <a:endParaRPr lang="en-US" sz="3200" dirty="0">
              <a:solidFill>
                <a:srgbClr val="FF0000"/>
              </a:solidFill>
            </a:endParaRPr>
          </a:p>
        </p:txBody>
      </p:sp>
      <p:sp>
        <p:nvSpPr>
          <p:cNvPr id="8" name="Text 6"/>
          <p:cNvSpPr/>
          <p:nvPr/>
        </p:nvSpPr>
        <p:spPr>
          <a:xfrm>
            <a:off x="633055" y="3054429"/>
            <a:ext cx="5551527" cy="361712"/>
          </a:xfrm>
          <a:prstGeom prst="rect">
            <a:avLst/>
          </a:prstGeom>
          <a:noFill/>
          <a:ln/>
        </p:spPr>
        <p:txBody>
          <a:bodyPr wrap="none" lIns="0" tIns="0" rIns="0" bIns="0" rtlCol="0" anchor="t"/>
          <a:lstStyle/>
          <a:p>
            <a:pPr marL="0" indent="0" algn="r">
              <a:buNone/>
            </a:pPr>
            <a:r>
              <a:rPr lang="en-US" sz="2400" dirty="0">
                <a:solidFill>
                  <a:srgbClr val="030303"/>
                </a:solidFill>
                <a:latin typeface="IBM Plex Sans Medium" pitchFamily="34" charset="0"/>
                <a:ea typeface="IBM Plex Sans Medium" pitchFamily="34" charset="-122"/>
                <a:cs typeface="IBM Plex Sans Medium" pitchFamily="34" charset="-120"/>
              </a:rPr>
              <a:t>「</a:t>
            </a:r>
            <a:r>
              <a:rPr lang="en-US" sz="2400" dirty="0" err="1">
                <a:solidFill>
                  <a:srgbClr val="030303"/>
                </a:solidFill>
                <a:latin typeface="IBM Plex Sans Medium" pitchFamily="34" charset="0"/>
                <a:ea typeface="IBM Plex Sans Medium" pitchFamily="34" charset="-122"/>
                <a:cs typeface="IBM Plex Sans Medium" pitchFamily="34" charset="-120"/>
              </a:rPr>
              <a:t>どうしてこんな状態になるまで</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r">
              <a:buNone/>
            </a:pPr>
            <a:r>
              <a:rPr lang="en-US" sz="2400" dirty="0" err="1">
                <a:solidFill>
                  <a:srgbClr val="030303"/>
                </a:solidFill>
                <a:latin typeface="IBM Plex Sans Medium" pitchFamily="34" charset="0"/>
                <a:ea typeface="IBM Plex Sans Medium" pitchFamily="34" charset="-122"/>
                <a:cs typeface="IBM Plex Sans Medium" pitchFamily="34" charset="-120"/>
              </a:rPr>
              <a:t>放っておいたの</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9" name="Text 7"/>
          <p:cNvSpPr/>
          <p:nvPr/>
        </p:nvSpPr>
        <p:spPr>
          <a:xfrm>
            <a:off x="633055" y="3839646"/>
            <a:ext cx="5551527" cy="723424"/>
          </a:xfrm>
          <a:prstGeom prst="rect">
            <a:avLst/>
          </a:prstGeom>
          <a:noFill/>
          <a:ln/>
        </p:spPr>
        <p:txBody>
          <a:bodyPr wrap="square" lIns="0" tIns="0" rIns="0" bIns="0" rtlCol="0" anchor="t"/>
          <a:lstStyle/>
          <a:p>
            <a:pPr marL="0" indent="0" algn="r">
              <a:buNone/>
            </a:pPr>
            <a:r>
              <a:rPr lang="en-US" sz="2400" dirty="0">
                <a:solidFill>
                  <a:srgbClr val="030303"/>
                </a:solidFill>
                <a:latin typeface="IBM Plex Sans Medium" pitchFamily="34" charset="0"/>
                <a:ea typeface="IBM Plex Sans Medium" pitchFamily="34" charset="-122"/>
                <a:cs typeface="IBM Plex Sans Medium" pitchFamily="34" charset="-120"/>
              </a:rPr>
              <a:t>→「気になる変化があったときに、早めにご相談いただけると嬉しいです」</a:t>
            </a:r>
            <a:endParaRPr lang="en-US" sz="2400" dirty="0"/>
          </a:p>
        </p:txBody>
      </p:sp>
      <p:sp>
        <p:nvSpPr>
          <p:cNvPr id="10" name="Shape 8"/>
          <p:cNvSpPr/>
          <p:nvPr/>
        </p:nvSpPr>
        <p:spPr>
          <a:xfrm>
            <a:off x="7539097" y="4083606"/>
            <a:ext cx="678299" cy="30480"/>
          </a:xfrm>
          <a:prstGeom prst="roundRect">
            <a:avLst>
              <a:gd name="adj" fmla="val 311595"/>
            </a:avLst>
          </a:prstGeom>
          <a:solidFill>
            <a:srgbClr val="CCCCCC"/>
          </a:solidFill>
          <a:ln/>
        </p:spPr>
        <p:txBody>
          <a:bodyPr/>
          <a:lstStyle/>
          <a:p>
            <a:endParaRPr lang="ja-JP" altLang="en-US" sz="2800"/>
          </a:p>
        </p:txBody>
      </p:sp>
      <p:sp>
        <p:nvSpPr>
          <p:cNvPr id="11" name="Shape 9"/>
          <p:cNvSpPr/>
          <p:nvPr/>
        </p:nvSpPr>
        <p:spPr>
          <a:xfrm>
            <a:off x="7060823" y="3844528"/>
            <a:ext cx="508754" cy="508754"/>
          </a:xfrm>
          <a:prstGeom prst="roundRect">
            <a:avLst>
              <a:gd name="adj" fmla="val 18668"/>
            </a:avLst>
          </a:prstGeom>
          <a:solidFill>
            <a:srgbClr val="E6E6E6"/>
          </a:solidFill>
          <a:ln w="7620">
            <a:solidFill>
              <a:srgbClr val="CCCCCC"/>
            </a:solidFill>
            <a:prstDash val="solid"/>
          </a:ln>
        </p:spPr>
        <p:txBody>
          <a:bodyPr/>
          <a:lstStyle/>
          <a:p>
            <a:endParaRPr lang="ja-JP" altLang="en-US" sz="2800"/>
          </a:p>
        </p:txBody>
      </p:sp>
      <p:sp>
        <p:nvSpPr>
          <p:cNvPr id="12" name="Text 10"/>
          <p:cNvSpPr/>
          <p:nvPr/>
        </p:nvSpPr>
        <p:spPr>
          <a:xfrm>
            <a:off x="7145595" y="3839646"/>
            <a:ext cx="339090" cy="423982"/>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2</a:t>
            </a:r>
            <a:endParaRPr lang="en-US" sz="3600" dirty="0"/>
          </a:p>
        </p:txBody>
      </p:sp>
      <p:sp>
        <p:nvSpPr>
          <p:cNvPr id="13" name="Text 11"/>
          <p:cNvSpPr/>
          <p:nvPr/>
        </p:nvSpPr>
        <p:spPr>
          <a:xfrm>
            <a:off x="8445818" y="3822152"/>
            <a:ext cx="3373517" cy="353258"/>
          </a:xfrm>
          <a:prstGeom prst="rect">
            <a:avLst/>
          </a:prstGeom>
          <a:noFill/>
          <a:ln/>
        </p:spPr>
        <p:txBody>
          <a:bodyPr wrap="none" lIns="0" tIns="0" rIns="0" bIns="0" rtlCol="0" anchor="t"/>
          <a:lstStyle/>
          <a:p>
            <a:pPr marL="0" indent="0" algn="l">
              <a:buNone/>
            </a:pPr>
            <a:r>
              <a:rPr lang="en-US" sz="3200" dirty="0">
                <a:solidFill>
                  <a:srgbClr val="FF0000"/>
                </a:solidFill>
                <a:latin typeface="Inter Medium" pitchFamily="34" charset="0"/>
                <a:ea typeface="Inter Medium" pitchFamily="34" charset="-122"/>
                <a:cs typeface="Inter Medium" pitchFamily="34" charset="-120"/>
              </a:rPr>
              <a:t>価値観の押しつけを避ける</a:t>
            </a:r>
            <a:endParaRPr lang="en-US" sz="3200" dirty="0">
              <a:solidFill>
                <a:srgbClr val="FF0000"/>
              </a:solidFill>
            </a:endParaRPr>
          </a:p>
        </p:txBody>
      </p:sp>
      <p:sp>
        <p:nvSpPr>
          <p:cNvPr id="14" name="Text 12"/>
          <p:cNvSpPr/>
          <p:nvPr/>
        </p:nvSpPr>
        <p:spPr>
          <a:xfrm>
            <a:off x="8445818" y="4411028"/>
            <a:ext cx="5551527" cy="361712"/>
          </a:xfrm>
          <a:prstGeom prst="rect">
            <a:avLst/>
          </a:prstGeom>
          <a:noFill/>
          <a:ln/>
        </p:spPr>
        <p:txBody>
          <a:bodyPr wrap="non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「こうするべきです」</a:t>
            </a:r>
            <a:endParaRPr lang="en-US" sz="2400" dirty="0"/>
          </a:p>
        </p:txBody>
      </p:sp>
      <p:sp>
        <p:nvSpPr>
          <p:cNvPr id="15" name="Text 13"/>
          <p:cNvSpPr/>
          <p:nvPr/>
        </p:nvSpPr>
        <p:spPr>
          <a:xfrm>
            <a:off x="8445818" y="4908352"/>
            <a:ext cx="5551527" cy="723424"/>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→「こういう方法もありますが、ご家族のご都合に合わせて考えましょう」</a:t>
            </a:r>
            <a:endParaRPr lang="en-US" sz="2400" dirty="0"/>
          </a:p>
        </p:txBody>
      </p:sp>
      <p:sp>
        <p:nvSpPr>
          <p:cNvPr id="16" name="Shape 14"/>
          <p:cNvSpPr/>
          <p:nvPr/>
        </p:nvSpPr>
        <p:spPr>
          <a:xfrm>
            <a:off x="6413004" y="5252918"/>
            <a:ext cx="678299" cy="30480"/>
          </a:xfrm>
          <a:prstGeom prst="roundRect">
            <a:avLst>
              <a:gd name="adj" fmla="val 311595"/>
            </a:avLst>
          </a:prstGeom>
          <a:solidFill>
            <a:srgbClr val="CCCCCC"/>
          </a:solidFill>
          <a:ln/>
        </p:spPr>
        <p:txBody>
          <a:bodyPr/>
          <a:lstStyle/>
          <a:p>
            <a:endParaRPr lang="ja-JP" altLang="en-US" sz="2800"/>
          </a:p>
        </p:txBody>
      </p:sp>
      <p:sp>
        <p:nvSpPr>
          <p:cNvPr id="17" name="Shape 15"/>
          <p:cNvSpPr/>
          <p:nvPr/>
        </p:nvSpPr>
        <p:spPr>
          <a:xfrm>
            <a:off x="7060823" y="5013841"/>
            <a:ext cx="508754" cy="508754"/>
          </a:xfrm>
          <a:prstGeom prst="roundRect">
            <a:avLst>
              <a:gd name="adj" fmla="val 18668"/>
            </a:avLst>
          </a:prstGeom>
          <a:solidFill>
            <a:srgbClr val="E6E6E6"/>
          </a:solidFill>
          <a:ln w="7620">
            <a:solidFill>
              <a:srgbClr val="CCCCCC"/>
            </a:solidFill>
            <a:prstDash val="solid"/>
          </a:ln>
        </p:spPr>
        <p:txBody>
          <a:bodyPr/>
          <a:lstStyle/>
          <a:p>
            <a:endParaRPr lang="ja-JP" altLang="en-US" sz="2800"/>
          </a:p>
        </p:txBody>
      </p:sp>
      <p:sp>
        <p:nvSpPr>
          <p:cNvPr id="18" name="Text 16"/>
          <p:cNvSpPr/>
          <p:nvPr/>
        </p:nvSpPr>
        <p:spPr>
          <a:xfrm>
            <a:off x="7145595" y="5008959"/>
            <a:ext cx="339090" cy="423982"/>
          </a:xfrm>
          <a:prstGeom prst="rect">
            <a:avLst/>
          </a:prstGeom>
          <a:noFill/>
          <a:ln/>
        </p:spPr>
        <p:txBody>
          <a:bodyPr wrap="none" lIns="0" tIns="0" rIns="0" bIns="0" rtlCol="0" anchor="t"/>
          <a:lstStyle/>
          <a:p>
            <a:pPr marL="0" indent="0" algn="ctr">
              <a:buNone/>
            </a:pPr>
            <a:r>
              <a:rPr lang="en-US" sz="3600" dirty="0">
                <a:solidFill>
                  <a:srgbClr val="030303"/>
                </a:solidFill>
                <a:latin typeface="Inter Medium" pitchFamily="34" charset="0"/>
                <a:ea typeface="Inter Medium" pitchFamily="34" charset="-122"/>
                <a:cs typeface="Inter Medium" pitchFamily="34" charset="-120"/>
              </a:rPr>
              <a:t>3</a:t>
            </a:r>
            <a:endParaRPr lang="en-US" sz="3600" dirty="0"/>
          </a:p>
        </p:txBody>
      </p:sp>
      <p:sp>
        <p:nvSpPr>
          <p:cNvPr id="19" name="Text 17"/>
          <p:cNvSpPr/>
          <p:nvPr/>
        </p:nvSpPr>
        <p:spPr>
          <a:xfrm>
            <a:off x="2802315" y="5022022"/>
            <a:ext cx="3390543" cy="353258"/>
          </a:xfrm>
          <a:prstGeom prst="rect">
            <a:avLst/>
          </a:prstGeom>
          <a:noFill/>
          <a:ln/>
        </p:spPr>
        <p:txBody>
          <a:bodyPr wrap="none" lIns="0" tIns="0" rIns="0" bIns="0" rtlCol="0" anchor="t"/>
          <a:lstStyle/>
          <a:p>
            <a:pPr marL="0" indent="0" algn="r">
              <a:buNone/>
            </a:pPr>
            <a:r>
              <a:rPr lang="en-US" sz="3200" dirty="0">
                <a:solidFill>
                  <a:srgbClr val="FF0000"/>
                </a:solidFill>
                <a:latin typeface="Inter Medium" pitchFamily="34" charset="0"/>
                <a:ea typeface="Inter Medium" pitchFamily="34" charset="-122"/>
                <a:cs typeface="Inter Medium" pitchFamily="34" charset="-120"/>
              </a:rPr>
              <a:t>強引なケアの提案を避ける</a:t>
            </a:r>
            <a:endParaRPr lang="en-US" sz="3200" dirty="0">
              <a:solidFill>
                <a:srgbClr val="FF0000"/>
              </a:solidFill>
            </a:endParaRPr>
          </a:p>
        </p:txBody>
      </p:sp>
      <p:sp>
        <p:nvSpPr>
          <p:cNvPr id="20" name="Text 18"/>
          <p:cNvSpPr/>
          <p:nvPr/>
        </p:nvSpPr>
        <p:spPr>
          <a:xfrm>
            <a:off x="633055" y="5580340"/>
            <a:ext cx="5551527" cy="361712"/>
          </a:xfrm>
          <a:prstGeom prst="rect">
            <a:avLst/>
          </a:prstGeom>
          <a:noFill/>
          <a:ln/>
        </p:spPr>
        <p:txBody>
          <a:bodyPr wrap="none" lIns="0" tIns="0" rIns="0" bIns="0" rtlCol="0" anchor="t"/>
          <a:lstStyle/>
          <a:p>
            <a:pPr marL="0" indent="0" algn="r">
              <a:buNone/>
            </a:pPr>
            <a:r>
              <a:rPr lang="en-US" sz="2400" dirty="0">
                <a:solidFill>
                  <a:srgbClr val="030303"/>
                </a:solidFill>
                <a:latin typeface="IBM Plex Sans Medium" pitchFamily="34" charset="0"/>
                <a:ea typeface="IBM Plex Sans Medium" pitchFamily="34" charset="-122"/>
                <a:cs typeface="IBM Plex Sans Medium" pitchFamily="34" charset="-120"/>
              </a:rPr>
              <a:t>「これをやらないとダメです」</a:t>
            </a:r>
            <a:endParaRPr lang="en-US" sz="2400" dirty="0"/>
          </a:p>
        </p:txBody>
      </p:sp>
      <p:sp>
        <p:nvSpPr>
          <p:cNvPr id="21" name="Text 19"/>
          <p:cNvSpPr/>
          <p:nvPr/>
        </p:nvSpPr>
        <p:spPr>
          <a:xfrm>
            <a:off x="633055" y="6077664"/>
            <a:ext cx="5551527" cy="723424"/>
          </a:xfrm>
          <a:prstGeom prst="rect">
            <a:avLst/>
          </a:prstGeom>
          <a:noFill/>
          <a:ln/>
        </p:spPr>
        <p:txBody>
          <a:bodyPr wrap="square" lIns="0" tIns="0" rIns="0" bIns="0" rtlCol="0" anchor="t"/>
          <a:lstStyle/>
          <a:p>
            <a:pPr marL="0" indent="0" algn="r">
              <a:buNone/>
            </a:pPr>
            <a:r>
              <a:rPr lang="en-US" sz="2400" dirty="0">
                <a:solidFill>
                  <a:srgbClr val="030303"/>
                </a:solidFill>
                <a:latin typeface="IBM Plex Sans Medium" pitchFamily="34" charset="0"/>
                <a:ea typeface="IBM Plex Sans Medium" pitchFamily="34" charset="-122"/>
                <a:cs typeface="IBM Plex Sans Medium" pitchFamily="34" charset="-120"/>
              </a:rPr>
              <a:t>→「○○さんのペースで、できることから始めていきましょう」</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32723" y="1055727"/>
            <a:ext cx="9664660" cy="929402"/>
          </a:xfrm>
          <a:prstGeom prst="rect">
            <a:avLst/>
          </a:prstGeom>
          <a:noFill/>
          <a:ln/>
        </p:spPr>
        <p:txBody>
          <a:bodyPr wrap="none" lIns="0" tIns="0" rIns="0" bIns="0" rtlCol="0" anchor="t"/>
          <a:lstStyle/>
          <a:p>
            <a:pPr marL="0" indent="0" algn="l">
              <a:lnSpc>
                <a:spcPts val="7300"/>
              </a:lnSpc>
              <a:buNone/>
            </a:pPr>
            <a:r>
              <a:rPr lang="en-US" sz="5850" dirty="0">
                <a:solidFill>
                  <a:srgbClr val="1B1B27"/>
                </a:solidFill>
                <a:latin typeface="Inter Medium" pitchFamily="34" charset="0"/>
                <a:ea typeface="Inter Medium" pitchFamily="34" charset="-122"/>
                <a:cs typeface="Inter Medium" pitchFamily="34" charset="-120"/>
              </a:rPr>
              <a:t>在宅看護における多職種連携</a:t>
            </a:r>
            <a:endParaRPr lang="en-US" sz="5850" dirty="0"/>
          </a:p>
        </p:txBody>
      </p:sp>
      <p:sp>
        <p:nvSpPr>
          <p:cNvPr id="4" name="Text 2"/>
          <p:cNvSpPr/>
          <p:nvPr/>
        </p:nvSpPr>
        <p:spPr>
          <a:xfrm>
            <a:off x="1278612" y="2579846"/>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医師</a:t>
            </a:r>
            <a:endParaRPr lang="en-US" sz="3600" dirty="0"/>
          </a:p>
        </p:txBody>
      </p:sp>
      <p:sp>
        <p:nvSpPr>
          <p:cNvPr id="5" name="Text 3"/>
          <p:cNvSpPr/>
          <p:nvPr/>
        </p:nvSpPr>
        <p:spPr>
          <a:xfrm>
            <a:off x="1278612" y="3222784"/>
            <a:ext cx="3627953" cy="4757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医療的判断と指示</a:t>
            </a:r>
            <a:endParaRPr lang="en-US" sz="2800" dirty="0"/>
          </a:p>
        </p:txBody>
      </p:sp>
      <p:sp>
        <p:nvSpPr>
          <p:cNvPr id="7" name="Text 5"/>
          <p:cNvSpPr/>
          <p:nvPr/>
        </p:nvSpPr>
        <p:spPr>
          <a:xfrm>
            <a:off x="5724168" y="2579846"/>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ケアマネジャー</a:t>
            </a:r>
            <a:endParaRPr lang="en-US" sz="3600" dirty="0"/>
          </a:p>
        </p:txBody>
      </p:sp>
      <p:sp>
        <p:nvSpPr>
          <p:cNvPr id="8" name="Text 6"/>
          <p:cNvSpPr/>
          <p:nvPr/>
        </p:nvSpPr>
        <p:spPr>
          <a:xfrm>
            <a:off x="5724168" y="3222784"/>
            <a:ext cx="3627953" cy="4757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ケアプラン作成と調整</a:t>
            </a:r>
            <a:endParaRPr lang="en-US" sz="2800" dirty="0"/>
          </a:p>
        </p:txBody>
      </p:sp>
      <p:sp>
        <p:nvSpPr>
          <p:cNvPr id="10" name="Text 8"/>
          <p:cNvSpPr/>
          <p:nvPr/>
        </p:nvSpPr>
        <p:spPr>
          <a:xfrm>
            <a:off x="10169723" y="2579846"/>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介護福祉士</a:t>
            </a:r>
            <a:endParaRPr lang="en-US" sz="3600" dirty="0"/>
          </a:p>
        </p:txBody>
      </p:sp>
      <p:sp>
        <p:nvSpPr>
          <p:cNvPr id="11" name="Text 9"/>
          <p:cNvSpPr/>
          <p:nvPr/>
        </p:nvSpPr>
        <p:spPr>
          <a:xfrm>
            <a:off x="10169723" y="3222784"/>
            <a:ext cx="3627953" cy="4757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日常生活支援</a:t>
            </a:r>
            <a:endParaRPr lang="en-US" sz="2800" dirty="0"/>
          </a:p>
        </p:txBody>
      </p:sp>
      <p:sp>
        <p:nvSpPr>
          <p:cNvPr id="13" name="Text 11"/>
          <p:cNvSpPr/>
          <p:nvPr/>
        </p:nvSpPr>
        <p:spPr>
          <a:xfrm>
            <a:off x="1278612" y="4293275"/>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リハビリスタッフ</a:t>
            </a:r>
            <a:endParaRPr lang="en-US" sz="3600" dirty="0"/>
          </a:p>
        </p:txBody>
      </p:sp>
      <p:sp>
        <p:nvSpPr>
          <p:cNvPr id="14" name="Text 12"/>
          <p:cNvSpPr/>
          <p:nvPr/>
        </p:nvSpPr>
        <p:spPr>
          <a:xfrm>
            <a:off x="1278612" y="4936212"/>
            <a:ext cx="3627953" cy="4757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機能訓練と移動支援</a:t>
            </a:r>
            <a:endParaRPr lang="en-US" sz="2800" dirty="0"/>
          </a:p>
        </p:txBody>
      </p:sp>
      <p:sp>
        <p:nvSpPr>
          <p:cNvPr id="16" name="Text 14"/>
          <p:cNvSpPr/>
          <p:nvPr/>
        </p:nvSpPr>
        <p:spPr>
          <a:xfrm>
            <a:off x="5724168" y="4293275"/>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薬剤師</a:t>
            </a:r>
            <a:endParaRPr lang="en-US" sz="3600" dirty="0"/>
          </a:p>
        </p:txBody>
      </p:sp>
      <p:sp>
        <p:nvSpPr>
          <p:cNvPr id="17" name="Text 15"/>
          <p:cNvSpPr/>
          <p:nvPr/>
        </p:nvSpPr>
        <p:spPr>
          <a:xfrm>
            <a:off x="5724168" y="4936212"/>
            <a:ext cx="3627953" cy="47577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服薬管理と指導</a:t>
            </a:r>
            <a:endParaRPr lang="en-US" sz="2800" dirty="0"/>
          </a:p>
        </p:txBody>
      </p:sp>
      <p:sp>
        <p:nvSpPr>
          <p:cNvPr id="19" name="Text 17"/>
          <p:cNvSpPr/>
          <p:nvPr/>
        </p:nvSpPr>
        <p:spPr>
          <a:xfrm>
            <a:off x="10169723" y="4293275"/>
            <a:ext cx="3627953"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訪問看護師</a:t>
            </a:r>
            <a:endParaRPr lang="en-US" sz="3600" dirty="0"/>
          </a:p>
        </p:txBody>
      </p:sp>
      <p:sp>
        <p:nvSpPr>
          <p:cNvPr id="20" name="Text 18"/>
          <p:cNvSpPr/>
          <p:nvPr/>
        </p:nvSpPr>
        <p:spPr>
          <a:xfrm>
            <a:off x="10169723" y="4936212"/>
            <a:ext cx="3627953" cy="9515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医療的ケアと生活支援の統合</a:t>
            </a:r>
            <a:endParaRPr lang="en-US" sz="2800" dirty="0"/>
          </a:p>
        </p:txBody>
      </p:sp>
      <p:sp>
        <p:nvSpPr>
          <p:cNvPr id="21" name="Text 19"/>
          <p:cNvSpPr/>
          <p:nvPr/>
        </p:nvSpPr>
        <p:spPr>
          <a:xfrm>
            <a:off x="832723" y="6222325"/>
            <a:ext cx="12964954" cy="9515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訪問看護師は、これらの専門職と連携しながら、療養者と家族を中心とした包括的な支援を提供する。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11279" y="1131742"/>
            <a:ext cx="9524405" cy="793790"/>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在宅看護の現場で求められる姿勢</a:t>
            </a:r>
            <a:endParaRPr lang="en-US" sz="6000" dirty="0"/>
          </a:p>
        </p:txBody>
      </p:sp>
      <p:sp>
        <p:nvSpPr>
          <p:cNvPr id="3" name="Text 1"/>
          <p:cNvSpPr/>
          <p:nvPr/>
        </p:nvSpPr>
        <p:spPr>
          <a:xfrm>
            <a:off x="711279" y="2433571"/>
            <a:ext cx="13207841" cy="406479"/>
          </a:xfrm>
          <a:prstGeom prst="rect">
            <a:avLst/>
          </a:prstGeom>
          <a:noFill/>
          <a:ln/>
        </p:spPr>
        <p:txBody>
          <a:bodyPr wrap="non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在宅看護では、病院とは異なる環境で</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療養者と家族の生活全体を支える視点が求められる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5" name="Text 3"/>
          <p:cNvSpPr/>
          <p:nvPr/>
        </p:nvSpPr>
        <p:spPr>
          <a:xfrm>
            <a:off x="1092160" y="3816362"/>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観察</a:t>
            </a:r>
            <a:endParaRPr lang="en-US" sz="3200" dirty="0"/>
          </a:p>
        </p:txBody>
      </p:sp>
      <p:sp>
        <p:nvSpPr>
          <p:cNvPr id="6" name="Text 4"/>
          <p:cNvSpPr/>
          <p:nvPr/>
        </p:nvSpPr>
        <p:spPr>
          <a:xfrm>
            <a:off x="1092160" y="4365597"/>
            <a:ext cx="3810119" cy="8129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療養者の状態と生活環境を総合的に観察する</a:t>
            </a:r>
            <a:endParaRPr lang="en-US" sz="2800" dirty="0"/>
          </a:p>
        </p:txBody>
      </p:sp>
      <p:sp>
        <p:nvSpPr>
          <p:cNvPr id="8" name="Text 6"/>
          <p:cNvSpPr/>
          <p:nvPr/>
        </p:nvSpPr>
        <p:spPr>
          <a:xfrm>
            <a:off x="5600581" y="3816362"/>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アセスメント</a:t>
            </a:r>
            <a:endParaRPr lang="en-US" sz="3200" dirty="0"/>
          </a:p>
        </p:txBody>
      </p:sp>
      <p:sp>
        <p:nvSpPr>
          <p:cNvPr id="9" name="Text 7"/>
          <p:cNvSpPr/>
          <p:nvPr/>
        </p:nvSpPr>
        <p:spPr>
          <a:xfrm>
            <a:off x="5600581" y="4365597"/>
            <a:ext cx="3810119" cy="8129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医療的・生活的側面から課題を分析する</a:t>
            </a:r>
            <a:endParaRPr lang="en-US" sz="2800" dirty="0"/>
          </a:p>
        </p:txBody>
      </p:sp>
      <p:sp>
        <p:nvSpPr>
          <p:cNvPr id="11" name="Text 9"/>
          <p:cNvSpPr/>
          <p:nvPr/>
        </p:nvSpPr>
        <p:spPr>
          <a:xfrm>
            <a:off x="10109002" y="3816362"/>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計画</a:t>
            </a:r>
            <a:endParaRPr lang="en-US" sz="3200" dirty="0"/>
          </a:p>
        </p:txBody>
      </p:sp>
      <p:sp>
        <p:nvSpPr>
          <p:cNvPr id="12" name="Text 10"/>
          <p:cNvSpPr/>
          <p:nvPr/>
        </p:nvSpPr>
        <p:spPr>
          <a:xfrm>
            <a:off x="10109002" y="4365597"/>
            <a:ext cx="3810119" cy="81295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個別性に応じた看護計画を立案する</a:t>
            </a:r>
            <a:endParaRPr lang="en-US" sz="2800" dirty="0"/>
          </a:p>
        </p:txBody>
      </p:sp>
      <p:sp>
        <p:nvSpPr>
          <p:cNvPr id="14" name="Text 12"/>
          <p:cNvSpPr/>
          <p:nvPr/>
        </p:nvSpPr>
        <p:spPr>
          <a:xfrm>
            <a:off x="1092160" y="5686595"/>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実施</a:t>
            </a:r>
            <a:endParaRPr lang="en-US" sz="3200" dirty="0"/>
          </a:p>
        </p:txBody>
      </p:sp>
      <p:sp>
        <p:nvSpPr>
          <p:cNvPr id="15" name="Text 13"/>
          <p:cNvSpPr/>
          <p:nvPr/>
        </p:nvSpPr>
        <p:spPr>
          <a:xfrm>
            <a:off x="1092160" y="6235831"/>
            <a:ext cx="6064329" cy="406479"/>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家族と協働しながらケアを提供する</a:t>
            </a:r>
            <a:endParaRPr lang="en-US" sz="2800" dirty="0"/>
          </a:p>
        </p:txBody>
      </p:sp>
      <p:sp>
        <p:nvSpPr>
          <p:cNvPr id="17" name="Text 15"/>
          <p:cNvSpPr/>
          <p:nvPr/>
        </p:nvSpPr>
        <p:spPr>
          <a:xfrm>
            <a:off x="7854791" y="5686595"/>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評価</a:t>
            </a:r>
            <a:endParaRPr lang="en-US" sz="3200" dirty="0"/>
          </a:p>
        </p:txBody>
      </p:sp>
      <p:sp>
        <p:nvSpPr>
          <p:cNvPr id="18" name="Text 16"/>
          <p:cNvSpPr/>
          <p:nvPr/>
        </p:nvSpPr>
        <p:spPr>
          <a:xfrm>
            <a:off x="7854791" y="6235831"/>
            <a:ext cx="6064329" cy="406479"/>
          </a:xfrm>
          <a:prstGeom prst="rect">
            <a:avLst/>
          </a:prstGeom>
          <a:noFill/>
          <a:ln/>
        </p:spPr>
        <p:txBody>
          <a:bodyPr wrap="non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ケアの効果を評価し</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必要に応じて修正する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57118" y="864376"/>
            <a:ext cx="8112442" cy="844987"/>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生活の場で行う看護の意義</a:t>
            </a:r>
            <a:endParaRPr lang="en-US" sz="6000" dirty="0"/>
          </a:p>
        </p:txBody>
      </p:sp>
      <p:sp>
        <p:nvSpPr>
          <p:cNvPr id="3" name="Text 1"/>
          <p:cNvSpPr/>
          <p:nvPr/>
        </p:nvSpPr>
        <p:spPr>
          <a:xfrm>
            <a:off x="757118" y="2358373"/>
            <a:ext cx="7605713" cy="2162770"/>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在宅看護は「生活の場」で行う看護であり、療養者と家族の暮らし全体を支える視点が重要である。病院のように医療設備が整った環境ではなく、日常生活の中で医療的ケアを提供することの難しさと同時に、その人らしい生活を継続できる喜びがある。</a:t>
            </a:r>
            <a:endParaRPr lang="en-US" sz="2800" dirty="0"/>
          </a:p>
        </p:txBody>
      </p:sp>
      <p:sp>
        <p:nvSpPr>
          <p:cNvPr id="4" name="Text 2"/>
          <p:cNvSpPr/>
          <p:nvPr/>
        </p:nvSpPr>
        <p:spPr>
          <a:xfrm>
            <a:off x="749618" y="5210753"/>
            <a:ext cx="7605713" cy="173021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療養者・家族の個別性に応じた対応と、信頼関係を築くための誠実な態度が求められる。看護師は専門職としての知識と技術を持ちながらも、家庭という私的空間に入らせていただく謙虚さを忘れてはならない。</a:t>
            </a:r>
            <a:endParaRPr lang="en-US" sz="2800" dirty="0"/>
          </a:p>
        </p:txBody>
      </p:sp>
      <p:sp>
        <p:nvSpPr>
          <p:cNvPr id="6" name="Text 4"/>
          <p:cNvSpPr/>
          <p:nvPr/>
        </p:nvSpPr>
        <p:spPr>
          <a:xfrm>
            <a:off x="9435822" y="2419214"/>
            <a:ext cx="3380423" cy="42243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時間</a:t>
            </a:r>
            <a:endParaRPr lang="en-US" sz="3200" dirty="0"/>
          </a:p>
        </p:txBody>
      </p:sp>
      <p:sp>
        <p:nvSpPr>
          <p:cNvPr id="7" name="Text 5"/>
          <p:cNvSpPr/>
          <p:nvPr/>
        </p:nvSpPr>
        <p:spPr>
          <a:xfrm>
            <a:off x="9435822" y="3112038"/>
            <a:ext cx="4444960" cy="43255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家族が担う介護時間</a:t>
            </a:r>
            <a:endParaRPr lang="en-US" sz="2800" dirty="0"/>
          </a:p>
        </p:txBody>
      </p:sp>
      <p:sp>
        <p:nvSpPr>
          <p:cNvPr id="9" name="Text 7"/>
          <p:cNvSpPr/>
          <p:nvPr/>
        </p:nvSpPr>
        <p:spPr>
          <a:xfrm>
            <a:off x="9435822" y="4085374"/>
            <a:ext cx="3380423" cy="42243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日</a:t>
            </a:r>
            <a:endParaRPr lang="en-US" sz="3200" dirty="0"/>
          </a:p>
        </p:txBody>
      </p:sp>
      <p:sp>
        <p:nvSpPr>
          <p:cNvPr id="10" name="Text 8"/>
          <p:cNvSpPr/>
          <p:nvPr/>
        </p:nvSpPr>
        <p:spPr>
          <a:xfrm>
            <a:off x="9435822" y="4778199"/>
            <a:ext cx="4444960" cy="432554"/>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年間を通じた継続的支援</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19626" y="1149515"/>
            <a:ext cx="7318534" cy="914757"/>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在宅看護の今後の展望</a:t>
            </a:r>
            <a:endParaRPr lang="en-US" sz="6600" dirty="0"/>
          </a:p>
        </p:txBody>
      </p:sp>
      <p:sp>
        <p:nvSpPr>
          <p:cNvPr id="4" name="Text 2"/>
          <p:cNvSpPr/>
          <p:nvPr/>
        </p:nvSpPr>
        <p:spPr>
          <a:xfrm>
            <a:off x="819626" y="2649702"/>
            <a:ext cx="5122307" cy="457319"/>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医療依存度の高い療養者の増加</a:t>
            </a:r>
            <a:endParaRPr lang="en-US" sz="3600" dirty="0"/>
          </a:p>
        </p:txBody>
      </p:sp>
      <p:sp>
        <p:nvSpPr>
          <p:cNvPr id="5" name="Text 3"/>
          <p:cNvSpPr/>
          <p:nvPr/>
        </p:nvSpPr>
        <p:spPr>
          <a:xfrm>
            <a:off x="819626" y="3282638"/>
            <a:ext cx="5873591" cy="93678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病院の早期退院推進により、高度な医療処置を必要とする在宅療養者が増加している。</a:t>
            </a:r>
            <a:endParaRPr lang="en-US" sz="2800" dirty="0"/>
          </a:p>
        </p:txBody>
      </p:sp>
      <p:sp>
        <p:nvSpPr>
          <p:cNvPr id="7" name="Text 5"/>
          <p:cNvSpPr/>
          <p:nvPr/>
        </p:nvSpPr>
        <p:spPr>
          <a:xfrm>
            <a:off x="7937185" y="2649702"/>
            <a:ext cx="3659267" cy="457319"/>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多職種連携の強化</a:t>
            </a:r>
            <a:endParaRPr lang="en-US" sz="3600" dirty="0"/>
          </a:p>
        </p:txBody>
      </p:sp>
      <p:sp>
        <p:nvSpPr>
          <p:cNvPr id="8" name="Text 6"/>
          <p:cNvSpPr/>
          <p:nvPr/>
        </p:nvSpPr>
        <p:spPr>
          <a:xfrm>
            <a:off x="7937185" y="3282638"/>
            <a:ext cx="5873710" cy="93678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複雑化する在宅療養のニーズに対応するため、多職種との連携がますます重要になる。</a:t>
            </a:r>
            <a:endParaRPr lang="en-US" sz="2800" dirty="0"/>
          </a:p>
        </p:txBody>
      </p:sp>
      <p:sp>
        <p:nvSpPr>
          <p:cNvPr id="10" name="Text 8"/>
          <p:cNvSpPr/>
          <p:nvPr/>
        </p:nvSpPr>
        <p:spPr>
          <a:xfrm>
            <a:off x="819626" y="5262171"/>
            <a:ext cx="3659267" cy="457319"/>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家族支援の充実</a:t>
            </a:r>
            <a:endParaRPr lang="en-US" sz="3600" dirty="0"/>
          </a:p>
        </p:txBody>
      </p:sp>
      <p:sp>
        <p:nvSpPr>
          <p:cNvPr id="11" name="Text 9"/>
          <p:cNvSpPr/>
          <p:nvPr/>
        </p:nvSpPr>
        <p:spPr>
          <a:xfrm>
            <a:off x="819626" y="5895108"/>
            <a:ext cx="5873591" cy="93678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介護者の高齢化や独居世帯の増加に伴い、家族への支援体制の充実が求められる。</a:t>
            </a:r>
            <a:endParaRPr lang="en-US" sz="2800" dirty="0"/>
          </a:p>
        </p:txBody>
      </p:sp>
      <p:sp>
        <p:nvSpPr>
          <p:cNvPr id="13" name="Text 11"/>
          <p:cNvSpPr/>
          <p:nvPr/>
        </p:nvSpPr>
        <p:spPr>
          <a:xfrm>
            <a:off x="7937185" y="5262171"/>
            <a:ext cx="4730829" cy="457319"/>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地域包括ケアシステムの推進</a:t>
            </a:r>
            <a:endParaRPr lang="en-US" sz="3600" dirty="0"/>
          </a:p>
        </p:txBody>
      </p:sp>
      <p:sp>
        <p:nvSpPr>
          <p:cNvPr id="14" name="Text 12"/>
          <p:cNvSpPr/>
          <p:nvPr/>
        </p:nvSpPr>
        <p:spPr>
          <a:xfrm>
            <a:off x="7937185" y="5895108"/>
            <a:ext cx="5873710" cy="93678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住み慣れた地域で最期まで暮らせる社会の実現に向けて、在宅看護の役割が拡大する。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380649"/>
            <a:ext cx="8626316" cy="1078230"/>
          </a:xfrm>
          <a:prstGeom prst="rect">
            <a:avLst/>
          </a:prstGeom>
          <a:noFill/>
          <a:ln/>
        </p:spPr>
        <p:txBody>
          <a:bodyPr wrap="none" lIns="0" tIns="0" rIns="0" bIns="0" rtlCol="0" anchor="t"/>
          <a:lstStyle/>
          <a:p>
            <a:pPr marL="0" indent="0" algn="l">
              <a:lnSpc>
                <a:spcPts val="8450"/>
              </a:lnSpc>
              <a:buNone/>
            </a:pPr>
            <a:r>
              <a:rPr lang="en-US" sz="7200" dirty="0">
                <a:solidFill>
                  <a:srgbClr val="1B1B27"/>
                </a:solidFill>
                <a:latin typeface="Inter Medium" pitchFamily="34" charset="0"/>
                <a:ea typeface="Inter Medium" pitchFamily="34" charset="-122"/>
                <a:cs typeface="Inter Medium" pitchFamily="34" charset="-120"/>
              </a:rPr>
              <a:t>在宅看護とは何か</a:t>
            </a:r>
            <a:endParaRPr lang="en-US" sz="7200" dirty="0"/>
          </a:p>
        </p:txBody>
      </p:sp>
      <p:sp>
        <p:nvSpPr>
          <p:cNvPr id="3" name="Text 1"/>
          <p:cNvSpPr/>
          <p:nvPr/>
        </p:nvSpPr>
        <p:spPr>
          <a:xfrm>
            <a:off x="966073" y="3148965"/>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在宅看護とは、療養者が自宅や施設などの生活の場で、医療的ケアや日常生活支援を受けながら、その人らしい生活を継続できるように、看護職が提供する専門的な看護サービスである。</a:t>
            </a:r>
            <a:endParaRPr lang="en-US" sz="2800" dirty="0"/>
          </a:p>
        </p:txBody>
      </p:sp>
      <p:sp>
        <p:nvSpPr>
          <p:cNvPr id="4" name="Text 2"/>
          <p:cNvSpPr/>
          <p:nvPr/>
        </p:nvSpPr>
        <p:spPr>
          <a:xfrm>
            <a:off x="966073" y="5193030"/>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訪問看護ステーションや病院から派遣された看護師が、療養者の家庭を訪問し看護を行う。医療機器(在宅酸素、胃ろう、カテーテルなど)を使用しながら生活する療養者が対象となることもある。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26056" y="1277303"/>
            <a:ext cx="7376398" cy="921901"/>
          </a:xfrm>
          <a:prstGeom prst="rect">
            <a:avLst/>
          </a:prstGeom>
          <a:noFill/>
          <a:ln/>
        </p:spPr>
        <p:txBody>
          <a:bodyPr wrap="none" lIns="0" tIns="0" rIns="0" bIns="0" rtlCol="0" anchor="t"/>
          <a:lstStyle/>
          <a:p>
            <a:pPr marL="0" indent="0" algn="l">
              <a:lnSpc>
                <a:spcPts val="7250"/>
              </a:lnSpc>
              <a:buNone/>
            </a:pPr>
            <a:r>
              <a:rPr lang="en-US" sz="6600" dirty="0" err="1">
                <a:solidFill>
                  <a:srgbClr val="1B1B27"/>
                </a:solidFill>
                <a:latin typeface="Inter Medium" pitchFamily="34" charset="0"/>
                <a:ea typeface="Inter Medium" pitchFamily="34" charset="-122"/>
                <a:cs typeface="Inter Medium" pitchFamily="34" charset="-120"/>
              </a:rPr>
              <a:t>まとめ</a:t>
            </a:r>
            <a:endParaRPr lang="en-US" sz="6600" dirty="0"/>
          </a:p>
        </p:txBody>
      </p:sp>
      <p:sp>
        <p:nvSpPr>
          <p:cNvPr id="5" name="Text 3"/>
          <p:cNvSpPr/>
          <p:nvPr/>
        </p:nvSpPr>
        <p:spPr>
          <a:xfrm>
            <a:off x="1268611" y="3198614"/>
            <a:ext cx="10292018" cy="1415891"/>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在宅看護は「生活の場」で行う看護であり、療養者と家族の暮らし全体を支える視点が重要である</a:t>
            </a:r>
            <a:endParaRPr lang="en-US" sz="2800" dirty="0"/>
          </a:p>
        </p:txBody>
      </p:sp>
      <p:sp>
        <p:nvSpPr>
          <p:cNvPr id="6" name="Text 4"/>
          <p:cNvSpPr/>
          <p:nvPr/>
        </p:nvSpPr>
        <p:spPr>
          <a:xfrm>
            <a:off x="1268611" y="4717733"/>
            <a:ext cx="10292018" cy="1415891"/>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療養者・家族の個別性に応じた対応と、信頼関係を築くための誠実な態度が求められる</a:t>
            </a:r>
            <a:endParaRPr lang="en-US" sz="2800" dirty="0"/>
          </a:p>
        </p:txBody>
      </p:sp>
      <p:sp>
        <p:nvSpPr>
          <p:cNvPr id="7" name="Text 5"/>
          <p:cNvSpPr/>
          <p:nvPr/>
        </p:nvSpPr>
        <p:spPr>
          <a:xfrm>
            <a:off x="1268611" y="6236851"/>
            <a:ext cx="10292018" cy="943927"/>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多職種連携と家族支援が在宅看護の成功の鍵となる</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74621" y="1000414"/>
            <a:ext cx="6916460" cy="864513"/>
          </a:xfrm>
          <a:prstGeom prst="rect">
            <a:avLst/>
          </a:prstGeom>
          <a:noFill/>
          <a:ln/>
        </p:spPr>
        <p:txBody>
          <a:bodyPr wrap="none" lIns="0" tIns="0" rIns="0" bIns="0" rtlCol="0" anchor="t"/>
          <a:lstStyle/>
          <a:p>
            <a:pPr marL="0" indent="0" algn="l">
              <a:lnSpc>
                <a:spcPts val="6800"/>
              </a:lnSpc>
              <a:buNone/>
            </a:pPr>
            <a:r>
              <a:rPr lang="en-US" sz="6600" dirty="0">
                <a:solidFill>
                  <a:srgbClr val="1B1B27"/>
                </a:solidFill>
                <a:latin typeface="Inter Medium" pitchFamily="34" charset="0"/>
                <a:ea typeface="Inter Medium" pitchFamily="34" charset="-122"/>
                <a:cs typeface="Inter Medium" pitchFamily="34" charset="-120"/>
              </a:rPr>
              <a:t>在宅看護の4つの目的</a:t>
            </a:r>
            <a:endParaRPr lang="en-US" sz="6600" dirty="0"/>
          </a:p>
        </p:txBody>
      </p:sp>
      <p:sp>
        <p:nvSpPr>
          <p:cNvPr id="4" name="Text 2"/>
          <p:cNvSpPr/>
          <p:nvPr/>
        </p:nvSpPr>
        <p:spPr>
          <a:xfrm>
            <a:off x="774621" y="2342011"/>
            <a:ext cx="3458170"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QOLの維持・向上</a:t>
            </a:r>
            <a:endParaRPr lang="en-US" sz="3200" dirty="0"/>
          </a:p>
        </p:txBody>
      </p:sp>
      <p:sp>
        <p:nvSpPr>
          <p:cNvPr id="5" name="Text 3"/>
          <p:cNvSpPr/>
          <p:nvPr/>
        </p:nvSpPr>
        <p:spPr>
          <a:xfrm>
            <a:off x="774621" y="2940300"/>
            <a:ext cx="5952887" cy="1328023"/>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疾病や障害があっても、住み慣れた環境で安心して過ごせるよう支援する。身体の清潔保持や好きな食事を取れるような支援を行う。</a:t>
            </a:r>
            <a:endParaRPr lang="en-US" sz="2800" dirty="0"/>
          </a:p>
        </p:txBody>
      </p:sp>
      <p:sp>
        <p:nvSpPr>
          <p:cNvPr id="7" name="Text 5"/>
          <p:cNvSpPr/>
          <p:nvPr/>
        </p:nvSpPr>
        <p:spPr>
          <a:xfrm>
            <a:off x="7488080" y="2342011"/>
            <a:ext cx="3458170"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自立支援</a:t>
            </a:r>
            <a:endParaRPr lang="en-US" sz="3200" dirty="0"/>
          </a:p>
        </p:txBody>
      </p:sp>
      <p:sp>
        <p:nvSpPr>
          <p:cNvPr id="8" name="Text 6"/>
          <p:cNvSpPr/>
          <p:nvPr/>
        </p:nvSpPr>
        <p:spPr>
          <a:xfrm>
            <a:off x="7488080" y="2940300"/>
            <a:ext cx="5952887" cy="1328023"/>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できることを尊重し、日常生活動作(ADL)を自力で行えるよう援助する。起き上がりや排泄動作を補助しながら自立を促す。</a:t>
            </a:r>
            <a:endParaRPr lang="en-US" sz="2800" dirty="0"/>
          </a:p>
        </p:txBody>
      </p:sp>
      <p:sp>
        <p:nvSpPr>
          <p:cNvPr id="10" name="Text 8"/>
          <p:cNvSpPr/>
          <p:nvPr/>
        </p:nvSpPr>
        <p:spPr>
          <a:xfrm>
            <a:off x="774621" y="5302874"/>
            <a:ext cx="3458170"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重症化予防</a:t>
            </a:r>
            <a:endParaRPr lang="en-US" sz="3200" dirty="0"/>
          </a:p>
        </p:txBody>
      </p:sp>
      <p:sp>
        <p:nvSpPr>
          <p:cNvPr id="11" name="Text 9"/>
          <p:cNvSpPr/>
          <p:nvPr/>
        </p:nvSpPr>
        <p:spPr>
          <a:xfrm>
            <a:off x="774621" y="5901163"/>
            <a:ext cx="5952887" cy="1328023"/>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病状の観察と早期対応によって悪化を防ぐ。バイタルチェック、床ずれの早期発見などを実施する。</a:t>
            </a:r>
            <a:endParaRPr lang="en-US" sz="2800" dirty="0"/>
          </a:p>
        </p:txBody>
      </p:sp>
      <p:sp>
        <p:nvSpPr>
          <p:cNvPr id="13" name="Text 11"/>
          <p:cNvSpPr/>
          <p:nvPr/>
        </p:nvSpPr>
        <p:spPr>
          <a:xfrm>
            <a:off x="7488080" y="5302874"/>
            <a:ext cx="3458170"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家族介護者への支援</a:t>
            </a:r>
            <a:endParaRPr lang="en-US" sz="3200" dirty="0"/>
          </a:p>
        </p:txBody>
      </p:sp>
      <p:sp>
        <p:nvSpPr>
          <p:cNvPr id="14" name="Text 12"/>
          <p:cNvSpPr/>
          <p:nvPr/>
        </p:nvSpPr>
        <p:spPr>
          <a:xfrm>
            <a:off x="7488080" y="5901163"/>
            <a:ext cx="5952887" cy="1328023"/>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介護疲労の軽減や技術的な支援、精神的ケアを提供する。オムツ交換の指導、介護相談への対応などを行う。</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02599" y="1277412"/>
            <a:ext cx="7166491" cy="895707"/>
          </a:xfrm>
          <a:prstGeom prst="rect">
            <a:avLst/>
          </a:prstGeom>
          <a:noFill/>
          <a:ln/>
        </p:spPr>
        <p:txBody>
          <a:bodyPr wrap="none" lIns="0" tIns="0" rIns="0" bIns="0" rtlCol="0" anchor="t"/>
          <a:lstStyle/>
          <a:p>
            <a:pPr marL="0" indent="0" algn="l">
              <a:lnSpc>
                <a:spcPts val="7050"/>
              </a:lnSpc>
              <a:buNone/>
            </a:pPr>
            <a:r>
              <a:rPr lang="en-US" sz="6600" dirty="0">
                <a:solidFill>
                  <a:srgbClr val="1B1B27"/>
                </a:solidFill>
                <a:latin typeface="Inter Medium" pitchFamily="34" charset="0"/>
                <a:ea typeface="Inter Medium" pitchFamily="34" charset="-122"/>
                <a:cs typeface="Inter Medium" pitchFamily="34" charset="-120"/>
              </a:rPr>
              <a:t>在宅看護の3つの特徴</a:t>
            </a:r>
            <a:endParaRPr lang="en-US" sz="6600" dirty="0"/>
          </a:p>
        </p:txBody>
      </p:sp>
      <p:sp>
        <p:nvSpPr>
          <p:cNvPr id="4" name="Text 2"/>
          <p:cNvSpPr/>
          <p:nvPr/>
        </p:nvSpPr>
        <p:spPr>
          <a:xfrm>
            <a:off x="802599" y="2880752"/>
            <a:ext cx="3991095" cy="895826"/>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医療・福祉・生活が混在した環境</a:t>
            </a:r>
            <a:endParaRPr lang="en-US" sz="3200" dirty="0"/>
          </a:p>
        </p:txBody>
      </p:sp>
      <p:sp>
        <p:nvSpPr>
          <p:cNvPr id="5" name="Text 3"/>
          <p:cNvSpPr/>
          <p:nvPr/>
        </p:nvSpPr>
        <p:spPr>
          <a:xfrm>
            <a:off x="802599" y="3948505"/>
            <a:ext cx="3991095" cy="275177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病院とは異なり、療養の場が生活空間であるため、多面的な支援が必要となる。リビングで酸素療法を行いながら生活するなど、医療と日常が共存する。</a:t>
            </a:r>
            <a:endParaRPr lang="en-US" sz="2400" dirty="0"/>
          </a:p>
        </p:txBody>
      </p:sp>
      <p:sp>
        <p:nvSpPr>
          <p:cNvPr id="7" name="Text 5"/>
          <p:cNvSpPr/>
          <p:nvPr/>
        </p:nvSpPr>
        <p:spPr>
          <a:xfrm>
            <a:off x="5263752" y="2880752"/>
            <a:ext cx="3991095" cy="895826"/>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個別性の高い支援が求められる</a:t>
            </a:r>
            <a:endParaRPr lang="en-US" sz="3200" dirty="0"/>
          </a:p>
        </p:txBody>
      </p:sp>
      <p:sp>
        <p:nvSpPr>
          <p:cNvPr id="8" name="Text 6"/>
          <p:cNvSpPr/>
          <p:nvPr/>
        </p:nvSpPr>
        <p:spPr>
          <a:xfrm>
            <a:off x="5263752" y="3948505"/>
            <a:ext cx="3991095" cy="275177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療養者・家族の生活習慣や価値観に配慮した看護が必要である。食事や入浴のタイミングを家族の都合に合わせるなど、柔軟な対応が求められる。</a:t>
            </a:r>
            <a:endParaRPr lang="en-US" sz="2400" dirty="0"/>
          </a:p>
        </p:txBody>
      </p:sp>
      <p:sp>
        <p:nvSpPr>
          <p:cNvPr id="10" name="Text 8"/>
          <p:cNvSpPr/>
          <p:nvPr/>
        </p:nvSpPr>
        <p:spPr>
          <a:xfrm>
            <a:off x="9724905" y="2880752"/>
            <a:ext cx="3991095" cy="895826"/>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多職種との連携が不可欠</a:t>
            </a:r>
            <a:endParaRPr lang="en-US" sz="3200" dirty="0"/>
          </a:p>
        </p:txBody>
      </p:sp>
      <p:sp>
        <p:nvSpPr>
          <p:cNvPr id="11" name="Text 9"/>
          <p:cNvSpPr/>
          <p:nvPr/>
        </p:nvSpPr>
        <p:spPr>
          <a:xfrm>
            <a:off x="9724905" y="3948505"/>
            <a:ext cx="3991095" cy="275177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医師、ケアマネジャー、介護福祉士、リハビリスタッフなどとの連携が必要である。服薬管理は薬剤師、移動訓練はPT、生活支援は訪問介護員と協働する。</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94874" y="1167051"/>
            <a:ext cx="7990046" cy="998696"/>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在宅療養者の特徴</a:t>
            </a:r>
            <a:endParaRPr lang="en-US" sz="6250" dirty="0"/>
          </a:p>
        </p:txBody>
      </p:sp>
      <p:sp>
        <p:nvSpPr>
          <p:cNvPr id="3" name="Text 1"/>
          <p:cNvSpPr/>
          <p:nvPr/>
        </p:nvSpPr>
        <p:spPr>
          <a:xfrm>
            <a:off x="894874" y="2677001"/>
            <a:ext cx="6030516" cy="998458"/>
          </a:xfrm>
          <a:prstGeom prst="rect">
            <a:avLst/>
          </a:prstGeom>
          <a:noFill/>
          <a:ln/>
        </p:spPr>
        <p:txBody>
          <a:bodyPr wrap="squar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高齢者が多く複数の慢性疾患を有する</a:t>
            </a:r>
            <a:endParaRPr lang="en-US" sz="3200" dirty="0"/>
          </a:p>
        </p:txBody>
      </p:sp>
      <p:sp>
        <p:nvSpPr>
          <p:cNvPr id="4" name="Text 2"/>
          <p:cNvSpPr/>
          <p:nvPr/>
        </p:nvSpPr>
        <p:spPr>
          <a:xfrm>
            <a:off x="894874" y="3995023"/>
            <a:ext cx="6030516" cy="306752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在宅療養者の多くは高齢者であり、高血圧・糖尿病・心不全・認知症など、複数の疾患を併せ持っていることが多い。糖尿病でインスリン注射が必要な上に、脳梗塞後遺症で介助が必要な80代女性などが典型例である。</a:t>
            </a:r>
            <a:endParaRPr lang="en-US" sz="2800" dirty="0"/>
          </a:p>
        </p:txBody>
      </p:sp>
      <p:sp>
        <p:nvSpPr>
          <p:cNvPr id="5" name="Text 3"/>
          <p:cNvSpPr/>
          <p:nvPr/>
        </p:nvSpPr>
        <p:spPr>
          <a:xfrm>
            <a:off x="7712631" y="2677001"/>
            <a:ext cx="5590818" cy="499229"/>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医療依存度の高い療養者が増加</a:t>
            </a:r>
            <a:endParaRPr lang="en-US" sz="3200" dirty="0"/>
          </a:p>
        </p:txBody>
      </p:sp>
      <p:sp>
        <p:nvSpPr>
          <p:cNvPr id="6" name="Text 4"/>
          <p:cNvSpPr/>
          <p:nvPr/>
        </p:nvSpPr>
        <p:spPr>
          <a:xfrm>
            <a:off x="7712631" y="3995023"/>
            <a:ext cx="6030516" cy="2045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病院の早期退院の推進や医療の在宅移行により、在宅酸素療法、人工呼吸器、経管栄養、褥瘡ケアなど、高度な医療処置を必要とする利用者が増えている。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17615" y="859035"/>
            <a:ext cx="9831229" cy="1024176"/>
          </a:xfrm>
          <a:prstGeom prst="rect">
            <a:avLst/>
          </a:prstGeom>
          <a:noFill/>
          <a:ln/>
        </p:spPr>
        <p:txBody>
          <a:bodyPr wrap="none" lIns="0" tIns="0" rIns="0" bIns="0" rtlCol="0" anchor="t"/>
          <a:lstStyle/>
          <a:p>
            <a:pPr marL="0" indent="0" algn="l">
              <a:lnSpc>
                <a:spcPts val="8050"/>
              </a:lnSpc>
              <a:buNone/>
            </a:pPr>
            <a:r>
              <a:rPr lang="en-US" sz="6000" dirty="0">
                <a:solidFill>
                  <a:srgbClr val="1B1B27"/>
                </a:solidFill>
                <a:latin typeface="Inter Medium" pitchFamily="34" charset="0"/>
                <a:ea typeface="Inter Medium" pitchFamily="34" charset="-122"/>
                <a:cs typeface="Inter Medium" pitchFamily="34" charset="-120"/>
              </a:rPr>
              <a:t>生活環境の多様性への対応</a:t>
            </a:r>
            <a:endParaRPr lang="en-US" sz="6000" dirty="0"/>
          </a:p>
        </p:txBody>
      </p:sp>
      <p:sp>
        <p:nvSpPr>
          <p:cNvPr id="3" name="Text 1"/>
          <p:cNvSpPr/>
          <p:nvPr/>
        </p:nvSpPr>
        <p:spPr>
          <a:xfrm>
            <a:off x="917615" y="2310050"/>
            <a:ext cx="12795171" cy="104870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自宅の構造(段差の有無、トイレの位置など)、バリアフリー対応の有無、介護ベッドの有無、経済状況などが異なり、看護援助の内容に影響を与える。</a:t>
            </a:r>
            <a:endParaRPr lang="en-US" sz="2800" dirty="0"/>
          </a:p>
        </p:txBody>
      </p:sp>
      <p:sp>
        <p:nvSpPr>
          <p:cNvPr id="5" name="Text 3"/>
          <p:cNvSpPr/>
          <p:nvPr/>
        </p:nvSpPr>
        <p:spPr>
          <a:xfrm>
            <a:off x="917615" y="3926392"/>
            <a:ext cx="4096941"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住宅構造の課題</a:t>
            </a:r>
            <a:endParaRPr lang="en-US" sz="3600" dirty="0"/>
          </a:p>
        </p:txBody>
      </p:sp>
      <p:sp>
        <p:nvSpPr>
          <p:cNvPr id="6" name="Text 4"/>
          <p:cNvSpPr/>
          <p:nvPr/>
        </p:nvSpPr>
        <p:spPr>
          <a:xfrm>
            <a:off x="917615" y="4635052"/>
            <a:ext cx="5701189" cy="209740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風呂場が2階にあるため入浴介助が困難なケース、介護用ベッドを置くスペースがない家庭など、物理的環境への配慮が必要である。</a:t>
            </a:r>
            <a:endParaRPr lang="en-US" sz="2800" dirty="0"/>
          </a:p>
        </p:txBody>
      </p:sp>
      <p:sp>
        <p:nvSpPr>
          <p:cNvPr id="8" name="Text 6"/>
          <p:cNvSpPr/>
          <p:nvPr/>
        </p:nvSpPr>
        <p:spPr>
          <a:xfrm>
            <a:off x="7519988" y="3926392"/>
            <a:ext cx="4096941"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家族構成の影響</a:t>
            </a:r>
            <a:endParaRPr lang="en-US" sz="3600" dirty="0"/>
          </a:p>
        </p:txBody>
      </p:sp>
      <p:sp>
        <p:nvSpPr>
          <p:cNvPr id="9" name="Text 7"/>
          <p:cNvSpPr/>
          <p:nvPr/>
        </p:nvSpPr>
        <p:spPr>
          <a:xfrm>
            <a:off x="7519988" y="4635052"/>
            <a:ext cx="5701308" cy="26217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同居家族の有無、介護者の年齢や健康状態、近隣の支援体制により、提供できる看護の内容や頻度が変わる。独居高齢者や老老介護の場合は特に注意が必要である。</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23330" y="907852"/>
            <a:ext cx="8244602" cy="1030605"/>
          </a:xfrm>
          <a:prstGeom prst="rect">
            <a:avLst/>
          </a:prstGeom>
          <a:noFill/>
          <a:ln/>
        </p:spPr>
        <p:txBody>
          <a:bodyPr wrap="none" lIns="0" tIns="0" rIns="0" bIns="0" rtlCol="0" anchor="t"/>
          <a:lstStyle/>
          <a:p>
            <a:pPr marL="0" indent="0" algn="l">
              <a:lnSpc>
                <a:spcPts val="8100"/>
              </a:lnSpc>
              <a:buNone/>
            </a:pPr>
            <a:r>
              <a:rPr lang="en-US" sz="6450" dirty="0">
                <a:solidFill>
                  <a:srgbClr val="1B1B27"/>
                </a:solidFill>
                <a:latin typeface="Inter Medium" pitchFamily="34" charset="0"/>
                <a:ea typeface="Inter Medium" pitchFamily="34" charset="-122"/>
                <a:cs typeface="Inter Medium" pitchFamily="34" charset="-120"/>
              </a:rPr>
              <a:t>家族の4つの役割</a:t>
            </a:r>
            <a:endParaRPr lang="en-US" sz="6450" dirty="0"/>
          </a:p>
        </p:txBody>
      </p:sp>
      <p:sp>
        <p:nvSpPr>
          <p:cNvPr id="4" name="Text 2"/>
          <p:cNvSpPr/>
          <p:nvPr/>
        </p:nvSpPr>
        <p:spPr>
          <a:xfrm>
            <a:off x="923330" y="2597944"/>
            <a:ext cx="4122301" cy="515183"/>
          </a:xfrm>
          <a:prstGeom prst="rect">
            <a:avLst/>
          </a:prstGeom>
          <a:noFill/>
          <a:ln/>
        </p:spPr>
        <p:txBody>
          <a:bodyPr wrap="none" lIns="0" tIns="0" rIns="0" bIns="0" rtlCol="0" anchor="t"/>
          <a:lstStyle/>
          <a:p>
            <a:pPr marL="0" indent="0" algn="l">
              <a:lnSpc>
                <a:spcPts val="4050"/>
              </a:lnSpc>
              <a:buNone/>
            </a:pPr>
            <a:r>
              <a:rPr lang="en-US" sz="3600" dirty="0">
                <a:solidFill>
                  <a:srgbClr val="030303"/>
                </a:solidFill>
                <a:latin typeface="Inter Medium" pitchFamily="34" charset="0"/>
                <a:ea typeface="Inter Medium" pitchFamily="34" charset="-122"/>
                <a:cs typeface="Inter Medium" pitchFamily="34" charset="-120"/>
              </a:rPr>
              <a:t>実際的支援</a:t>
            </a:r>
            <a:endParaRPr lang="en-US" sz="3600" dirty="0"/>
          </a:p>
        </p:txBody>
      </p:sp>
      <p:sp>
        <p:nvSpPr>
          <p:cNvPr id="5" name="Text 3"/>
          <p:cNvSpPr/>
          <p:nvPr/>
        </p:nvSpPr>
        <p:spPr>
          <a:xfrm>
            <a:off x="923330" y="3310890"/>
            <a:ext cx="5691307" cy="1583055"/>
          </a:xfrm>
          <a:prstGeom prst="rect">
            <a:avLst/>
          </a:prstGeom>
          <a:noFill/>
          <a:ln/>
        </p:spPr>
        <p:txBody>
          <a:bodyPr wrap="squar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食事、排泄、移動、清潔、服薬管理などの日常生活全般にわたる介護を担う。</a:t>
            </a:r>
            <a:endParaRPr lang="en-US" sz="2800" dirty="0"/>
          </a:p>
        </p:txBody>
      </p:sp>
      <p:sp>
        <p:nvSpPr>
          <p:cNvPr id="7" name="Text 5"/>
          <p:cNvSpPr/>
          <p:nvPr/>
        </p:nvSpPr>
        <p:spPr>
          <a:xfrm>
            <a:off x="7521298" y="2597944"/>
            <a:ext cx="4122301" cy="515183"/>
          </a:xfrm>
          <a:prstGeom prst="rect">
            <a:avLst/>
          </a:prstGeom>
          <a:noFill/>
          <a:ln/>
        </p:spPr>
        <p:txBody>
          <a:bodyPr wrap="none" lIns="0" tIns="0" rIns="0" bIns="0" rtlCol="0" anchor="t"/>
          <a:lstStyle/>
          <a:p>
            <a:pPr marL="0" indent="0" algn="l">
              <a:lnSpc>
                <a:spcPts val="4050"/>
              </a:lnSpc>
              <a:buNone/>
            </a:pPr>
            <a:r>
              <a:rPr lang="en-US" sz="3600" dirty="0">
                <a:solidFill>
                  <a:srgbClr val="030303"/>
                </a:solidFill>
                <a:latin typeface="Inter Medium" pitchFamily="34" charset="0"/>
                <a:ea typeface="Inter Medium" pitchFamily="34" charset="-122"/>
                <a:cs typeface="Inter Medium" pitchFamily="34" charset="-120"/>
              </a:rPr>
              <a:t>医療的ケアの補助</a:t>
            </a:r>
            <a:endParaRPr lang="en-US" sz="3600" dirty="0"/>
          </a:p>
        </p:txBody>
      </p:sp>
      <p:sp>
        <p:nvSpPr>
          <p:cNvPr id="8" name="Text 6"/>
          <p:cNvSpPr/>
          <p:nvPr/>
        </p:nvSpPr>
        <p:spPr>
          <a:xfrm>
            <a:off x="7521298" y="3310890"/>
            <a:ext cx="5691307" cy="1055370"/>
          </a:xfrm>
          <a:prstGeom prst="rect">
            <a:avLst/>
          </a:prstGeom>
          <a:noFill/>
          <a:ln/>
        </p:spPr>
        <p:txBody>
          <a:bodyPr wrap="squar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医師の指示に基づき、吸引や与薬、チューブ類の管理などを行う。</a:t>
            </a:r>
            <a:endParaRPr lang="en-US" sz="2800" dirty="0"/>
          </a:p>
        </p:txBody>
      </p:sp>
      <p:sp>
        <p:nvSpPr>
          <p:cNvPr id="10" name="Text 8"/>
          <p:cNvSpPr/>
          <p:nvPr/>
        </p:nvSpPr>
        <p:spPr>
          <a:xfrm>
            <a:off x="923330" y="5553432"/>
            <a:ext cx="4122301" cy="515183"/>
          </a:xfrm>
          <a:prstGeom prst="rect">
            <a:avLst/>
          </a:prstGeom>
          <a:noFill/>
          <a:ln/>
        </p:spPr>
        <p:txBody>
          <a:bodyPr wrap="none" lIns="0" tIns="0" rIns="0" bIns="0" rtlCol="0" anchor="t"/>
          <a:lstStyle/>
          <a:p>
            <a:pPr marL="0" indent="0" algn="l">
              <a:lnSpc>
                <a:spcPts val="4050"/>
              </a:lnSpc>
              <a:buNone/>
            </a:pPr>
            <a:r>
              <a:rPr lang="en-US" sz="3600" dirty="0">
                <a:solidFill>
                  <a:srgbClr val="030303"/>
                </a:solidFill>
                <a:latin typeface="Inter Medium" pitchFamily="34" charset="0"/>
                <a:ea typeface="Inter Medium" pitchFamily="34" charset="-122"/>
                <a:cs typeface="Inter Medium" pitchFamily="34" charset="-120"/>
              </a:rPr>
              <a:t>感情的・心理的支援</a:t>
            </a:r>
            <a:endParaRPr lang="en-US" sz="3600" dirty="0"/>
          </a:p>
        </p:txBody>
      </p:sp>
      <p:sp>
        <p:nvSpPr>
          <p:cNvPr id="11" name="Text 9"/>
          <p:cNvSpPr/>
          <p:nvPr/>
        </p:nvSpPr>
        <p:spPr>
          <a:xfrm>
            <a:off x="923330" y="6266378"/>
            <a:ext cx="5691307" cy="1055370"/>
          </a:xfrm>
          <a:prstGeom prst="rect">
            <a:avLst/>
          </a:prstGeom>
          <a:noFill/>
          <a:ln/>
        </p:spPr>
        <p:txBody>
          <a:bodyPr wrap="squar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療養者に寄り添い、不安の軽減や生活の励ましを行う。</a:t>
            </a:r>
            <a:endParaRPr lang="en-US" sz="2800" dirty="0"/>
          </a:p>
        </p:txBody>
      </p:sp>
      <p:sp>
        <p:nvSpPr>
          <p:cNvPr id="13" name="Text 11"/>
          <p:cNvSpPr/>
          <p:nvPr/>
        </p:nvSpPr>
        <p:spPr>
          <a:xfrm>
            <a:off x="7521298" y="5553432"/>
            <a:ext cx="4532828" cy="515183"/>
          </a:xfrm>
          <a:prstGeom prst="rect">
            <a:avLst/>
          </a:prstGeom>
          <a:noFill/>
          <a:ln/>
        </p:spPr>
        <p:txBody>
          <a:bodyPr wrap="none" lIns="0" tIns="0" rIns="0" bIns="0" rtlCol="0" anchor="t"/>
          <a:lstStyle/>
          <a:p>
            <a:pPr marL="0" indent="0" algn="l">
              <a:lnSpc>
                <a:spcPts val="4050"/>
              </a:lnSpc>
              <a:buNone/>
            </a:pPr>
            <a:r>
              <a:rPr lang="en-US" sz="3600" dirty="0">
                <a:solidFill>
                  <a:srgbClr val="030303"/>
                </a:solidFill>
                <a:latin typeface="Inter Medium" pitchFamily="34" charset="0"/>
                <a:ea typeface="Inter Medium" pitchFamily="34" charset="-122"/>
                <a:cs typeface="Inter Medium" pitchFamily="34" charset="-120"/>
              </a:rPr>
              <a:t>意思決定支援・情報仲介</a:t>
            </a:r>
            <a:endParaRPr lang="en-US" sz="3600" dirty="0"/>
          </a:p>
        </p:txBody>
      </p:sp>
      <p:sp>
        <p:nvSpPr>
          <p:cNvPr id="14" name="Text 12"/>
          <p:cNvSpPr/>
          <p:nvPr/>
        </p:nvSpPr>
        <p:spPr>
          <a:xfrm>
            <a:off x="7521298" y="6266378"/>
            <a:ext cx="5691307" cy="1055370"/>
          </a:xfrm>
          <a:prstGeom prst="rect">
            <a:avLst/>
          </a:prstGeom>
          <a:noFill/>
          <a:ln/>
        </p:spPr>
        <p:txBody>
          <a:bodyPr wrap="squar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医療・介護に関する選択肢を一緒に考え、専門職との橋渡しをする。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6073" y="154447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実際的支援の具体例</a:t>
            </a:r>
            <a:endParaRPr lang="en-US" sz="6750" dirty="0"/>
          </a:p>
        </p:txBody>
      </p:sp>
      <p:sp>
        <p:nvSpPr>
          <p:cNvPr id="3" name="Text 1"/>
          <p:cNvSpPr/>
          <p:nvPr/>
        </p:nvSpPr>
        <p:spPr>
          <a:xfrm>
            <a:off x="1483638" y="3700939"/>
            <a:ext cx="12180689"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認知症の母に食事を介助する、夜間のトイレ誘導をする、褥瘡部位のガーゼ交換を行うなど、日常生活全般にわたる介護を家族が担っている。</a:t>
            </a:r>
            <a:endParaRPr lang="en-US" sz="2800" dirty="0"/>
          </a:p>
        </p:txBody>
      </p:sp>
      <p:sp>
        <p:nvSpPr>
          <p:cNvPr id="4" name="Shape 2"/>
          <p:cNvSpPr/>
          <p:nvPr/>
        </p:nvSpPr>
        <p:spPr>
          <a:xfrm>
            <a:off x="966073" y="3312795"/>
            <a:ext cx="45720" cy="1880235"/>
          </a:xfrm>
          <a:prstGeom prst="rect">
            <a:avLst/>
          </a:prstGeom>
          <a:solidFill>
            <a:srgbClr val="030303"/>
          </a:solidFill>
          <a:ln/>
        </p:spPr>
        <p:txBody>
          <a:bodyPr/>
          <a:lstStyle/>
          <a:p>
            <a:endParaRPr lang="ja-JP" altLang="en-US" sz="2000"/>
          </a:p>
        </p:txBody>
      </p:sp>
      <p:sp>
        <p:nvSpPr>
          <p:cNvPr id="5" name="Text 3"/>
          <p:cNvSpPr/>
          <p:nvPr/>
        </p:nvSpPr>
        <p:spPr>
          <a:xfrm>
            <a:off x="966073" y="5581174"/>
            <a:ext cx="12698254"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家族は療養者の最も身近な支援者として、24時間体制で様々なケアを提供している。看護師はこの家族の負担を理解し、適切な支援を行う必要がある。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1111" y="1110113"/>
            <a:ext cx="11978402" cy="880824"/>
          </a:xfrm>
          <a:prstGeom prst="rect">
            <a:avLst/>
          </a:prstGeom>
          <a:noFill/>
          <a:ln/>
        </p:spPr>
        <p:txBody>
          <a:bodyPr wrap="none" lIns="0" tIns="0" rIns="0" bIns="0" rtlCol="0" anchor="t"/>
          <a:lstStyle/>
          <a:p>
            <a:pPr marL="0" indent="0" algn="l">
              <a:buNone/>
            </a:pPr>
            <a:r>
              <a:rPr lang="en-US" sz="5500" dirty="0">
                <a:solidFill>
                  <a:srgbClr val="1B1B27"/>
                </a:solidFill>
                <a:latin typeface="Inter Medium" pitchFamily="34" charset="0"/>
                <a:ea typeface="Inter Medium" pitchFamily="34" charset="-122"/>
                <a:cs typeface="Inter Medium" pitchFamily="34" charset="-120"/>
              </a:rPr>
              <a:t>医療的ケアの補助における家族の役割</a:t>
            </a:r>
            <a:endParaRPr lang="en-US" sz="5500" dirty="0"/>
          </a:p>
        </p:txBody>
      </p:sp>
      <p:sp>
        <p:nvSpPr>
          <p:cNvPr id="3" name="Text 1"/>
          <p:cNvSpPr/>
          <p:nvPr/>
        </p:nvSpPr>
        <p:spPr>
          <a:xfrm>
            <a:off x="861111" y="2351994"/>
            <a:ext cx="13051869" cy="451009"/>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医師の指示に基づき、家族が高度な医療的ケアを担うケースが増えている。</a:t>
            </a:r>
            <a:endParaRPr lang="en-US" sz="2800" dirty="0"/>
          </a:p>
        </p:txBody>
      </p:sp>
      <p:sp>
        <p:nvSpPr>
          <p:cNvPr id="5" name="Text 3"/>
          <p:cNvSpPr/>
          <p:nvPr/>
        </p:nvSpPr>
        <p:spPr>
          <a:xfrm>
            <a:off x="861111" y="3491319"/>
            <a:ext cx="3523536" cy="44029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経管栄養の注入</a:t>
            </a:r>
            <a:endParaRPr lang="en-US" sz="3200" dirty="0"/>
          </a:p>
        </p:txBody>
      </p:sp>
      <p:sp>
        <p:nvSpPr>
          <p:cNvPr id="6" name="Text 4"/>
          <p:cNvSpPr/>
          <p:nvPr/>
        </p:nvSpPr>
        <p:spPr>
          <a:xfrm>
            <a:off x="861111" y="4100681"/>
            <a:ext cx="5927050" cy="902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胃ろうや経鼻チューブからの栄養剤の注入を家族が実施する。</a:t>
            </a:r>
            <a:endParaRPr lang="en-US" sz="2800" dirty="0"/>
          </a:p>
        </p:txBody>
      </p:sp>
      <p:sp>
        <p:nvSpPr>
          <p:cNvPr id="8" name="Text 6"/>
          <p:cNvSpPr/>
          <p:nvPr/>
        </p:nvSpPr>
        <p:spPr>
          <a:xfrm>
            <a:off x="7563139" y="3491319"/>
            <a:ext cx="3523536" cy="44029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在宅酸素の流量調整</a:t>
            </a:r>
            <a:endParaRPr lang="en-US" sz="3200" dirty="0"/>
          </a:p>
        </p:txBody>
      </p:sp>
      <p:sp>
        <p:nvSpPr>
          <p:cNvPr id="9" name="Text 7"/>
          <p:cNvSpPr/>
          <p:nvPr/>
        </p:nvSpPr>
        <p:spPr>
          <a:xfrm>
            <a:off x="7563139" y="4100681"/>
            <a:ext cx="5927169" cy="902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療養者の状態に応じて酸素流量を調整し、機器の管理を行う。</a:t>
            </a:r>
            <a:endParaRPr lang="en-US" sz="2800" dirty="0"/>
          </a:p>
        </p:txBody>
      </p:sp>
      <p:sp>
        <p:nvSpPr>
          <p:cNvPr id="11" name="Text 9"/>
          <p:cNvSpPr/>
          <p:nvPr/>
        </p:nvSpPr>
        <p:spPr>
          <a:xfrm>
            <a:off x="861111" y="5566460"/>
            <a:ext cx="3523536" cy="44029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NPPVマスクの着脱</a:t>
            </a:r>
            <a:endParaRPr lang="en-US" sz="3200" dirty="0"/>
          </a:p>
        </p:txBody>
      </p:sp>
      <p:sp>
        <p:nvSpPr>
          <p:cNvPr id="12" name="Text 10"/>
          <p:cNvSpPr/>
          <p:nvPr/>
        </p:nvSpPr>
        <p:spPr>
          <a:xfrm>
            <a:off x="861111" y="6175822"/>
            <a:ext cx="5927050" cy="902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非侵襲的陽圧換気療法のマスクを適切に装着・管理する。</a:t>
            </a:r>
            <a:endParaRPr lang="en-US" sz="2800" dirty="0"/>
          </a:p>
        </p:txBody>
      </p:sp>
      <p:sp>
        <p:nvSpPr>
          <p:cNvPr id="14" name="Text 12"/>
          <p:cNvSpPr/>
          <p:nvPr/>
        </p:nvSpPr>
        <p:spPr>
          <a:xfrm>
            <a:off x="7563139" y="5566460"/>
            <a:ext cx="3523536" cy="44029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気管切開部の皮膚ケア</a:t>
            </a:r>
            <a:endParaRPr lang="en-US" sz="3200" dirty="0"/>
          </a:p>
        </p:txBody>
      </p:sp>
      <p:sp>
        <p:nvSpPr>
          <p:cNvPr id="15" name="Text 13"/>
          <p:cNvSpPr/>
          <p:nvPr/>
        </p:nvSpPr>
        <p:spPr>
          <a:xfrm>
            <a:off x="7563139" y="6175822"/>
            <a:ext cx="5927169" cy="902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気管切開部周囲の清潔保持と皮膚トラブルの予防を行う。</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631</Words>
  <Application>Microsoft Office PowerPoint</Application>
  <PresentationFormat>ユーザー設定</PresentationFormat>
  <Paragraphs>182</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Calibri Light</vt:lpstr>
      <vt:lpstr>Abadi</vt:lpstr>
      <vt:lpstr>Inter Medium</vt:lpstr>
      <vt:lpstr>IBM Plex Sans Medium</vt:lpstr>
      <vt:lpstr>Calibri</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2026-01-16T04:49:48Z</dcterms:created>
  <dcterms:modified xsi:type="dcterms:W3CDTF">2026-01-16T05:02:25Z</dcterms:modified>
</cp:coreProperties>
</file>