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IBM Plex Sans Medium" panose="020B0603050203000203" pitchFamily="34" charset="0"/>
      <p:regular r:id="rId23"/>
    </p:embeddedFont>
    <p:embeddedFont>
      <p:font typeface="Inter Medium" panose="020B0600070205080204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29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403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30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094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73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01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63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2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79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2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12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8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912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22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43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9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1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120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4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044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55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37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72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4223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183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76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754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42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829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169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262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683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55820" y="1046917"/>
            <a:ext cx="8151019" cy="1910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ja-JP" altLang="en-US" sz="4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成人看護学（運動器）</a:t>
            </a:r>
            <a:endParaRPr lang="en-US" altLang="ja-JP" sz="4800" dirty="0">
              <a:solidFill>
                <a:srgbClr val="1B1B27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ja-JP" alt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第１回</a:t>
            </a:r>
            <a:endParaRPr lang="en-US" sz="4000" dirty="0">
              <a:solidFill>
                <a:srgbClr val="1B1B27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運動器障害の基礎知識と看護の視点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855821" y="3415903"/>
            <a:ext cx="8151018" cy="1466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運動器とは、身体の姿勢を保ち、動作を可能にする器官の総称である。骨・関節・筋・神経から構成され、それぞれが連携することで人間の運動を支えている。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55821" y="5226725"/>
            <a:ext cx="8151018" cy="1955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本講義では、運動器の基本構造から障害の分類、看護の視点まで、包括的に学習していく。運動器障害は身体的・心理社会的な影響を多面的に及ぼすため、全人的なケアが求められる。</a:t>
            </a:r>
            <a:endParaRPr lang="en-US" sz="2400" dirty="0"/>
          </a:p>
        </p:txBody>
      </p:sp>
      <p:pic>
        <p:nvPicPr>
          <p:cNvPr id="7" name="図 6" descr="カラフルな自然の眺め">
            <a:extLst>
              <a:ext uri="{FF2B5EF4-FFF2-40B4-BE49-F238E27FC236}">
                <a16:creationId xmlns:a16="http://schemas.microsoft.com/office/drawing/2014/main" id="{EC420E5F-F136-7972-A813-FAE4C0B5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12" r="49788"/>
          <a:stretch>
            <a:fillRect/>
          </a:stretch>
        </p:blipFill>
        <p:spPr>
          <a:xfrm>
            <a:off x="9823268" y="0"/>
            <a:ext cx="480713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3321" y="838438"/>
            <a:ext cx="7619405" cy="952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450"/>
              </a:lnSpc>
              <a:buNone/>
            </a:pPr>
            <a:r>
              <a:rPr lang="en-US" sz="59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その他の運動器障害</a:t>
            </a:r>
            <a:endParaRPr lang="en-US" sz="5950" dirty="0"/>
          </a:p>
        </p:txBody>
      </p:sp>
      <p:sp>
        <p:nvSpPr>
          <p:cNvPr id="3" name="Text 1"/>
          <p:cNvSpPr/>
          <p:nvPr/>
        </p:nvSpPr>
        <p:spPr>
          <a:xfrm>
            <a:off x="853321" y="2552700"/>
            <a:ext cx="4571643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筋ジストロフィー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853321" y="3428881"/>
            <a:ext cx="6090166" cy="195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遺伝性の筋疾患であり、筋力低下が進行し、徐々に運動機能が低下していく。進行性の経過をたどり、呼吸筋や心筋にも影響を及ぼすことがある。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53321" y="5653802"/>
            <a:ext cx="609016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患者の年齢や病型により症状の進行速度は異なるため、個別的な支援計画が必要である。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94533" y="2552700"/>
            <a:ext cx="4571643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脊髄損傷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7694533" y="3428881"/>
            <a:ext cx="6090166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事故や外傷によって脊髄が損傷され、麻痺や感覚障害が生じる。損傷部位より下位の運動・感覚機能が失われる。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94533" y="5166122"/>
            <a:ext cx="6090166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完全麻痺と不全麻痺があり、リハビリテーションと生活環境の整備が重要となる。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2402681"/>
            <a:ext cx="10349984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運動機能障害が及ぼす影響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4170998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運動機能障害は、単に「動けない」ことにとどまらず、身体的・日常生活的・心理社会的な側面に広く影響を及ぼす。患者の生活全体を包括的に理解することが看護の出発点となる。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2386" y="381799"/>
            <a:ext cx="5497830" cy="687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身体面への影響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452386" y="1429073"/>
            <a:ext cx="2748915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歩行困難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452386" y="1904609"/>
            <a:ext cx="13069252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足を前に出す、バランスをとるといった動作が困難になる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移動能力の低下は生活範囲を著しく制限する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452386" y="3101722"/>
            <a:ext cx="2748915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起立・移動の制限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452386" y="3577258"/>
            <a:ext cx="13069252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立ち上がる、ベッドから車椅子へ移動するなどの動作が制限される。介助の必要性が高まる。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452386" y="4500826"/>
            <a:ext cx="2748915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筋力低下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452386" y="4976362"/>
            <a:ext cx="13069252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廃用性萎縮(使わないことで筋力が低下)や疾患による直接的な筋力低下が生じる。悪循環に陥りやすい。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52386" y="5768009"/>
            <a:ext cx="2748915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関節可動域制限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452386" y="6243544"/>
            <a:ext cx="13069252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関節の変形や拘縮により、動かせる範囲が狭くなる。日常動作に大きな支障をきたす。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452386" y="7035191"/>
            <a:ext cx="2748915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疼痛・しびれ・麻痺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452386" y="7510726"/>
            <a:ext cx="13069252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神経や組織の損傷により、慢性的な痛みや感覚異常が現れる。QOLを著しく低下させる。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7723" y="813316"/>
            <a:ext cx="7391162" cy="923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25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日常生活動作への影響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827723" y="2213014"/>
            <a:ext cx="12974955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運動機能の低下は、自立した生活の維持に直接影響を与える。排泄・入浴・更衣・移動などが困難になり、介助を必要とするようになる。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827723" y="3634620"/>
            <a:ext cx="3635216" cy="461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排泄動作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27723" y="4273867"/>
            <a:ext cx="3635216" cy="189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トイレへの移動や便座への移乗、衣服の着脱などが困難となり、尊厳に関わる問題となる。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275779" y="3634620"/>
            <a:ext cx="3635335" cy="461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入浴動作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275779" y="4273867"/>
            <a:ext cx="3635335" cy="1418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浴槽への出入りや身体を洗う動作が制限され、清潔保持が困難になる。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723954" y="3634620"/>
            <a:ext cx="3635216" cy="461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更衣動作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9723954" y="4273867"/>
            <a:ext cx="3635216" cy="1418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衣服の着脱、特にボタンやファスナーの操作が困難となり、時間を要する。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827723" y="6574835"/>
            <a:ext cx="12974955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自分のことを自分でできない状態は、生活の満足感を著しく低下させる。手すりや段差の解消、車椅子対応など、生活環境の見直しが必要となる。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091" y="924282"/>
            <a:ext cx="7169229" cy="814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心理社会的側面への影響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30091" y="2302907"/>
            <a:ext cx="3911203" cy="48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社会的影響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730091" y="3140393"/>
            <a:ext cx="6267093" cy="417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活動範囲の制限による孤立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30091" y="3648789"/>
            <a:ext cx="6267093" cy="417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外出機会が減り、社会的交流が減少する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30091" y="4157186"/>
            <a:ext cx="6267093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役割喪失感:家族内や職場での役割を果たせなくなる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30091" y="5082778"/>
            <a:ext cx="6267093" cy="417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存在価値を感じにくくなる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40836" y="2302907"/>
            <a:ext cx="3911203" cy="48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心理的影響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640836" y="3140393"/>
            <a:ext cx="6267093" cy="417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うつ状態や意欲低下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640836" y="3648789"/>
            <a:ext cx="6267093" cy="417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慢性的な苦痛や自立喪失による精神的不安定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640836" y="4157186"/>
            <a:ext cx="6267093" cy="417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自己効力感の低下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640836" y="4665583"/>
            <a:ext cx="6267093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25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できていたことができなくなることによる自信喪失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121212" y="6177677"/>
            <a:ext cx="12779097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看護職は、運動機能障害による影響を身体面・生活面・心理面の三側面から統合的に理解し、個別的に支援することが求められる。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730091" y="5884426"/>
            <a:ext cx="30480" cy="1420892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2485" y="818555"/>
            <a:ext cx="8175188" cy="929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300"/>
              </a:lnSpc>
              <a:buNone/>
            </a:pPr>
            <a:r>
              <a:rPr lang="en-US" sz="58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運動器障害のリスク要因</a:t>
            </a:r>
            <a:endParaRPr lang="en-US" sz="5850" dirty="0"/>
          </a:p>
        </p:txBody>
      </p:sp>
      <p:sp>
        <p:nvSpPr>
          <p:cNvPr id="3" name="Text 1"/>
          <p:cNvSpPr/>
          <p:nvPr/>
        </p:nvSpPr>
        <p:spPr>
          <a:xfrm>
            <a:off x="832485" y="2136254"/>
            <a:ext cx="12965430" cy="1426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運動器障害の発症には、年齢的要因、生活習慣、既往歴など複数の因子が複雑に関与している。多因子的リスク評価が必要であり、年齢・生活習慣・既往歴の把握は重要な看護アセスメント項目である。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32485" y="4181986"/>
            <a:ext cx="3628192" cy="464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加齢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832485" y="4824924"/>
            <a:ext cx="3628192" cy="951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骨密度減少、筋量低下、関節軟骨の摩耗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278160" y="4181986"/>
            <a:ext cx="3628192" cy="464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運動不足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5278160" y="4824924"/>
            <a:ext cx="3628192" cy="951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筋力・柔軟性の低下、体重増加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723834" y="4181986"/>
            <a:ext cx="3628192" cy="464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偏った食事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9723834" y="4824924"/>
            <a:ext cx="3628192" cy="951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カルシウム・ビタミンD不足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832485" y="6370831"/>
            <a:ext cx="3716536" cy="464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喫煙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832485" y="7013769"/>
            <a:ext cx="5850969" cy="475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血流障害・骨形成の抑制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7500938" y="6370831"/>
            <a:ext cx="3716536" cy="464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既往歴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7500938" y="7013769"/>
            <a:ext cx="5851088" cy="475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骨粗鬆症、糖尿病、神経疾患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2501" y="945356"/>
            <a:ext cx="9452015" cy="1074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加齢に伴う変化とリスク</a:t>
            </a:r>
            <a:endParaRPr lang="en-US" sz="6750" dirty="0"/>
          </a:p>
        </p:txBody>
      </p:sp>
      <p:sp>
        <p:nvSpPr>
          <p:cNvPr id="4" name="Text 2"/>
          <p:cNvSpPr/>
          <p:nvPr/>
        </p:nvSpPr>
        <p:spPr>
          <a:xfrm>
            <a:off x="962501" y="2818158"/>
            <a:ext cx="3944558" cy="537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骨密度の減少</a:t>
            </a:r>
            <a:endParaRPr lang="en-US" sz="3350" dirty="0"/>
          </a:p>
        </p:txBody>
      </p:sp>
      <p:sp>
        <p:nvSpPr>
          <p:cNvPr id="5" name="Text 3"/>
          <p:cNvSpPr/>
          <p:nvPr/>
        </p:nvSpPr>
        <p:spPr>
          <a:xfrm>
            <a:off x="962501" y="4098556"/>
            <a:ext cx="3944558" cy="329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加齢により骨形成が低下し、骨吸収が進む。骨折しやすくなり、特に大腿骨頸部骨折などのリスクが高まる。</a:t>
            </a:r>
            <a:endParaRPr lang="en-US" sz="2700" dirty="0"/>
          </a:p>
        </p:txBody>
      </p:sp>
      <p:sp>
        <p:nvSpPr>
          <p:cNvPr id="7" name="Text 5"/>
          <p:cNvSpPr/>
          <p:nvPr/>
        </p:nvSpPr>
        <p:spPr>
          <a:xfrm>
            <a:off x="5340786" y="2818158"/>
            <a:ext cx="3944695" cy="1074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筋量の低下(サルコペニア)</a:t>
            </a:r>
            <a:endParaRPr lang="en-US" sz="3350" dirty="0"/>
          </a:p>
        </p:txBody>
      </p:sp>
      <p:sp>
        <p:nvSpPr>
          <p:cNvPr id="8" name="Text 6"/>
          <p:cNvSpPr/>
          <p:nvPr/>
        </p:nvSpPr>
        <p:spPr>
          <a:xfrm>
            <a:off x="5340786" y="4098556"/>
            <a:ext cx="3944695" cy="329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筋繊維の減少・萎縮により筋力が弱くなる。歩行や立ち上がり動作が困難になり、転倒リスクが増大する。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9719191" y="2818158"/>
            <a:ext cx="3944558" cy="537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関節軟骨の摩耗</a:t>
            </a:r>
            <a:endParaRPr lang="en-US" sz="3350" dirty="0"/>
          </a:p>
        </p:txBody>
      </p:sp>
      <p:sp>
        <p:nvSpPr>
          <p:cNvPr id="11" name="Text 9"/>
          <p:cNvSpPr/>
          <p:nvPr/>
        </p:nvSpPr>
        <p:spPr>
          <a:xfrm>
            <a:off x="9719191" y="4098556"/>
            <a:ext cx="3944558" cy="329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関節の使い過ぎや加齢で軟骨がすり減る。変形性関節症の発症につながり、慢性的な疼痛を引き起こす。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522" y="583228"/>
            <a:ext cx="7998262" cy="833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55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生活習慣と既往歴のリスク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746522" y="1977024"/>
            <a:ext cx="3333036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生活習慣によるリスク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746522" y="2553406"/>
            <a:ext cx="12737544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不足は筋力・柔軟性の低下と体重増加を招き、関節に負担をかける。偏った食事はカルシウム・ビタミンD不足により骨の強度を低下させる。喫煙は血流障害と骨形成の抑制により骨密度を低下させ、過度のアルコール摂取は栄養吸収障害や筋萎縮、転倒リスクを高め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6522" y="4484413"/>
            <a:ext cx="3333036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既往歴によるリスク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46522" y="5060794"/>
            <a:ext cx="12737544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粗鬆症は骨の密度と強度が低下し、転倒による骨折リスクが高い。糖尿病は血管・神経障害を引き起こし、神経障害による感覚鈍麻や転倒の危険性がある。パーキンソン病や脳卒中などの神経疾患は、筋力低下・バランス障害・歩行困難を招く。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46522" y="6915193"/>
            <a:ext cx="13137356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リスク因子の改善(運動指導、食事指導、禁煙支援など)を通して、予防的ケアを行うことが看護師の役割である。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7957" y="960357"/>
            <a:ext cx="10187940" cy="890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000"/>
              </a:lnSpc>
              <a:buNone/>
            </a:pPr>
            <a:r>
              <a:rPr lang="en-US" sz="5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看護の視点:残存機能とADL支援</a:t>
            </a:r>
            <a:endParaRPr lang="en-US" sz="5600" dirty="0"/>
          </a:p>
        </p:txBody>
      </p:sp>
      <p:sp>
        <p:nvSpPr>
          <p:cNvPr id="3" name="Text 1"/>
          <p:cNvSpPr/>
          <p:nvPr/>
        </p:nvSpPr>
        <p:spPr>
          <a:xfrm>
            <a:off x="797957" y="2249924"/>
            <a:ext cx="13034486" cy="912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運動器障害に対する看護では、身体的なケアに加えて、生活機能や心理社会的側面に配慮した全人的な支援が求められる。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7957" y="3703439"/>
            <a:ext cx="3562707" cy="445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残存機能の活用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97957" y="4319707"/>
            <a:ext cx="5911810" cy="1368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使える関節や筋肉を把握し、積極的に使用するよう促す。立ち上がりや移動の際に手すりや歩行器を活用する指導を行う。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493318" y="3703439"/>
            <a:ext cx="3562707" cy="445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ADLの自立支援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493318" y="4319707"/>
            <a:ext cx="5911810" cy="1368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トイレ動作や更衣の一部を自分で行えるよう環境調整する。看護師が全介助するのではなく、「できること」を尊重して援助する。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797957" y="6442829"/>
            <a:ext cx="13034486" cy="1210985"/>
          </a:xfrm>
          <a:prstGeom prst="roundRect">
            <a:avLst>
              <a:gd name="adj" fmla="val 9885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00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73" y="6877288"/>
            <a:ext cx="356235" cy="284917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724025" y="6798945"/>
            <a:ext cx="11823502" cy="456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「できないこと」ではなく「できること」に焦点を当てたアプローチが重要である。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929164"/>
            <a:ext cx="9652159" cy="928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300"/>
              </a:lnSpc>
              <a:buNone/>
            </a:pPr>
            <a:r>
              <a:rPr lang="en-US" sz="5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疼痛管理と二次的障害の予防</a:t>
            </a:r>
            <a:endParaRPr lang="en-US" sz="5800" dirty="0"/>
          </a:p>
        </p:txBody>
      </p:sp>
      <p:sp>
        <p:nvSpPr>
          <p:cNvPr id="3" name="Text 1"/>
          <p:cNvSpPr/>
          <p:nvPr/>
        </p:nvSpPr>
        <p:spPr>
          <a:xfrm>
            <a:off x="831652" y="2599849"/>
            <a:ext cx="4455319" cy="556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疼痛管理と安楽の確保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831652" y="3453646"/>
            <a:ext cx="6121241" cy="950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VAS(視覚的アナログスケール)などで痛みの程度をアセスメントする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31652" y="4508183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医師の指示に基づく鎮痛薬の使用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31652" y="5087422"/>
            <a:ext cx="6121241" cy="950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非薬物療法(温罨法・ポジショニング)を併用する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31652" y="6141958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安楽な体位の工夫、緩衝材の使用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31652" y="6721197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夜間の安眠環境の整備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685127" y="2599849"/>
            <a:ext cx="4455319" cy="556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二次的障害の予防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7685127" y="3453646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定期的な関節可動域訓練(ROM運動)の実施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685127" y="4032885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長時間の同一体位を避ける体位変換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685127" y="4612124"/>
            <a:ext cx="6121241" cy="950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離床を促し、ベッド上でも可能な運動を取り入れる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685127" y="5666661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「動けるときに動く」意識づけを行う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685127" y="6245900"/>
            <a:ext cx="6121241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700"/>
              </a:lnSpc>
              <a:buSzPct val="100000"/>
              <a:buChar char="•"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拘縮・廃用症候群の予防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4620" y="904339"/>
            <a:ext cx="6916579" cy="864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800"/>
              </a:lnSpc>
              <a:buNone/>
            </a:pPr>
            <a:r>
              <a:rPr lang="en-US" sz="5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運動器の構成要素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774621" y="2178606"/>
            <a:ext cx="3458289" cy="432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74621" y="2776895"/>
            <a:ext cx="5952887" cy="1770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約206個の骨から構成され、身体を支える構造体である。内臓を保護し、骨髄では血球成分が作られる。長骨・短骨・扁平骨などの種類がある。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88080" y="2178606"/>
            <a:ext cx="3458289" cy="432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関節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488080" y="2776895"/>
            <a:ext cx="5952887" cy="1328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骨と骨を連結し、運動の可動性を可能にする。滑膜関節は自由に動き、線維結合はほとんど動かない。軟骨結合はわずかに動く。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74621" y="5100876"/>
            <a:ext cx="3458289" cy="432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74621" y="5699165"/>
            <a:ext cx="5952887" cy="1770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骨格筋は骨に付着し、収縮することで身体を動かす随意筋である。腱によって骨と連結され、伸び縮みすることで姿勢保持や運動を可能にする。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488080" y="5100876"/>
            <a:ext cx="3458289" cy="432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神経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488080" y="5699165"/>
            <a:ext cx="5952887" cy="1328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運動器の働きを調整・制御する情報伝達路である。中枢神経が統合・調節し、末梢神経が運動指令や感覚情報を伝える。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8053" y="700513"/>
            <a:ext cx="7172682" cy="689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5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個別的支援と看護の基本姿勢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648533" y="1936381"/>
            <a:ext cx="275891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個別性の尊重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648533" y="2413583"/>
            <a:ext cx="1306365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患者の生活歴や職業、家庭での役割を聞き取り、ケアに反映する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「できるようになりたいこと」を一緒に考え、目標を共有する。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48651" y="3568131"/>
            <a:ext cx="275891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心理的サポート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648651" y="4045334"/>
            <a:ext cx="1306365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不安や落ち込みに対して傾聴を行い、共感を示す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必要に応じて家族との連携や精神的支援の専門職を紹介する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48533" y="5199883"/>
            <a:ext cx="2758916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全人的ケア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648533" y="5677085"/>
            <a:ext cx="1306365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多面的な視点で患者の生活を支える専門職としての役割を果たす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身体面・生活面・心理面を統合的に理解する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18172" y="6849375"/>
            <a:ext cx="13063537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運動器障害の看護では、「できないこと」に焦点を当てるのではなく、「できる力」に着目して自立と尊厳を支えることが基本姿勢である。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287178" y="6601130"/>
            <a:ext cx="30480" cy="1202769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5706" y="926068"/>
            <a:ext cx="7908608" cy="988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50"/>
              </a:lnSpc>
              <a:buNone/>
            </a:pPr>
            <a:r>
              <a:rPr lang="en-US" sz="6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骨の構造と機能</a:t>
            </a:r>
            <a:endParaRPr lang="en-US" sz="6200" dirty="0"/>
          </a:p>
        </p:txBody>
      </p:sp>
      <p:sp>
        <p:nvSpPr>
          <p:cNvPr id="3" name="Text 1"/>
          <p:cNvSpPr/>
          <p:nvPr/>
        </p:nvSpPr>
        <p:spPr>
          <a:xfrm>
            <a:off x="885706" y="2224674"/>
            <a:ext cx="4745117" cy="593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骨の主な役割</a:t>
            </a:r>
            <a:endParaRPr lang="en-US" sz="3700" dirty="0"/>
          </a:p>
        </p:txBody>
      </p:sp>
      <p:sp>
        <p:nvSpPr>
          <p:cNvPr id="4" name="Text 2"/>
          <p:cNvSpPr/>
          <p:nvPr/>
        </p:nvSpPr>
        <p:spPr>
          <a:xfrm>
            <a:off x="885706" y="3108484"/>
            <a:ext cx="12858988" cy="1012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骨は約206個から構成され、身体を支える構造体として機能する。内臓を保護する重要な役割も担っており、骨の内部には骨髄があり、赤血球などの血球成分が作られている。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885706" y="4809964"/>
            <a:ext cx="3954304" cy="494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骨の種類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85706" y="5563910"/>
            <a:ext cx="12858988" cy="506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長骨:大腿骨など、長い管状の骨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885706" y="6180653"/>
            <a:ext cx="12858988" cy="506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短骨:手根骨など、立方体状の骨</a:t>
            </a:r>
            <a:endParaRPr lang="en-US" sz="2450" dirty="0"/>
          </a:p>
        </p:txBody>
      </p:sp>
      <p:sp>
        <p:nvSpPr>
          <p:cNvPr id="8" name="Text 6"/>
          <p:cNvSpPr/>
          <p:nvPr/>
        </p:nvSpPr>
        <p:spPr>
          <a:xfrm>
            <a:off x="885706" y="6797397"/>
            <a:ext cx="12858988" cy="506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扁平骨:頭蓋骨など、平たい板状の骨</a:t>
            </a:r>
            <a:endParaRPr lang="en-US" sz="2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1779" y="1143714"/>
            <a:ext cx="8052316" cy="1006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900"/>
              </a:lnSpc>
              <a:buNone/>
            </a:pPr>
            <a:r>
              <a:rPr lang="en-US" sz="63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関節の分類と特徴</a:t>
            </a:r>
            <a:endParaRPr lang="en-US" sz="6300" dirty="0"/>
          </a:p>
        </p:txBody>
      </p:sp>
      <p:sp>
        <p:nvSpPr>
          <p:cNvPr id="4" name="Text 2"/>
          <p:cNvSpPr/>
          <p:nvPr/>
        </p:nvSpPr>
        <p:spPr>
          <a:xfrm>
            <a:off x="901779" y="2902607"/>
            <a:ext cx="3948946" cy="1006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滑膜関節(可動性関節)</a:t>
            </a:r>
            <a:endParaRPr lang="en-US" sz="3150" dirty="0"/>
          </a:p>
        </p:txBody>
      </p:sp>
      <p:sp>
        <p:nvSpPr>
          <p:cNvPr id="5" name="Text 3"/>
          <p:cNvSpPr/>
          <p:nvPr/>
        </p:nvSpPr>
        <p:spPr>
          <a:xfrm>
            <a:off x="901779" y="4102400"/>
            <a:ext cx="3948946" cy="3091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膝関節や肩関節などが該当する。滑液があり自由に動くことができる関節である。最も可動性が高く、日常生活動作の中心となる。</a:t>
            </a:r>
            <a:endParaRPr lang="en-US" sz="2500" dirty="0"/>
          </a:p>
        </p:txBody>
      </p:sp>
      <p:sp>
        <p:nvSpPr>
          <p:cNvPr id="7" name="Text 5"/>
          <p:cNvSpPr/>
          <p:nvPr/>
        </p:nvSpPr>
        <p:spPr>
          <a:xfrm>
            <a:off x="5311496" y="2902607"/>
            <a:ext cx="3949079" cy="503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線維結合(不動関節)</a:t>
            </a:r>
            <a:endParaRPr lang="en-US" sz="3150" dirty="0"/>
          </a:p>
        </p:txBody>
      </p:sp>
      <p:sp>
        <p:nvSpPr>
          <p:cNvPr id="8" name="Text 6"/>
          <p:cNvSpPr/>
          <p:nvPr/>
        </p:nvSpPr>
        <p:spPr>
          <a:xfrm>
            <a:off x="5311496" y="3599122"/>
            <a:ext cx="3949079" cy="3091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頭蓋骨の縫合などが該当する。ほとんど動かない関節であり、主に保護機能を担っている。強固な結合により安定性を保つ。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9721334" y="2902607"/>
            <a:ext cx="3948946" cy="503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軟骨結合</a:t>
            </a:r>
            <a:endParaRPr lang="en-US" sz="3150" dirty="0"/>
          </a:p>
        </p:txBody>
      </p:sp>
      <p:sp>
        <p:nvSpPr>
          <p:cNvPr id="11" name="Text 9"/>
          <p:cNvSpPr/>
          <p:nvPr/>
        </p:nvSpPr>
        <p:spPr>
          <a:xfrm>
            <a:off x="9721334" y="3599122"/>
            <a:ext cx="3948946" cy="3091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恥骨結合などが該当する。わずかに動く関節であり、可動性と安定性の両方を兼ね備えている。柔軟性を保ちながら支持する。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480" y="636027"/>
            <a:ext cx="7077670" cy="884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950"/>
              </a:lnSpc>
              <a:buNone/>
            </a:pPr>
            <a:r>
              <a:rPr lang="en-US" sz="55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筋と神経の連携</a:t>
            </a:r>
            <a:endParaRPr lang="en-US" sz="5550" dirty="0"/>
          </a:p>
        </p:txBody>
      </p:sp>
      <p:sp>
        <p:nvSpPr>
          <p:cNvPr id="3" name="Text 1"/>
          <p:cNvSpPr/>
          <p:nvPr/>
        </p:nvSpPr>
        <p:spPr>
          <a:xfrm>
            <a:off x="792480" y="1793255"/>
            <a:ext cx="13045202" cy="90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骨格筋は骨に付着しており、収縮することで身体を動かす随意筋である。骨と筋は腱によって連結され、伸び縮みすることで関節を動かし、姿勢保持や運動を可能にしている。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92599" y="3628311"/>
            <a:ext cx="3538776" cy="442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中枢神経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92599" y="4240411"/>
            <a:ext cx="3687961" cy="1358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脳と脊髄から構成され、全身の運動や感覚を統合・調節する司令塔の役割を果たす。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258871" y="3628311"/>
            <a:ext cx="3538776" cy="442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運動神経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258871" y="4240411"/>
            <a:ext cx="3688080" cy="1358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筋に命令を送って動かす神経である。中枢からの指令を筋肉に伝達する。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725263" y="3628311"/>
            <a:ext cx="3538776" cy="442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感覚神経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9725263" y="4240411"/>
            <a:ext cx="3687961" cy="1811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外部の刺激(痛み・温度・触覚など)を脳に伝える神経である。身体の状態を中枢に報告する。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92599" y="6439372"/>
            <a:ext cx="13045202" cy="905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このように、運動器はそれぞれが単独ではなく、構造的・機能的に相互に関連し合って人間の動作を支えている。看護においては、この基本構造の理解が障害や疾患のアセスメントに不可欠である。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5348" y="1109663"/>
            <a:ext cx="7815858" cy="977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運動器障害とは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1344216" y="3063597"/>
            <a:ext cx="12410837" cy="1000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運動器障害とは、骨・関節・筋・神経など運動器の構成要素に異常が生じることで、運動機能が低下し、日常生活に支障をきたす状態を指す。</a:t>
            </a:r>
            <a:endParaRPr lang="en-US" sz="2450" dirty="0"/>
          </a:p>
        </p:txBody>
      </p:sp>
      <p:sp>
        <p:nvSpPr>
          <p:cNvPr id="4" name="Shape 2"/>
          <p:cNvSpPr/>
          <p:nvPr/>
        </p:nvSpPr>
        <p:spPr>
          <a:xfrm>
            <a:off x="875348" y="2711887"/>
            <a:ext cx="38100" cy="1703784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875348" y="4767382"/>
            <a:ext cx="12879705" cy="1000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障害の程度や部位により、ADL(日常生活動作)の自立に大きく影響を及ぼす。運動器障害は外傷性・変性性・炎症性・その他に分類され、それぞれ異なる特徴と経過を示す。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875348" y="6119455"/>
            <a:ext cx="12879705" cy="1000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看護職は、障害の種類や重症度によって異なる疼痛、可動域制限、ADL制限、精神的負担などを理解し、患者の個別性をふまえた支援が求められる。</a:t>
            </a:r>
            <a:endParaRPr lang="en-US" sz="2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350" y="860378"/>
            <a:ext cx="6316504" cy="7895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200"/>
              </a:lnSpc>
              <a:buNone/>
            </a:pPr>
            <a:r>
              <a:rPr lang="en-US" sz="49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運動器障害の分類</a:t>
            </a:r>
            <a:endParaRPr lang="en-US" sz="4950" dirty="0"/>
          </a:p>
        </p:txBody>
      </p:sp>
      <p:sp>
        <p:nvSpPr>
          <p:cNvPr id="3" name="Shape 1"/>
          <p:cNvSpPr/>
          <p:nvPr/>
        </p:nvSpPr>
        <p:spPr>
          <a:xfrm>
            <a:off x="707350" y="2058930"/>
            <a:ext cx="6481524" cy="2818499"/>
          </a:xfrm>
          <a:prstGeom prst="roundRect">
            <a:avLst>
              <a:gd name="adj" fmla="val 433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4" name="Text 2"/>
          <p:cNvSpPr/>
          <p:nvPr/>
        </p:nvSpPr>
        <p:spPr>
          <a:xfrm>
            <a:off x="975241" y="2326821"/>
            <a:ext cx="3158252" cy="454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外傷性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975241" y="2873199"/>
            <a:ext cx="5945743" cy="931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外部からの衝撃や事故などによって組織が損傷する障害である。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75241" y="3833200"/>
            <a:ext cx="5945743" cy="465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主な疾患: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骨折、脱臼、捻挫、靱帯損傷など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441525" y="2058930"/>
            <a:ext cx="6481524" cy="2818499"/>
          </a:xfrm>
          <a:prstGeom prst="roundRect">
            <a:avLst>
              <a:gd name="adj" fmla="val 433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8" name="Text 6"/>
          <p:cNvSpPr/>
          <p:nvPr/>
        </p:nvSpPr>
        <p:spPr>
          <a:xfrm>
            <a:off x="7709416" y="2326821"/>
            <a:ext cx="3158252" cy="454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変性性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709416" y="2873199"/>
            <a:ext cx="5945743" cy="931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加齢や長年の負荷の蓄積により組織が劣化する障害である。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709416" y="3833200"/>
            <a:ext cx="5945743" cy="465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主な疾患:</a:t>
            </a: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変形性膝関節症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脊椎症、腰椎症など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707350" y="5091062"/>
            <a:ext cx="6481524" cy="2661744"/>
          </a:xfrm>
          <a:prstGeom prst="roundRect">
            <a:avLst>
              <a:gd name="adj" fmla="val 433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2" name="Text 10"/>
          <p:cNvSpPr/>
          <p:nvPr/>
        </p:nvSpPr>
        <p:spPr>
          <a:xfrm>
            <a:off x="975241" y="5358952"/>
            <a:ext cx="3158252" cy="454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炎症性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975241" y="5905330"/>
            <a:ext cx="5945743" cy="931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自己免疫反応や感染により関節や組織が炎症を起こす障害である。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975241" y="6865331"/>
            <a:ext cx="5945743" cy="465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主な疾患: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関節リウマチ、化膿性関節炎など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7441525" y="5091062"/>
            <a:ext cx="6481524" cy="2661744"/>
          </a:xfrm>
          <a:prstGeom prst="roundRect">
            <a:avLst>
              <a:gd name="adj" fmla="val 433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6" name="Text 14"/>
          <p:cNvSpPr/>
          <p:nvPr/>
        </p:nvSpPr>
        <p:spPr>
          <a:xfrm>
            <a:off x="7709416" y="5358952"/>
            <a:ext cx="3158252" cy="454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その他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7709416" y="5905330"/>
            <a:ext cx="5945743" cy="465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神経や筋の先天的・後天的障害によるもの</a:t>
            </a:r>
            <a:endParaRPr lang="en-US" sz="24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7709416" y="6865331"/>
            <a:ext cx="5945743" cy="465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主な疾患: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筋ジストロフィー、脊髄損傷など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3913" y="809863"/>
            <a:ext cx="7357229" cy="919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200"/>
              </a:lnSpc>
              <a:buNone/>
            </a:pPr>
            <a:r>
              <a:rPr lang="en-US" sz="5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外傷性障害の特徴</a:t>
            </a:r>
            <a:endParaRPr lang="en-US" sz="5750" dirty="0"/>
          </a:p>
        </p:txBody>
      </p:sp>
      <p:sp>
        <p:nvSpPr>
          <p:cNvPr id="3" name="Text 1"/>
          <p:cNvSpPr/>
          <p:nvPr/>
        </p:nvSpPr>
        <p:spPr>
          <a:xfrm>
            <a:off x="823913" y="2464951"/>
            <a:ext cx="3678555" cy="459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骨折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23913" y="3218974"/>
            <a:ext cx="3803213" cy="1883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骨に強い力が加わり、連続性が断たれる状態である。転倒や交通事故などが主な原因となる。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352693" y="2464951"/>
            <a:ext cx="3678555" cy="459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脱臼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5352693" y="3218974"/>
            <a:ext cx="3803213" cy="1883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関節面が外れて、正常な位置関係が崩れる状態である。強い痛みと可動域制限を伴う。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881473" y="2464951"/>
            <a:ext cx="3678555" cy="459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捻挫・靱帯損傷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9881473" y="3218974"/>
            <a:ext cx="3940135" cy="141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関節を支持する靱帯などの軟部組織が損傷する。腫脹や疼痛が特徴的である。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823913" y="5698331"/>
            <a:ext cx="12982575" cy="1721287"/>
          </a:xfrm>
          <a:prstGeom prst="roundRect">
            <a:avLst>
              <a:gd name="adj" fmla="val 7181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00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16" y="6151364"/>
            <a:ext cx="367784" cy="294203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780103" y="6065996"/>
            <a:ext cx="11732181" cy="941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外傷性障害は急性期の適切な処置が予後を大きく左右する。早期発見と迅速な対応が重要である。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9496" y="806735"/>
            <a:ext cx="6513433" cy="814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r>
              <a:rPr lang="en-US" sz="54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変性性・炎症性障害</a:t>
            </a:r>
            <a:endParaRPr lang="en-US" sz="5400" dirty="0"/>
          </a:p>
        </p:txBody>
      </p:sp>
      <p:sp>
        <p:nvSpPr>
          <p:cNvPr id="3" name="Shape 1"/>
          <p:cNvSpPr/>
          <p:nvPr/>
        </p:nvSpPr>
        <p:spPr>
          <a:xfrm>
            <a:off x="729496" y="2051566"/>
            <a:ext cx="6455450" cy="2812018"/>
          </a:xfrm>
          <a:prstGeom prst="roundRect">
            <a:avLst>
              <a:gd name="adj" fmla="val 520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Shape 2"/>
          <p:cNvSpPr/>
          <p:nvPr/>
        </p:nvSpPr>
        <p:spPr>
          <a:xfrm>
            <a:off x="699016" y="2051566"/>
            <a:ext cx="121920" cy="2812018"/>
          </a:xfrm>
          <a:prstGeom prst="roundRect">
            <a:avLst>
              <a:gd name="adj" fmla="val 8975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111925" y="2342555"/>
            <a:ext cx="3256717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変形性関節症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111925" y="2905720"/>
            <a:ext cx="5782032" cy="1666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関節軟骨のすり減りにより、関節が変形し痛みを伴う疾患である。高齢者に多く見られ、膝関節や股関節に好発する。進行性であり、QOLに大きな影響を与える。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445454" y="2051566"/>
            <a:ext cx="6455450" cy="2812018"/>
          </a:xfrm>
          <a:prstGeom prst="roundRect">
            <a:avLst>
              <a:gd name="adj" fmla="val 520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Shape 6"/>
          <p:cNvSpPr/>
          <p:nvPr/>
        </p:nvSpPr>
        <p:spPr>
          <a:xfrm>
            <a:off x="7414974" y="2051566"/>
            <a:ext cx="121920" cy="2812018"/>
          </a:xfrm>
          <a:prstGeom prst="roundRect">
            <a:avLst>
              <a:gd name="adj" fmla="val 8975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7827883" y="2342555"/>
            <a:ext cx="3256717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脊椎症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827883" y="2905720"/>
            <a:ext cx="5782032" cy="1250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椎間板や椎体の変性によって起こる腰痛や神経症状である。加齢に伴う変化が主な原因であり、慢性的な経過をたどることが多い。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729496" y="5124093"/>
            <a:ext cx="6455450" cy="2687496"/>
          </a:xfrm>
          <a:prstGeom prst="roundRect">
            <a:avLst>
              <a:gd name="adj" fmla="val 6108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Shape 10"/>
          <p:cNvSpPr/>
          <p:nvPr/>
        </p:nvSpPr>
        <p:spPr>
          <a:xfrm>
            <a:off x="699016" y="5124093"/>
            <a:ext cx="121920" cy="2687496"/>
          </a:xfrm>
          <a:prstGeom prst="roundRect">
            <a:avLst>
              <a:gd name="adj" fmla="val 8975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1111925" y="5415082"/>
            <a:ext cx="3256717" cy="456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関節リウマチ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111925" y="5978247"/>
            <a:ext cx="5782032" cy="1402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自己免疫疾患で、滑膜に炎症が起こり関節破壊が進行する。朝のこわばりや対称性の関節痛が特徴的である。早期治療が重要である。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7445454" y="5124093"/>
            <a:ext cx="6455450" cy="2687496"/>
          </a:xfrm>
          <a:prstGeom prst="roundRect">
            <a:avLst>
              <a:gd name="adj" fmla="val 6108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6" name="Shape 14"/>
          <p:cNvSpPr/>
          <p:nvPr/>
        </p:nvSpPr>
        <p:spPr>
          <a:xfrm>
            <a:off x="7414974" y="5124093"/>
            <a:ext cx="121920" cy="2687496"/>
          </a:xfrm>
          <a:prstGeom prst="roundRect">
            <a:avLst>
              <a:gd name="adj" fmla="val 8975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7" name="Text 15"/>
          <p:cNvSpPr/>
          <p:nvPr/>
        </p:nvSpPr>
        <p:spPr>
          <a:xfrm>
            <a:off x="7827883" y="5415082"/>
            <a:ext cx="3256717" cy="456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化膿性関節炎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7827883" y="5978247"/>
            <a:ext cx="5782032" cy="1402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細菌感染により関節内に膿がたまり、急性の炎症を起こす。発熱や激しい疼痛を伴い、緊急対応が必要となる。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774</Words>
  <Application>Microsoft Office PowerPoint</Application>
  <PresentationFormat>ユーザー設定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IBM Plex Sans Medium</vt:lpstr>
      <vt:lpstr>Calibri Light</vt:lpstr>
      <vt:lpstr>Inter Medium</vt:lpstr>
      <vt:lpstr>Calibri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2025-12-29T07:55:03Z</dcterms:created>
  <dcterms:modified xsi:type="dcterms:W3CDTF">2025-12-29T08:15:13Z</dcterms:modified>
</cp:coreProperties>
</file>