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Abadi" panose="020B0604020104020204" pitchFamily="34" charset="0"/>
      <p:regular r:id="rId23"/>
    </p:embeddedFont>
    <p:embeddedFont>
      <p:font typeface="IBM Plex Sans Medium" panose="020B0603050203000203" pitchFamily="34" charset="0"/>
      <p:regular r:id="rId24"/>
    </p:embeddedFont>
    <p:embeddedFont>
      <p:font typeface="Inter Medium" panose="020B0600070205080204" charset="0"/>
      <p:regular r:id="rId2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2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84992" y="1028343"/>
            <a:ext cx="7658117" cy="1975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ja-JP" alt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成人看護学（終末期）</a:t>
            </a:r>
            <a:endParaRPr lang="en-US" altLang="ja-JP" sz="60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ja-JP" altLang="en-US" sz="4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第１回</a:t>
            </a:r>
            <a:endParaRPr lang="en-US" sz="44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en-US" sz="44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終末期医療と看護の概要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84991" y="3791444"/>
            <a:ext cx="7374017" cy="354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終末期とは、病気や加齢による身体機能の低下が進み、回復や治癒が医学的に見込めない状態を指す。この時期には延命治療の継続よりも、苦痛の緩和や生活の質(QOL)の維持・向上を目指すケアが重要となる。治療の目的は「治す」から「支える」「苦痛を和らげる」へと移行し、患者本人の価値観や希望に沿ったケアが求められる。</a:t>
            </a:r>
            <a:endParaRPr lang="en-US" sz="2450" dirty="0"/>
          </a:p>
        </p:txBody>
      </p:sp>
      <p:pic>
        <p:nvPicPr>
          <p:cNvPr id="6" name="図 5" descr="丸を使用したデジタル計量機">
            <a:extLst>
              <a:ext uri="{FF2B5EF4-FFF2-40B4-BE49-F238E27FC236}">
                <a16:creationId xmlns:a16="http://schemas.microsoft.com/office/drawing/2014/main" id="{25956598-9A9A-0521-3BE2-C1FDA52D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79" r="23416"/>
          <a:stretch>
            <a:fillRect/>
          </a:stretch>
        </p:blipFill>
        <p:spPr>
          <a:xfrm>
            <a:off x="9588137" y="0"/>
            <a:ext cx="517289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477685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浮腫と排泄の変化</a:t>
            </a:r>
            <a:endParaRPr lang="en-US" sz="6750" dirty="0"/>
          </a:p>
        </p:txBody>
      </p:sp>
      <p:sp>
        <p:nvSpPr>
          <p:cNvPr id="4" name="Text 2"/>
          <p:cNvSpPr/>
          <p:nvPr/>
        </p:nvSpPr>
        <p:spPr>
          <a:xfrm>
            <a:off x="966072" y="3167624"/>
            <a:ext cx="389895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浮腫の出現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966072" y="3913670"/>
            <a:ext cx="3898957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循環機能や腎機能の低下により、足や顔のむくみが生じる。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342571" y="3167624"/>
            <a:ext cx="389895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尿量の減少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342571" y="3913670"/>
            <a:ext cx="3898957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腎機能の低下に伴い、尿の生成量が減少する。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9719071" y="3167624"/>
            <a:ext cx="389895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失禁への対応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9719071" y="3913670"/>
            <a:ext cx="3898957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尿・便の失禁がみられるようになり、清潔保持やスキンケア、排泄の尊厳を守るケアが必要である。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8318" y="1143357"/>
            <a:ext cx="7395805" cy="924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250"/>
              </a:lnSpc>
              <a:buNone/>
            </a:pPr>
            <a:r>
              <a:rPr lang="en-US" sz="5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心理的課題への理解</a:t>
            </a:r>
            <a:endParaRPr lang="en-US" sz="5800" dirty="0"/>
          </a:p>
        </p:txBody>
      </p:sp>
      <p:sp>
        <p:nvSpPr>
          <p:cNvPr id="4" name="Text 2"/>
          <p:cNvSpPr/>
          <p:nvPr/>
        </p:nvSpPr>
        <p:spPr>
          <a:xfrm>
            <a:off x="828318" y="2659499"/>
            <a:ext cx="4142270" cy="462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死への不安・恐怖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28318" y="3299103"/>
            <a:ext cx="4142270" cy="378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「自分はどのように死ぬのか」「苦しまずに最期を迎えられるのか」といった不安が強くなる。看護師は患者の話を受け止め、不安の背景にある思いや希望を丁寧に聴くことが重要である。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276136" y="2659499"/>
            <a:ext cx="4142270" cy="462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孤独感、喪失感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276136" y="3299103"/>
            <a:ext cx="4142270" cy="2840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入院・療養によって家族や社会とのつながりを失い、孤立感を感じることがある。面会支援や、医療チームとの関わりが心理的安定をもたらす場合がある。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723953" y="2659499"/>
            <a:ext cx="4142270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自尊心の低下、役割喪失への悲嘆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9723953" y="3761303"/>
            <a:ext cx="4142270" cy="3313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「誰かの役に立てない」「世話をかけてばかり」と感じることで、自己評価が低下する。患者の存在を肯定し、過ごした人生や今できることに意味を見出す関わりが求められる。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625" y="695512"/>
            <a:ext cx="6367462" cy="795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25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社会的課題への対応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713065" y="2000794"/>
            <a:ext cx="3970236" cy="397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家族内での葛藤、介護負担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13065" y="2551458"/>
            <a:ext cx="13329506" cy="814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取りの場面では、「治療を続けるかどうか」「在宅に戻るかどうか」などで家族間に意見の違いが生じやすい。介護者の心身負担も大きい。看護師は家族の状況や思いにも寄り添い、調整役となることが求められ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13065" y="4191714"/>
            <a:ext cx="5293606" cy="397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経済的問題、退職・役割終了の影響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13065" y="4742378"/>
            <a:ext cx="13329506" cy="814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長期療養や介護費用に伴う経済的不安、仕事を辞めることへの喪失感など、生活基盤への影響が大きい。医療ソーシャルワーカーや地域包括支援センターとの連携が必要である。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13065" y="6157980"/>
            <a:ext cx="4962764" cy="397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住環境や介護サービスの利用調整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713065" y="6708644"/>
            <a:ext cx="13329506" cy="814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在宅療養を望んでも、介護力や住宅設備の問題で実現が難しいことがある。多職種での支援体制づくりが、患者・家族の安心につながる。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6176" y="1049774"/>
            <a:ext cx="7465933" cy="933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3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スピリチュアルな課題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836176" y="2377729"/>
            <a:ext cx="12958048" cy="95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終末期には「自分の人生は何だったのか」「なぜ自分だけが」といった深い問いかけが生まれることがある。看護師は答えを与えるのではなく、問いを共有し、共に考える姿勢が大切である。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36175" y="4430027"/>
            <a:ext cx="4070509" cy="466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生きる意味への問い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36175" y="5075584"/>
            <a:ext cx="4070509" cy="1433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「自分の人生は何だったのか」という存在の価値に関する深い問いかけ。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279945" y="4430027"/>
            <a:ext cx="4070509" cy="466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宗教的な支え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279945" y="5075584"/>
            <a:ext cx="4070509" cy="1910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信仰や宗教儀礼が患者の安心感や受容を支える。宗教者やチャプレンとの連携が望まれる。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723714" y="4430027"/>
            <a:ext cx="4070509" cy="466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精神的・魂の安らぎ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723714" y="5075584"/>
            <a:ext cx="4070509" cy="2388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人とのつながり、感謝の表現、過去の和解、人生の意味づけなど、心の整理を通して安らぎを得たいと願う。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50407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自己決定の尊重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256717"/>
            <a:ext cx="5251133" cy="3311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患者自身が自分の人生の最終段階について「どう過ごしたいか」「どのような治療を望むか」といった意思を明確にし、それに基づいた医療や看護を受けられるよう支援する。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7066598" y="3334345"/>
            <a:ext cx="6605230" cy="3122176"/>
          </a:xfrm>
          <a:prstGeom prst="roundRect">
            <a:avLst>
              <a:gd name="adj" fmla="val 4642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41" y="3867507"/>
            <a:ext cx="431244" cy="34504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187928" y="3765590"/>
            <a:ext cx="513885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意思表明が難しい場合でも、これまでの価値観や言動を手がかりに、推定意思を考慮したケアが求められる。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9155" y="1298019"/>
            <a:ext cx="12226052" cy="9588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55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インフォームド・コンセントの徹底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859155" y="2870478"/>
            <a:ext cx="306824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59155" y="3353872"/>
            <a:ext cx="4099441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859155" y="3583424"/>
            <a:ext cx="3835718" cy="479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丁寧な説明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59155" y="4246959"/>
            <a:ext cx="4099441" cy="1472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治療や処置の内容・目的・選択肢・副作用などを、患者が理解できるように説明する。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265420" y="2870478"/>
            <a:ext cx="306824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5265420" y="3353872"/>
            <a:ext cx="4099441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265420" y="3583424"/>
            <a:ext cx="3835718" cy="479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同意の取得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265420" y="4246959"/>
            <a:ext cx="4099441" cy="981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十分な情報提供の上で、患者本人の同意を得る。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671685" y="2870478"/>
            <a:ext cx="306824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9671685" y="3353872"/>
            <a:ext cx="4099560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9671685" y="3583424"/>
            <a:ext cx="3835718" cy="479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家族との話し合い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9671685" y="4246959"/>
            <a:ext cx="4099560" cy="2454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高齢者や認知機能の低下がある場合には、家族や代理人との話し合いを通じて、本人の意向が最大限反映されるよう努める。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8431" y="1294805"/>
            <a:ext cx="11112579" cy="868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800"/>
              </a:lnSpc>
              <a:buNone/>
            </a:pPr>
            <a:r>
              <a:rPr lang="en-US" sz="54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家族との調整における看護師の役割</a:t>
            </a:r>
            <a:endParaRPr lang="en-US" sz="5450" dirty="0"/>
          </a:p>
        </p:txBody>
      </p:sp>
      <p:sp>
        <p:nvSpPr>
          <p:cNvPr id="3" name="Text 1"/>
          <p:cNvSpPr/>
          <p:nvPr/>
        </p:nvSpPr>
        <p:spPr>
          <a:xfrm>
            <a:off x="778431" y="2719626"/>
            <a:ext cx="13073539" cy="1334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望むケアが、家族の意向や現実的な介護体制と一致しないこともある。看護師は、「患者の意思を第一に」しつつ、家族の負担や思いにも配慮した調整役となる。感情的対立や判断困難な場面では、カンファレンス等を通じた合意形成が有効である。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78431" y="4366855"/>
            <a:ext cx="4172426" cy="2567821"/>
          </a:xfrm>
          <a:prstGeom prst="roundRect">
            <a:avLst>
              <a:gd name="adj" fmla="val 4548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126927" y="4682966"/>
            <a:ext cx="3475434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患者の意思の尊重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094542" y="5284113"/>
            <a:ext cx="3540204" cy="1334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患者本人の希望を最優先に考え、その実現に向けて支援する。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228868" y="4366855"/>
            <a:ext cx="4172545" cy="2567821"/>
          </a:xfrm>
          <a:prstGeom prst="roundRect">
            <a:avLst>
              <a:gd name="adj" fmla="val 4548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577364" y="4682966"/>
            <a:ext cx="3475434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家族の思いへの配慮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544979" y="5284113"/>
            <a:ext cx="3540323" cy="889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家族の負担や不安、葛藤にも寄り添い、理解を示す。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679424" y="4366855"/>
            <a:ext cx="4172426" cy="2567821"/>
          </a:xfrm>
          <a:prstGeom prst="roundRect">
            <a:avLst>
              <a:gd name="adj" fmla="val 4548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27920" y="4682966"/>
            <a:ext cx="3475434" cy="434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合意形成の促進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9995535" y="5284113"/>
            <a:ext cx="3540204" cy="1334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カンファレンスを通じて、関係者全員が納得できる方向性を見出す。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3177" y="299888"/>
            <a:ext cx="12136041" cy="728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ACP(アドバンス・ケア・プランニング)の推進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07457" y="1205210"/>
            <a:ext cx="13324046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人生の最終段階における医療やケアについて、本人・家族・医療者があらかじめ話し合っておくプロセスである。看護師は、日々の関わりの中で患者の価値観や思いを引き出し、記録や共有を通じてACPを具体化する役割を担う。「もしものとき」に備えた準備が、患者・家族・医療者の不安を軽減する。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653177" y="5403413"/>
            <a:ext cx="13324046" cy="30480"/>
          </a:xfrm>
          <a:prstGeom prst="roundRect">
            <a:avLst>
              <a:gd name="adj" fmla="val 32144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Shape 3"/>
          <p:cNvSpPr/>
          <p:nvPr/>
        </p:nvSpPr>
        <p:spPr>
          <a:xfrm>
            <a:off x="3215164" y="4703683"/>
            <a:ext cx="30480" cy="699730"/>
          </a:xfrm>
          <a:prstGeom prst="roundRect">
            <a:avLst>
              <a:gd name="adj" fmla="val 32144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6" name="Shape 4"/>
          <p:cNvSpPr/>
          <p:nvPr/>
        </p:nvSpPr>
        <p:spPr>
          <a:xfrm>
            <a:off x="2967990" y="5141000"/>
            <a:ext cx="524828" cy="52482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7" name="Text 5"/>
          <p:cNvSpPr/>
          <p:nvPr/>
        </p:nvSpPr>
        <p:spPr>
          <a:xfrm>
            <a:off x="3057976" y="5298460"/>
            <a:ext cx="349806" cy="437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1772483" y="3219688"/>
            <a:ext cx="2915960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価値観の把握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886420" y="3724037"/>
            <a:ext cx="4688086" cy="746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日常的な会話から患者の人生観や希望を理解する。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5938361" y="5403413"/>
            <a:ext cx="30480" cy="699730"/>
          </a:xfrm>
          <a:prstGeom prst="roundRect">
            <a:avLst>
              <a:gd name="adj" fmla="val 32144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1" name="Shape 9"/>
          <p:cNvSpPr/>
          <p:nvPr/>
        </p:nvSpPr>
        <p:spPr>
          <a:xfrm>
            <a:off x="5691188" y="5141000"/>
            <a:ext cx="524828" cy="52482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2" name="Text 10"/>
          <p:cNvSpPr/>
          <p:nvPr/>
        </p:nvSpPr>
        <p:spPr>
          <a:xfrm>
            <a:off x="5781173" y="5298460"/>
            <a:ext cx="349806" cy="437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4495562" y="6336506"/>
            <a:ext cx="2915960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話し合いの促進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09499" y="6840855"/>
            <a:ext cx="4688205" cy="746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本人・家族・医療者間での対話の機会を設ける。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8661440" y="4703683"/>
            <a:ext cx="30480" cy="699730"/>
          </a:xfrm>
          <a:prstGeom prst="roundRect">
            <a:avLst>
              <a:gd name="adj" fmla="val 32144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6" name="Shape 14"/>
          <p:cNvSpPr/>
          <p:nvPr/>
        </p:nvSpPr>
        <p:spPr>
          <a:xfrm>
            <a:off x="8414266" y="5141000"/>
            <a:ext cx="524828" cy="52482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7" name="Text 15"/>
          <p:cNvSpPr/>
          <p:nvPr/>
        </p:nvSpPr>
        <p:spPr>
          <a:xfrm>
            <a:off x="8504252" y="5298460"/>
            <a:ext cx="349806" cy="437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</a:t>
            </a:r>
            <a:endParaRPr lang="en-US" sz="3200" dirty="0"/>
          </a:p>
        </p:txBody>
      </p:sp>
      <p:sp>
        <p:nvSpPr>
          <p:cNvPr id="18" name="Text 16"/>
          <p:cNvSpPr/>
          <p:nvPr/>
        </p:nvSpPr>
        <p:spPr>
          <a:xfrm>
            <a:off x="7218640" y="3219688"/>
            <a:ext cx="2915960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記録と共有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6332577" y="3724037"/>
            <a:ext cx="4688205" cy="746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話し合いの内容を記録し、関係者間で共有する。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11384637" y="5403413"/>
            <a:ext cx="30480" cy="699730"/>
          </a:xfrm>
          <a:prstGeom prst="roundRect">
            <a:avLst>
              <a:gd name="adj" fmla="val 32144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21" name="Shape 19"/>
          <p:cNvSpPr/>
          <p:nvPr/>
        </p:nvSpPr>
        <p:spPr>
          <a:xfrm>
            <a:off x="11137463" y="5141000"/>
            <a:ext cx="524828" cy="52482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22" name="Text 20"/>
          <p:cNvSpPr/>
          <p:nvPr/>
        </p:nvSpPr>
        <p:spPr>
          <a:xfrm>
            <a:off x="11227449" y="5298460"/>
            <a:ext cx="349806" cy="437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4</a:t>
            </a:r>
            <a:endParaRPr lang="en-US" sz="3200" dirty="0"/>
          </a:p>
        </p:txBody>
      </p:sp>
      <p:sp>
        <p:nvSpPr>
          <p:cNvPr id="23" name="Text 21"/>
          <p:cNvSpPr/>
          <p:nvPr/>
        </p:nvSpPr>
        <p:spPr>
          <a:xfrm>
            <a:off x="9941838" y="6336506"/>
            <a:ext cx="2915960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定期的な見直し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 22"/>
          <p:cNvSpPr/>
          <p:nvPr/>
        </p:nvSpPr>
        <p:spPr>
          <a:xfrm>
            <a:off x="9055775" y="6840855"/>
            <a:ext cx="4688205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状況の変化に応じて、計画を柔軟に見直す。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3800" y="1103233"/>
            <a:ext cx="12882801" cy="195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多職種連携における看護の中心的役割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773599" y="3120730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医師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197843" y="3120730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薬剤師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0791211" y="3120730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栄養士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773599" y="4232535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リハビリ職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5197843" y="4232535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ソーシャルワーカ</a:t>
            </a: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ー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10791211" y="4232535"/>
            <a:ext cx="3566160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6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宗教者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873800" y="5628680"/>
            <a:ext cx="12882801" cy="1497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看護師は患者の生活全体を理解し、他職種との橋渡しや情報共有を行う中心的存在である。特に、看護記録や観察を通して得た情報を他職種に伝える力が、質の高い終末期ケアにつながる。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600438"/>
            <a:ext cx="9487495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終末期看護の倫理的視点</a:t>
            </a:r>
            <a:endParaRPr lang="en-US" sz="6750" dirty="0"/>
          </a:p>
        </p:txBody>
      </p:sp>
      <p:sp>
        <p:nvSpPr>
          <p:cNvPr id="4" name="Text 2"/>
          <p:cNvSpPr/>
          <p:nvPr/>
        </p:nvSpPr>
        <p:spPr>
          <a:xfrm>
            <a:off x="966073" y="3368754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ja-JP" alt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3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多職種連携</a:t>
            </a:r>
            <a:endParaRPr lang="en-US" sz="3350" dirty="0"/>
          </a:p>
        </p:txBody>
      </p:sp>
      <p:sp>
        <p:nvSpPr>
          <p:cNvPr id="6" name="Text 4"/>
          <p:cNvSpPr/>
          <p:nvPr/>
        </p:nvSpPr>
        <p:spPr>
          <a:xfrm>
            <a:off x="5342572" y="3368754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ja-JP" alt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3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ACPの推進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9719072" y="3368754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ja-JP" alt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3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家族との調整</a:t>
            </a:r>
            <a:endParaRPr lang="en-US" sz="3350" dirty="0"/>
          </a:p>
        </p:txBody>
      </p:sp>
      <p:sp>
        <p:nvSpPr>
          <p:cNvPr id="10" name="Text 8"/>
          <p:cNvSpPr/>
          <p:nvPr/>
        </p:nvSpPr>
        <p:spPr>
          <a:xfrm>
            <a:off x="966073" y="4597956"/>
            <a:ext cx="558034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ja-JP" alt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3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インフォームド・コンセント</a:t>
            </a:r>
            <a:endParaRPr lang="en-US" sz="3350" dirty="0"/>
          </a:p>
        </p:txBody>
      </p:sp>
      <p:sp>
        <p:nvSpPr>
          <p:cNvPr id="12" name="Text 10"/>
          <p:cNvSpPr/>
          <p:nvPr/>
        </p:nvSpPr>
        <p:spPr>
          <a:xfrm>
            <a:off x="7530822" y="4597956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ja-JP" alt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3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自己決定の尊重</a:t>
            </a:r>
            <a:endParaRPr lang="en-US" sz="3350" dirty="0"/>
          </a:p>
        </p:txBody>
      </p:sp>
      <p:sp>
        <p:nvSpPr>
          <p:cNvPr id="13" name="Text 11"/>
          <p:cNvSpPr/>
          <p:nvPr/>
        </p:nvSpPr>
        <p:spPr>
          <a:xfrm>
            <a:off x="966073" y="5827157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終末期のケアにおいては、患者の人間としての尊厳を守りながら、本人・家族・医療チームの間で揺れ動く思いに向き合う倫理的姿勢が重要である。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123831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終末期の医学的定義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2892147"/>
            <a:ext cx="4002643" cy="4213622"/>
          </a:xfrm>
          <a:prstGeom prst="roundRect">
            <a:avLst>
              <a:gd name="adj" fmla="val 3621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26356" y="3252430"/>
            <a:ext cx="328207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がんの末期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26356" y="3998476"/>
            <a:ext cx="328207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腫瘍の進行により回復が見込めない状態。疼痛管理と緩和ケアが中心となる。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13759" y="2892147"/>
            <a:ext cx="4002762" cy="4213622"/>
          </a:xfrm>
          <a:prstGeom prst="roundRect">
            <a:avLst>
              <a:gd name="adj" fmla="val 3621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674043" y="3252430"/>
            <a:ext cx="3282196" cy="1078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進行性心不全・呼吸不全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674043" y="4537591"/>
            <a:ext cx="3282196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心臓や肺の機能が著しく低下し、日常生活に大きな支障をきたす段階。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1565" y="2892147"/>
            <a:ext cx="4002643" cy="4213622"/>
          </a:xfrm>
          <a:prstGeom prst="roundRect">
            <a:avLst>
              <a:gd name="adj" fmla="val 3621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21848" y="3252430"/>
            <a:ext cx="3282077" cy="1078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認知症の最終段階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21848" y="4537591"/>
            <a:ext cx="328207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認知機能の著しい低下により、基本的な生活動作も困難になる時期。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632" y="1073110"/>
            <a:ext cx="11789212" cy="965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550"/>
              </a:lnSpc>
              <a:buNone/>
            </a:pPr>
            <a:r>
              <a:rPr lang="en-US" sz="60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まとめ:その人らしさを支える看護</a:t>
            </a:r>
            <a:endParaRPr lang="en-US" sz="6050" dirty="0"/>
          </a:p>
        </p:txBody>
      </p:sp>
      <p:sp>
        <p:nvSpPr>
          <p:cNvPr id="3" name="Text 1"/>
          <p:cNvSpPr/>
          <p:nvPr/>
        </p:nvSpPr>
        <p:spPr>
          <a:xfrm>
            <a:off x="1327785" y="3002994"/>
            <a:ext cx="12437983" cy="1482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終末期にある患者とその家族には、身体的な症状だけでなく、多面的な課題が存在する。看護師は、その人らしさを支える姿勢と倫理的視点を持ち、関係性の中で支援を行う必要がある。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64632" y="2655689"/>
            <a:ext cx="38100" cy="2176939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864632" y="5179933"/>
            <a:ext cx="12901136" cy="1976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訴えや表情、わずかな反応にも注意を払い、「今この瞬間をどう快適に過ごしてもらうか」を常に考える姿勢が、終末期看護の本質である。身体的・心理的・社会的・スピリチュアルな側面を包括的に理解し、多職種と連携しながら、患者と家族に寄り添うケアを提供することが求められる。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717" y="881658"/>
            <a:ext cx="10481786" cy="873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850"/>
              </a:lnSpc>
              <a:buNone/>
            </a:pPr>
            <a:r>
              <a:rPr lang="en-US" sz="55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終末期医療を取り巻く社会的背景</a:t>
            </a:r>
            <a:endParaRPr lang="en-US" sz="5500" dirty="0"/>
          </a:p>
        </p:txBody>
      </p:sp>
      <p:sp>
        <p:nvSpPr>
          <p:cNvPr id="3" name="Text 1"/>
          <p:cNvSpPr/>
          <p:nvPr/>
        </p:nvSpPr>
        <p:spPr>
          <a:xfrm>
            <a:off x="782717" y="2314218"/>
            <a:ext cx="279440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82717" y="2751058"/>
            <a:ext cx="4168616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782717" y="2966918"/>
            <a:ext cx="3494246" cy="436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高齢化の進行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82717" y="3571280"/>
            <a:ext cx="4168616" cy="2235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日本は世界有数の超高齢社会であり、死因の多くが慢性疾患や老衰である。高齢者が亡くなる場所として、自宅や施設の割合も増えている。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230773" y="2314218"/>
            <a:ext cx="279440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5230773" y="2751058"/>
            <a:ext cx="4168735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230773" y="2966918"/>
            <a:ext cx="3494246" cy="436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在宅看取りの増加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230773" y="3571280"/>
            <a:ext cx="4168735" cy="2235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病院ではなく、「自宅で最期を迎えたい」という希望を持つ人が多く、地域包括ケアシステムや訪問看護の充実が進められている。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678948" y="2314218"/>
            <a:ext cx="279440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9678948" y="2751058"/>
            <a:ext cx="4168616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9678948" y="2966918"/>
            <a:ext cx="4168616" cy="873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医療の進歩と延命治療の選択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9678948" y="4008001"/>
            <a:ext cx="4168616" cy="3130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人工呼吸器や胃瘻、点滴などの医療技術によって延命は可能だが、すべての人がそれを望むとは限らない。「延命すること」と「その人らしく生きること」のバランスが問われるようになっている。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357" y="762953"/>
            <a:ext cx="8847415" cy="850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650"/>
              </a:lnSpc>
              <a:buNone/>
            </a:pPr>
            <a:r>
              <a:rPr lang="en-US" sz="53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終末期医療の重要キーワード</a:t>
            </a:r>
            <a:endParaRPr lang="en-US" sz="5350" dirty="0"/>
          </a:p>
        </p:txBody>
      </p:sp>
      <p:sp>
        <p:nvSpPr>
          <p:cNvPr id="3" name="Shape 1"/>
          <p:cNvSpPr/>
          <p:nvPr/>
        </p:nvSpPr>
        <p:spPr>
          <a:xfrm>
            <a:off x="762357" y="2158246"/>
            <a:ext cx="4187071" cy="2065377"/>
          </a:xfrm>
          <a:prstGeom prst="roundRect">
            <a:avLst>
              <a:gd name="adj" fmla="val 5537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065014" y="2460903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ターミナル期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65014" y="3049667"/>
            <a:ext cx="3581757" cy="871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病気の末期段階、死が差し迫っている期間を指す。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221605" y="2158246"/>
            <a:ext cx="4187071" cy="2065377"/>
          </a:xfrm>
          <a:prstGeom prst="roundRect">
            <a:avLst>
              <a:gd name="adj" fmla="val 5537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524262" y="2460903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予後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524262" y="3049667"/>
            <a:ext cx="3581757" cy="435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病気の経過や見通しのこと。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9680853" y="2158246"/>
            <a:ext cx="4187071" cy="2065377"/>
          </a:xfrm>
          <a:prstGeom prst="roundRect">
            <a:avLst>
              <a:gd name="adj" fmla="val 5537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9983510" y="2460903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治癒困難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983510" y="3049667"/>
            <a:ext cx="3581757" cy="871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回復が見込めない状態を示す。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762357" y="4529852"/>
            <a:ext cx="4187071" cy="2936677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1065014" y="4832509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在宅療養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065014" y="5421273"/>
            <a:ext cx="3581757" cy="871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自宅で医療や介護を受けながら生活すること。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5221605" y="4529852"/>
            <a:ext cx="4187071" cy="2936677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Text 14"/>
          <p:cNvSpPr/>
          <p:nvPr/>
        </p:nvSpPr>
        <p:spPr>
          <a:xfrm>
            <a:off x="5524262" y="4832509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看取り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5524262" y="5421273"/>
            <a:ext cx="3581757" cy="871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最期の時間を支え、死を迎える支援を行うこと。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9680853" y="4529852"/>
            <a:ext cx="4187071" cy="2936677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9" name="Text 17"/>
          <p:cNvSpPr/>
          <p:nvPr/>
        </p:nvSpPr>
        <p:spPr>
          <a:xfrm>
            <a:off x="9983510" y="4832509"/>
            <a:ext cx="3403402" cy="425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人生会議(ACP)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9983510" y="5421273"/>
            <a:ext cx="3581757" cy="1742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将来の医療やケアについて前もって考え、本人の意思を関係者と共有しておく取り組み。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85070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終末期の身体的変化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619024"/>
            <a:ext cx="12698254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終末期にある患者の身体には、生命機能の低下に伴うさまざまな症状が現れる。これらは病状の進行により不可逆的に悪化する特徴があり、看護では苦痛を緩和し、少しでも安楽な状態を保つことが重視される。患者の訴えや表情、わずかな反応にも注意を払い、「今この瞬間をどう快適に過ごしてもらうか」を常に考える姿勢が重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9048" y="942142"/>
            <a:ext cx="10274141" cy="1070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00"/>
              </a:lnSpc>
              <a:buNone/>
            </a:pPr>
            <a:r>
              <a:rPr lang="en-US" sz="6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食欲低下と摂食・嚥下困難</a:t>
            </a:r>
            <a:endParaRPr lang="en-US" sz="6700" dirty="0"/>
          </a:p>
        </p:txBody>
      </p:sp>
      <p:sp>
        <p:nvSpPr>
          <p:cNvPr id="3" name="Text 1"/>
          <p:cNvSpPr/>
          <p:nvPr/>
        </p:nvSpPr>
        <p:spPr>
          <a:xfrm>
            <a:off x="959048" y="2834521"/>
            <a:ext cx="7293054" cy="2192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内臓機能や代謝の低下により、食欲がなくなる、食べる量が減る、飲み込めないなどの変化が起こる。無理に栄養を摂らせるのではなく、本人の意向を尊重したケアが必要となる。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51548" y="5749766"/>
            <a:ext cx="7293054" cy="1644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看護師は患者の食事に対する思いを丁寧に聴き取り、少量でも本人が望むものを提供することで、QOLの維持を図る。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9095303" y="2868692"/>
            <a:ext cx="4281488" cy="535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主な症状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9095303" y="3746302"/>
            <a:ext cx="4583549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食欲不振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9095303" y="4414123"/>
            <a:ext cx="4583549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摂取量の減少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9095303" y="5081945"/>
            <a:ext cx="4583549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嚥下障害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9095303" y="5749766"/>
            <a:ext cx="4583549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味覚の変化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6290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倦怠感と活動性の低下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3131225"/>
            <a:ext cx="6176605" cy="3735467"/>
          </a:xfrm>
          <a:prstGeom prst="roundRect">
            <a:avLst>
              <a:gd name="adj" fmla="val 5875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920353" y="3131225"/>
            <a:ext cx="182880" cy="3735467"/>
          </a:xfrm>
          <a:prstGeom prst="roundRect">
            <a:avLst>
              <a:gd name="adj" fmla="val 79246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493996" y="35219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身体的症状</a:t>
            </a:r>
            <a:endParaRPr lang="en-US" sz="3350" dirty="0"/>
          </a:p>
        </p:txBody>
      </p:sp>
      <p:sp>
        <p:nvSpPr>
          <p:cNvPr id="6" name="Text 4"/>
          <p:cNvSpPr/>
          <p:nvPr/>
        </p:nvSpPr>
        <p:spPr>
          <a:xfrm>
            <a:off x="1493996" y="4268033"/>
            <a:ext cx="5257919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エネルギー代謝が低下するため、常にだるさを訴える、寝たきりになる、話す気力がないといった症状がみられる。</a:t>
            </a:r>
            <a:endParaRPr lang="en-US" sz="2700" dirty="0"/>
          </a:p>
        </p:txBody>
      </p:sp>
      <p:sp>
        <p:nvSpPr>
          <p:cNvPr id="7" name="Shape 5"/>
          <p:cNvSpPr/>
          <p:nvPr/>
        </p:nvSpPr>
        <p:spPr>
          <a:xfrm>
            <a:off x="7487722" y="3131225"/>
            <a:ext cx="6176605" cy="3735467"/>
          </a:xfrm>
          <a:prstGeom prst="roundRect">
            <a:avLst>
              <a:gd name="adj" fmla="val 5875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Shape 6"/>
          <p:cNvSpPr/>
          <p:nvPr/>
        </p:nvSpPr>
        <p:spPr>
          <a:xfrm>
            <a:off x="7442002" y="3131225"/>
            <a:ext cx="182880" cy="3735467"/>
          </a:xfrm>
          <a:prstGeom prst="roundRect">
            <a:avLst>
              <a:gd name="adj" fmla="val 79246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8015645" y="35219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心理的影響</a:t>
            </a:r>
            <a:endParaRPr lang="en-US" sz="3350" dirty="0"/>
          </a:p>
        </p:txBody>
      </p:sp>
      <p:sp>
        <p:nvSpPr>
          <p:cNvPr id="10" name="Text 8"/>
          <p:cNvSpPr/>
          <p:nvPr/>
        </p:nvSpPr>
        <p:spPr>
          <a:xfrm>
            <a:off x="8015645" y="4268033"/>
            <a:ext cx="5257919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動けない自分に対する無力感や焦りも伴いやすく、心理的支援も重要である。患者の自尊心を守る関わりが求められる。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07626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疼痛管理の重要性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549248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がんによる腫瘍の圧迫、骨転移、神経への浸潤などが原因で強い痛みが生じることがある。モルヒネなどのオピオイド系鎮痛薬の使用が検討されるが、副作用や本人の希望への配慮も必要となる。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966072" y="4852391"/>
            <a:ext cx="3846705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痛みの評価</a:t>
            </a:r>
            <a:endParaRPr lang="en-US" sz="3350" dirty="0"/>
          </a:p>
        </p:txBody>
      </p:sp>
      <p:sp>
        <p:nvSpPr>
          <p:cNvPr id="6" name="Text 4"/>
          <p:cNvSpPr/>
          <p:nvPr/>
        </p:nvSpPr>
        <p:spPr>
          <a:xfrm>
            <a:off x="966072" y="5598437"/>
            <a:ext cx="3846705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患者の訴えを丁寧に聴取し、痛みの程度や性質を把握する。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5342571" y="4852391"/>
            <a:ext cx="3846705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薬物療法</a:t>
            </a:r>
            <a:endParaRPr lang="en-US" sz="3350" dirty="0"/>
          </a:p>
        </p:txBody>
      </p:sp>
      <p:sp>
        <p:nvSpPr>
          <p:cNvPr id="9" name="Text 7"/>
          <p:cNvSpPr/>
          <p:nvPr/>
        </p:nvSpPr>
        <p:spPr>
          <a:xfrm>
            <a:off x="5342571" y="5598437"/>
            <a:ext cx="3846705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適切な鎮痛薬を選択し、効果と副作用を観察する。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9719071" y="4852391"/>
            <a:ext cx="3846705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非薬物療法</a:t>
            </a:r>
            <a:endParaRPr lang="en-US" sz="3350" dirty="0"/>
          </a:p>
        </p:txBody>
      </p:sp>
      <p:sp>
        <p:nvSpPr>
          <p:cNvPr id="12" name="Text 10"/>
          <p:cNvSpPr/>
          <p:nvPr/>
        </p:nvSpPr>
        <p:spPr>
          <a:xfrm>
            <a:off x="9719071" y="5598437"/>
            <a:ext cx="3846705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体位調整やマッサージなど、補完的なケアを提供する。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80849"/>
            <a:ext cx="11997333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呼吸困難とチアノーゼへの対応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021687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主な症状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966073" y="3905845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呼吸が浅くなる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966073" y="4578548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呼吸数が増える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966073" y="5251252"/>
            <a:ext cx="5928241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チアノーゼ(唇や手足の青紫色)の出現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966073" y="6475928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呼吸時の苦痛感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743706" y="3021687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看護ケア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7743706" y="3905845"/>
            <a:ext cx="5928241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肺や心臓の機能低下により生じる呼吸困難に対して、酸素投与や体位調整、呼吸困難の緩和ケアが行われることが多い。患者の安楽を最優先に考える。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ユーザー設定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Arial</vt:lpstr>
      <vt:lpstr>IBM Plex Sans Medium</vt:lpstr>
      <vt:lpstr>Inter Medium</vt:lpstr>
      <vt:lpstr>Abadi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2025-12-19T06:28:30Z</dcterms:created>
  <dcterms:modified xsi:type="dcterms:W3CDTF">2025-12-19T08:18:14Z</dcterms:modified>
</cp:coreProperties>
</file>