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Abadi" panose="020B0604020104020204" pitchFamily="34" charset="0"/>
      <p:regular r:id="rId23"/>
    </p:embeddedFont>
    <p:embeddedFont>
      <p:font typeface="IBM Plex Sans Medium" panose="020B0603050203000203" pitchFamily="34" charset="0"/>
      <p:regular r:id="rId24"/>
      <p:italic r:id="rId25"/>
    </p:embeddedFont>
    <p:embeddedFont>
      <p:font typeface="Inter Medium" panose="020B0600070205080204"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5238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280097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22100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2393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066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473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896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094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09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638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354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94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060051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076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468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500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198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962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648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920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241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34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52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12/10/2025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663466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112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241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932414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71806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21151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6028210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508092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6952568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12/10/2025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990457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534559" y="1201119"/>
            <a:ext cx="7943236" cy="1980486"/>
          </a:xfrm>
          <a:prstGeom prst="rect">
            <a:avLst/>
          </a:prstGeom>
          <a:noFill/>
          <a:ln/>
        </p:spPr>
        <p:txBody>
          <a:bodyPr wrap="square" lIns="0" tIns="0" rIns="0" bIns="0" rtlCol="0" anchor="t"/>
          <a:lstStyle/>
          <a:p>
            <a:pPr marL="0" indent="0" algn="l">
              <a:buNone/>
            </a:pPr>
            <a:r>
              <a:rPr lang="ja-JP" altLang="en-US" sz="6200" dirty="0">
                <a:solidFill>
                  <a:srgbClr val="1B1B27"/>
                </a:solidFill>
                <a:latin typeface="Inter Medium" pitchFamily="34" charset="0"/>
                <a:ea typeface="Inter Medium" pitchFamily="34" charset="-122"/>
                <a:cs typeface="Inter Medium" pitchFamily="34" charset="-120"/>
              </a:rPr>
              <a:t>成人看護学（消化器）　</a:t>
            </a:r>
            <a:r>
              <a:rPr lang="ja-JP" altLang="en-US" sz="4000" dirty="0">
                <a:solidFill>
                  <a:srgbClr val="1B1B27"/>
                </a:solidFill>
                <a:latin typeface="Inter Medium" pitchFamily="34" charset="0"/>
                <a:ea typeface="Inter Medium" pitchFamily="34" charset="-122"/>
                <a:cs typeface="Inter Medium" pitchFamily="34" charset="-120"/>
              </a:rPr>
              <a:t>第１回</a:t>
            </a:r>
            <a:endParaRPr lang="en-US" sz="4000" dirty="0">
              <a:solidFill>
                <a:srgbClr val="1B1B27"/>
              </a:solidFill>
              <a:latin typeface="Inter Medium" pitchFamily="34" charset="0"/>
              <a:ea typeface="Inter Medium" pitchFamily="34" charset="-122"/>
              <a:cs typeface="Inter Medium" pitchFamily="34" charset="-120"/>
            </a:endParaRPr>
          </a:p>
          <a:p>
            <a:pPr marL="0" indent="0" algn="l">
              <a:buNone/>
            </a:pPr>
            <a:r>
              <a:rPr lang="en-US" sz="4000" dirty="0" err="1">
                <a:solidFill>
                  <a:srgbClr val="1B1B27"/>
                </a:solidFill>
                <a:latin typeface="Inter Medium" pitchFamily="34" charset="0"/>
                <a:ea typeface="Inter Medium" pitchFamily="34" charset="-122"/>
                <a:cs typeface="Inter Medium" pitchFamily="34" charset="-120"/>
              </a:rPr>
              <a:t>消化器系疾患の概要と看護の基本的視点</a:t>
            </a:r>
            <a:endParaRPr lang="en-US" sz="4000" dirty="0"/>
          </a:p>
        </p:txBody>
      </p:sp>
      <p:sp>
        <p:nvSpPr>
          <p:cNvPr id="4" name="Text 1"/>
          <p:cNvSpPr/>
          <p:nvPr/>
        </p:nvSpPr>
        <p:spPr>
          <a:xfrm>
            <a:off x="534557" y="4394955"/>
            <a:ext cx="7838733" cy="2535436"/>
          </a:xfrm>
          <a:prstGeom prst="rect">
            <a:avLst/>
          </a:prstGeom>
          <a:noFill/>
          <a:ln/>
        </p:spPr>
        <p:txBody>
          <a:bodyPr wrap="square" lIns="0" tIns="0" rIns="0" bIns="0" rtlCol="0" anchor="t"/>
          <a:lstStyle/>
          <a:p>
            <a:pPr marL="0" indent="0" algn="l">
              <a:lnSpc>
                <a:spcPts val="3950"/>
              </a:lnSpc>
              <a:buNone/>
            </a:pPr>
            <a:r>
              <a:rPr lang="en-US" sz="2450" dirty="0">
                <a:solidFill>
                  <a:srgbClr val="030303"/>
                </a:solidFill>
                <a:latin typeface="IBM Plex Sans Medium" pitchFamily="34" charset="0"/>
                <a:ea typeface="IBM Plex Sans Medium" pitchFamily="34" charset="-122"/>
                <a:cs typeface="IBM Plex Sans Medium" pitchFamily="34" charset="-120"/>
              </a:rPr>
              <a:t>消化器系は、食物を体内に取り入れ、必要な栄養素を吸収し、不要物を排泄する一連の流れを担う重要なシステムである。本講義では、消化器系の構造と機能、主要な機能障害、病態生理、そして看護ケアの基本的視点について学習する。</a:t>
            </a:r>
            <a:endParaRPr lang="en-US" sz="2450" dirty="0"/>
          </a:p>
        </p:txBody>
      </p:sp>
      <p:pic>
        <p:nvPicPr>
          <p:cNvPr id="6" name="図 5" descr="スクラブ ポケットの聴診器のクローズアップ">
            <a:extLst>
              <a:ext uri="{FF2B5EF4-FFF2-40B4-BE49-F238E27FC236}">
                <a16:creationId xmlns:a16="http://schemas.microsoft.com/office/drawing/2014/main" id="{7D0F8E76-326C-7494-C39B-9CF654E7A20D}"/>
              </a:ext>
            </a:extLst>
          </p:cNvPr>
          <p:cNvPicPr>
            <a:picLocks noChangeAspect="1"/>
          </p:cNvPicPr>
          <p:nvPr/>
        </p:nvPicPr>
        <p:blipFill>
          <a:blip r:embed="rId3"/>
          <a:srcRect l="41693" r="11005"/>
          <a:stretch>
            <a:fillRect/>
          </a:stretch>
        </p:blipFill>
        <p:spPr>
          <a:xfrm>
            <a:off x="8791303" y="0"/>
            <a:ext cx="5839097"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9862" y="786646"/>
            <a:ext cx="7142440" cy="892731"/>
          </a:xfrm>
          <a:prstGeom prst="rect">
            <a:avLst/>
          </a:prstGeom>
          <a:noFill/>
          <a:ln/>
        </p:spPr>
        <p:txBody>
          <a:bodyPr wrap="none" lIns="0" tIns="0" rIns="0" bIns="0" rtlCol="0" anchor="t"/>
          <a:lstStyle/>
          <a:p>
            <a:pPr marL="0" indent="0" algn="l">
              <a:lnSpc>
                <a:spcPts val="7000"/>
              </a:lnSpc>
              <a:buNone/>
            </a:pPr>
            <a:r>
              <a:rPr lang="en-US" sz="5600" dirty="0">
                <a:solidFill>
                  <a:srgbClr val="1B1B27"/>
                </a:solidFill>
                <a:latin typeface="Inter Medium" pitchFamily="34" charset="0"/>
                <a:ea typeface="Inter Medium" pitchFamily="34" charset="-122"/>
                <a:cs typeface="Inter Medium" pitchFamily="34" charset="-120"/>
              </a:rPr>
              <a:t>摂食・嚥下障害</a:t>
            </a:r>
            <a:endParaRPr lang="en-US" sz="5600" dirty="0"/>
          </a:p>
        </p:txBody>
      </p:sp>
      <p:sp>
        <p:nvSpPr>
          <p:cNvPr id="3" name="Text 1"/>
          <p:cNvSpPr/>
          <p:nvPr/>
        </p:nvSpPr>
        <p:spPr>
          <a:xfrm>
            <a:off x="799862" y="2393513"/>
            <a:ext cx="3571161" cy="446246"/>
          </a:xfrm>
          <a:prstGeom prst="rect">
            <a:avLst/>
          </a:prstGeom>
          <a:noFill/>
          <a:ln/>
        </p:spPr>
        <p:txBody>
          <a:bodyPr wrap="none" lIns="0" tIns="0" rIns="0" bIns="0" rtlCol="0" anchor="t"/>
          <a:lstStyle/>
          <a:p>
            <a:pPr marL="0" indent="0" algn="l">
              <a:lnSpc>
                <a:spcPts val="3500"/>
              </a:lnSpc>
              <a:buNone/>
            </a:pPr>
            <a:r>
              <a:rPr lang="en-US" sz="3200" dirty="0">
                <a:solidFill>
                  <a:srgbClr val="1B1B27"/>
                </a:solidFill>
                <a:latin typeface="Inter Medium" pitchFamily="34" charset="0"/>
                <a:ea typeface="Inter Medium" pitchFamily="34" charset="-122"/>
                <a:cs typeface="Inter Medium" pitchFamily="34" charset="-120"/>
              </a:rPr>
              <a:t>定義と原因</a:t>
            </a:r>
            <a:endParaRPr lang="en-US" sz="3200" dirty="0"/>
          </a:p>
        </p:txBody>
      </p:sp>
      <p:sp>
        <p:nvSpPr>
          <p:cNvPr id="4" name="Text 2"/>
          <p:cNvSpPr/>
          <p:nvPr/>
        </p:nvSpPr>
        <p:spPr>
          <a:xfrm>
            <a:off x="799862" y="3125391"/>
            <a:ext cx="4794052" cy="1371600"/>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口腔から咽頭・食道を経て胃に至るまでの食物の移送過程に障害がある状態である。</a:t>
            </a:r>
            <a:endParaRPr lang="en-US" sz="2400" dirty="0"/>
          </a:p>
        </p:txBody>
      </p:sp>
      <p:sp>
        <p:nvSpPr>
          <p:cNvPr id="5" name="Text 3"/>
          <p:cNvSpPr/>
          <p:nvPr/>
        </p:nvSpPr>
        <p:spPr>
          <a:xfrm>
            <a:off x="799862" y="4754047"/>
            <a:ext cx="4794052" cy="1371600"/>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脳血管障害、パーキンソン病、認知症、加齢、口腔内疾患などが原因となる。</a:t>
            </a:r>
            <a:endParaRPr lang="en-US" sz="2400" dirty="0"/>
          </a:p>
        </p:txBody>
      </p:sp>
      <p:sp>
        <p:nvSpPr>
          <p:cNvPr id="6" name="Text 4"/>
          <p:cNvSpPr/>
          <p:nvPr/>
        </p:nvSpPr>
        <p:spPr>
          <a:xfrm>
            <a:off x="6298525" y="2393513"/>
            <a:ext cx="3571161" cy="446246"/>
          </a:xfrm>
          <a:prstGeom prst="rect">
            <a:avLst/>
          </a:prstGeom>
          <a:noFill/>
          <a:ln/>
        </p:spPr>
        <p:txBody>
          <a:bodyPr wrap="none" lIns="0" tIns="0" rIns="0" bIns="0" rtlCol="0" anchor="t"/>
          <a:lstStyle/>
          <a:p>
            <a:pPr marL="0" indent="0" algn="l">
              <a:lnSpc>
                <a:spcPts val="3500"/>
              </a:lnSpc>
              <a:buNone/>
            </a:pPr>
            <a:r>
              <a:rPr lang="en-US" sz="3200" dirty="0">
                <a:solidFill>
                  <a:srgbClr val="1B1B27"/>
                </a:solidFill>
                <a:latin typeface="Inter Medium" pitchFamily="34" charset="0"/>
                <a:ea typeface="Inter Medium" pitchFamily="34" charset="-122"/>
                <a:cs typeface="Inter Medium" pitchFamily="34" charset="-120"/>
              </a:rPr>
              <a:t>症状</a:t>
            </a:r>
            <a:endParaRPr lang="en-US" sz="3200" dirty="0"/>
          </a:p>
        </p:txBody>
      </p:sp>
      <p:sp>
        <p:nvSpPr>
          <p:cNvPr id="7" name="Text 5"/>
          <p:cNvSpPr/>
          <p:nvPr/>
        </p:nvSpPr>
        <p:spPr>
          <a:xfrm>
            <a:off x="6298525" y="3125391"/>
            <a:ext cx="7539514" cy="457200"/>
          </a:xfrm>
          <a:prstGeom prst="rect">
            <a:avLst/>
          </a:prstGeom>
          <a:noFill/>
          <a:ln/>
        </p:spPr>
        <p:txBody>
          <a:bodyPr wrap="none" lIns="0" tIns="0" rIns="0" bIns="0" rtlCol="0" anchor="t"/>
          <a:lstStyle/>
          <a:p>
            <a:pPr marL="342900" indent="-342900" algn="l">
              <a:lnSpc>
                <a:spcPts val="35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むせ、咳嗽</a:t>
            </a:r>
            <a:endParaRPr lang="en-US" sz="2400" dirty="0"/>
          </a:p>
        </p:txBody>
      </p:sp>
      <p:sp>
        <p:nvSpPr>
          <p:cNvPr id="8" name="Text 6"/>
          <p:cNvSpPr/>
          <p:nvPr/>
        </p:nvSpPr>
        <p:spPr>
          <a:xfrm>
            <a:off x="6298525" y="3682484"/>
            <a:ext cx="7539514" cy="457200"/>
          </a:xfrm>
          <a:prstGeom prst="rect">
            <a:avLst/>
          </a:prstGeom>
          <a:noFill/>
          <a:ln/>
        </p:spPr>
        <p:txBody>
          <a:bodyPr wrap="none" lIns="0" tIns="0" rIns="0" bIns="0" rtlCol="0" anchor="t"/>
          <a:lstStyle/>
          <a:p>
            <a:pPr marL="342900" indent="-342900" algn="l">
              <a:lnSpc>
                <a:spcPts val="35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食事時間の延長</a:t>
            </a:r>
            <a:endParaRPr lang="en-US" sz="2400" dirty="0"/>
          </a:p>
        </p:txBody>
      </p:sp>
      <p:sp>
        <p:nvSpPr>
          <p:cNvPr id="9" name="Text 7"/>
          <p:cNvSpPr/>
          <p:nvPr/>
        </p:nvSpPr>
        <p:spPr>
          <a:xfrm>
            <a:off x="6298525" y="4239578"/>
            <a:ext cx="7539514" cy="457200"/>
          </a:xfrm>
          <a:prstGeom prst="rect">
            <a:avLst/>
          </a:prstGeom>
          <a:noFill/>
          <a:ln/>
        </p:spPr>
        <p:txBody>
          <a:bodyPr wrap="none" lIns="0" tIns="0" rIns="0" bIns="0" rtlCol="0" anchor="t"/>
          <a:lstStyle/>
          <a:p>
            <a:pPr marL="342900" indent="-342900" algn="l">
              <a:lnSpc>
                <a:spcPts val="35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体重減少</a:t>
            </a:r>
            <a:endParaRPr lang="en-US" sz="2400" dirty="0"/>
          </a:p>
        </p:txBody>
      </p:sp>
      <p:sp>
        <p:nvSpPr>
          <p:cNvPr id="10" name="Text 8"/>
          <p:cNvSpPr/>
          <p:nvPr/>
        </p:nvSpPr>
        <p:spPr>
          <a:xfrm>
            <a:off x="6298525" y="4796671"/>
            <a:ext cx="7539514" cy="457200"/>
          </a:xfrm>
          <a:prstGeom prst="rect">
            <a:avLst/>
          </a:prstGeom>
          <a:noFill/>
          <a:ln/>
        </p:spPr>
        <p:txBody>
          <a:bodyPr wrap="none" lIns="0" tIns="0" rIns="0" bIns="0" rtlCol="0" anchor="t"/>
          <a:lstStyle/>
          <a:p>
            <a:pPr marL="342900" indent="-342900" algn="l">
              <a:lnSpc>
                <a:spcPts val="355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誤嚥性肺炎</a:t>
            </a:r>
            <a:endParaRPr lang="en-US" sz="2400" dirty="0"/>
          </a:p>
        </p:txBody>
      </p:sp>
      <p:sp>
        <p:nvSpPr>
          <p:cNvPr id="11" name="Text 9"/>
          <p:cNvSpPr/>
          <p:nvPr/>
        </p:nvSpPr>
        <p:spPr>
          <a:xfrm>
            <a:off x="6298525" y="5539502"/>
            <a:ext cx="3571161" cy="446246"/>
          </a:xfrm>
          <a:prstGeom prst="rect">
            <a:avLst/>
          </a:prstGeom>
          <a:noFill/>
          <a:ln/>
        </p:spPr>
        <p:txBody>
          <a:bodyPr wrap="none" lIns="0" tIns="0" rIns="0" bIns="0" rtlCol="0" anchor="t"/>
          <a:lstStyle/>
          <a:p>
            <a:pPr marL="0" indent="0" algn="l">
              <a:lnSpc>
                <a:spcPts val="3500"/>
              </a:lnSpc>
              <a:buNone/>
            </a:pPr>
            <a:r>
              <a:rPr lang="en-US" sz="3200" dirty="0">
                <a:solidFill>
                  <a:srgbClr val="1B1B27"/>
                </a:solidFill>
                <a:latin typeface="Inter Medium" pitchFamily="34" charset="0"/>
                <a:ea typeface="Inter Medium" pitchFamily="34" charset="-122"/>
                <a:cs typeface="Inter Medium" pitchFamily="34" charset="-120"/>
              </a:rPr>
              <a:t>看護の視点</a:t>
            </a:r>
            <a:endParaRPr lang="en-US" sz="3200" dirty="0"/>
          </a:p>
        </p:txBody>
      </p:sp>
      <p:sp>
        <p:nvSpPr>
          <p:cNvPr id="12" name="Text 10"/>
          <p:cNvSpPr/>
          <p:nvPr/>
        </p:nvSpPr>
        <p:spPr>
          <a:xfrm>
            <a:off x="6298525" y="6271379"/>
            <a:ext cx="7539514" cy="914400"/>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姿勢調整、食形態の工夫、口腔ケア、摂食嚥下リハビリテーションなどの介入が必要である。</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76883" y="763191"/>
            <a:ext cx="8322469" cy="867013"/>
          </a:xfrm>
          <a:prstGeom prst="rect">
            <a:avLst/>
          </a:prstGeom>
          <a:noFill/>
          <a:ln/>
        </p:spPr>
        <p:txBody>
          <a:bodyPr wrap="none" lIns="0" tIns="0" rIns="0" bIns="0" rtlCol="0" anchor="t"/>
          <a:lstStyle/>
          <a:p>
            <a:pPr marL="0" indent="0" algn="l">
              <a:lnSpc>
                <a:spcPts val="6800"/>
              </a:lnSpc>
              <a:buNone/>
            </a:pPr>
            <a:r>
              <a:rPr lang="en-US" sz="5450" dirty="0">
                <a:solidFill>
                  <a:srgbClr val="1B1B27"/>
                </a:solidFill>
                <a:latin typeface="Inter Medium" pitchFamily="34" charset="0"/>
                <a:ea typeface="Inter Medium" pitchFamily="34" charset="-122"/>
                <a:cs typeface="Inter Medium" pitchFamily="34" charset="-120"/>
              </a:rPr>
              <a:t>消化不良と吸収不良症候群</a:t>
            </a:r>
            <a:endParaRPr lang="en-US" sz="5450" dirty="0"/>
          </a:p>
        </p:txBody>
      </p:sp>
      <p:sp>
        <p:nvSpPr>
          <p:cNvPr id="3" name="Shape 1"/>
          <p:cNvSpPr/>
          <p:nvPr/>
        </p:nvSpPr>
        <p:spPr>
          <a:xfrm>
            <a:off x="814985" y="1936841"/>
            <a:ext cx="6307812" cy="5580834"/>
          </a:xfrm>
          <a:prstGeom prst="roundRect">
            <a:avLst>
              <a:gd name="adj" fmla="val 3463"/>
            </a:avLst>
          </a:prstGeom>
          <a:solidFill>
            <a:srgbClr val="FFFFFF">
              <a:alpha val="95000"/>
            </a:srgbClr>
          </a:solidFill>
          <a:ln w="38100">
            <a:solidFill>
              <a:srgbClr val="CCCCCC"/>
            </a:solidFill>
            <a:prstDash val="solid"/>
          </a:ln>
        </p:spPr>
        <p:txBody>
          <a:bodyPr/>
          <a:lstStyle/>
          <a:p>
            <a:endParaRPr lang="ja-JP" altLang="en-US" sz="2000"/>
          </a:p>
        </p:txBody>
      </p:sp>
      <p:sp>
        <p:nvSpPr>
          <p:cNvPr id="4" name="Shape 2"/>
          <p:cNvSpPr/>
          <p:nvPr/>
        </p:nvSpPr>
        <p:spPr>
          <a:xfrm>
            <a:off x="776884" y="1936841"/>
            <a:ext cx="150214" cy="5580834"/>
          </a:xfrm>
          <a:prstGeom prst="roundRect">
            <a:avLst>
              <a:gd name="adj" fmla="val 76468"/>
            </a:avLst>
          </a:prstGeom>
          <a:solidFill>
            <a:srgbClr val="030303"/>
          </a:solidFill>
          <a:ln/>
        </p:spPr>
        <p:txBody>
          <a:bodyPr/>
          <a:lstStyle/>
          <a:p>
            <a:endParaRPr lang="ja-JP" altLang="en-US" sz="2000"/>
          </a:p>
        </p:txBody>
      </p:sp>
      <p:sp>
        <p:nvSpPr>
          <p:cNvPr id="5" name="Text 3"/>
          <p:cNvSpPr/>
          <p:nvPr/>
        </p:nvSpPr>
        <p:spPr>
          <a:xfrm>
            <a:off x="1244799" y="2252357"/>
            <a:ext cx="3418541" cy="458098"/>
          </a:xfrm>
          <a:prstGeom prst="rect">
            <a:avLst/>
          </a:prstGeom>
          <a:noFill/>
          <a:ln/>
        </p:spPr>
        <p:txBody>
          <a:bodyPr wrap="none" lIns="0" tIns="0" rIns="0" bIns="0" rtlCol="0" anchor="t"/>
          <a:lstStyle/>
          <a:p>
            <a:pPr marL="0" indent="0" algn="l">
              <a:lnSpc>
                <a:spcPts val="3400"/>
              </a:lnSpc>
              <a:buNone/>
            </a:pPr>
            <a:r>
              <a:rPr lang="en-US" sz="2800" dirty="0">
                <a:solidFill>
                  <a:srgbClr val="030303"/>
                </a:solidFill>
                <a:latin typeface="Inter Medium" pitchFamily="34" charset="0"/>
                <a:ea typeface="Inter Medium" pitchFamily="34" charset="-122"/>
                <a:cs typeface="Inter Medium" pitchFamily="34" charset="-120"/>
              </a:rPr>
              <a:t>消化不良</a:t>
            </a:r>
            <a:endParaRPr lang="en-US" sz="2800" dirty="0"/>
          </a:p>
        </p:txBody>
      </p:sp>
      <p:sp>
        <p:nvSpPr>
          <p:cNvPr id="6" name="Text 4"/>
          <p:cNvSpPr/>
          <p:nvPr/>
        </p:nvSpPr>
        <p:spPr>
          <a:xfrm>
            <a:off x="1244799" y="2852313"/>
            <a:ext cx="5573172" cy="938086"/>
          </a:xfrm>
          <a:prstGeom prst="rect">
            <a:avLst/>
          </a:prstGeom>
          <a:noFill/>
          <a:ln/>
        </p:spPr>
        <p:txBody>
          <a:bodyPr wrap="square" lIns="0" tIns="0" rIns="0" bIns="0" rtlCol="0" anchor="t"/>
          <a:lstStyle/>
          <a:p>
            <a:pPr marL="0" indent="0" algn="l">
              <a:lnSpc>
                <a:spcPts val="3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定義:</a:t>
            </a:r>
            <a:r>
              <a:rPr lang="en-US" sz="2400" dirty="0">
                <a:solidFill>
                  <a:srgbClr val="030303"/>
                </a:solidFill>
                <a:latin typeface="IBM Plex Sans Medium" pitchFamily="34" charset="0"/>
                <a:ea typeface="IBM Plex Sans Medium" pitchFamily="34" charset="-122"/>
                <a:cs typeface="IBM Plex Sans Medium" pitchFamily="34" charset="-120"/>
              </a:rPr>
              <a:t> 胃や膵臓、小腸などが食物を十分に分解できない状態</a:t>
            </a:r>
            <a:endParaRPr lang="en-US" sz="2400" dirty="0"/>
          </a:p>
        </p:txBody>
      </p:sp>
      <p:sp>
        <p:nvSpPr>
          <p:cNvPr id="7" name="Text 5"/>
          <p:cNvSpPr/>
          <p:nvPr/>
        </p:nvSpPr>
        <p:spPr>
          <a:xfrm>
            <a:off x="1244799" y="3906492"/>
            <a:ext cx="5573172" cy="938086"/>
          </a:xfrm>
          <a:prstGeom prst="rect">
            <a:avLst/>
          </a:prstGeom>
          <a:noFill/>
          <a:ln/>
        </p:spPr>
        <p:txBody>
          <a:bodyPr wrap="square" lIns="0" tIns="0" rIns="0" bIns="0" rtlCol="0" anchor="t"/>
          <a:lstStyle/>
          <a:p>
            <a:pPr marL="0" indent="0" algn="l">
              <a:lnSpc>
                <a:spcPts val="3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原因:</a:t>
            </a:r>
            <a:r>
              <a:rPr lang="en-US" sz="2400" dirty="0">
                <a:solidFill>
                  <a:srgbClr val="030303"/>
                </a:solidFill>
                <a:latin typeface="IBM Plex Sans Medium" pitchFamily="34" charset="0"/>
                <a:ea typeface="IBM Plex Sans Medium" pitchFamily="34" charset="-122"/>
                <a:cs typeface="IBM Plex Sans Medium" pitchFamily="34" charset="-120"/>
              </a:rPr>
              <a:t> 慢性胃炎、胃切除後、膵炎、膵臓機能不全など</a:t>
            </a:r>
            <a:endParaRPr lang="en-US" sz="2400" dirty="0"/>
          </a:p>
        </p:txBody>
      </p:sp>
      <p:sp>
        <p:nvSpPr>
          <p:cNvPr id="8" name="Text 6"/>
          <p:cNvSpPr/>
          <p:nvPr/>
        </p:nvSpPr>
        <p:spPr>
          <a:xfrm>
            <a:off x="1244799" y="4960671"/>
            <a:ext cx="5573172" cy="938086"/>
          </a:xfrm>
          <a:prstGeom prst="rect">
            <a:avLst/>
          </a:prstGeom>
          <a:noFill/>
          <a:ln/>
        </p:spPr>
        <p:txBody>
          <a:bodyPr wrap="square" lIns="0" tIns="0" rIns="0" bIns="0" rtlCol="0" anchor="t"/>
          <a:lstStyle/>
          <a:p>
            <a:pPr marL="0" indent="0" algn="l">
              <a:lnSpc>
                <a:spcPts val="3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症状:</a:t>
            </a:r>
            <a:r>
              <a:rPr lang="en-US" sz="2400" dirty="0">
                <a:solidFill>
                  <a:srgbClr val="030303"/>
                </a:solidFill>
                <a:latin typeface="IBM Plex Sans Medium" pitchFamily="34" charset="0"/>
                <a:ea typeface="IBM Plex Sans Medium" pitchFamily="34" charset="-122"/>
                <a:cs typeface="IBM Plex Sans Medium" pitchFamily="34" charset="-120"/>
              </a:rPr>
              <a:t> 腹部膨満感、消化不良感、脂肪便、体重減少</a:t>
            </a:r>
            <a:endParaRPr lang="en-US" sz="2400" dirty="0"/>
          </a:p>
        </p:txBody>
      </p:sp>
      <p:sp>
        <p:nvSpPr>
          <p:cNvPr id="9" name="Text 7"/>
          <p:cNvSpPr/>
          <p:nvPr/>
        </p:nvSpPr>
        <p:spPr>
          <a:xfrm>
            <a:off x="1244799" y="6014851"/>
            <a:ext cx="5573172" cy="938086"/>
          </a:xfrm>
          <a:prstGeom prst="rect">
            <a:avLst/>
          </a:prstGeom>
          <a:noFill/>
          <a:ln/>
        </p:spPr>
        <p:txBody>
          <a:bodyPr wrap="square" lIns="0" tIns="0" rIns="0" bIns="0" rtlCol="0" anchor="t"/>
          <a:lstStyle/>
          <a:p>
            <a:pPr marL="0" indent="0" algn="l">
              <a:lnSpc>
                <a:spcPts val="3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看護:</a:t>
            </a:r>
            <a:r>
              <a:rPr lang="en-US" sz="2400" dirty="0">
                <a:solidFill>
                  <a:srgbClr val="030303"/>
                </a:solidFill>
                <a:latin typeface="IBM Plex Sans Medium" pitchFamily="34" charset="0"/>
                <a:ea typeface="IBM Plex Sans Medium" pitchFamily="34" charset="-122"/>
                <a:cs typeface="IBM Plex Sans Medium" pitchFamily="34" charset="-120"/>
              </a:rPr>
              <a:t> 食事内容の調整（低脂肪食、小分け食）、酵素剤の内服管理、排便状態の観察</a:t>
            </a:r>
            <a:endParaRPr lang="en-US" sz="2400" dirty="0"/>
          </a:p>
        </p:txBody>
      </p:sp>
      <p:sp>
        <p:nvSpPr>
          <p:cNvPr id="10" name="Shape 8"/>
          <p:cNvSpPr/>
          <p:nvPr/>
        </p:nvSpPr>
        <p:spPr>
          <a:xfrm>
            <a:off x="7492010" y="1936841"/>
            <a:ext cx="6307812" cy="5580834"/>
          </a:xfrm>
          <a:prstGeom prst="roundRect">
            <a:avLst>
              <a:gd name="adj" fmla="val 3463"/>
            </a:avLst>
          </a:prstGeom>
          <a:solidFill>
            <a:srgbClr val="FFFFFF">
              <a:alpha val="95000"/>
            </a:srgbClr>
          </a:solidFill>
          <a:ln w="38100">
            <a:solidFill>
              <a:srgbClr val="CCCCCC"/>
            </a:solidFill>
            <a:prstDash val="solid"/>
          </a:ln>
        </p:spPr>
        <p:txBody>
          <a:bodyPr/>
          <a:lstStyle/>
          <a:p>
            <a:endParaRPr lang="ja-JP" altLang="en-US" sz="2000"/>
          </a:p>
        </p:txBody>
      </p:sp>
      <p:sp>
        <p:nvSpPr>
          <p:cNvPr id="11" name="Shape 9"/>
          <p:cNvSpPr/>
          <p:nvPr/>
        </p:nvSpPr>
        <p:spPr>
          <a:xfrm>
            <a:off x="7453909" y="1936841"/>
            <a:ext cx="150214" cy="5580834"/>
          </a:xfrm>
          <a:prstGeom prst="roundRect">
            <a:avLst>
              <a:gd name="adj" fmla="val 76468"/>
            </a:avLst>
          </a:prstGeom>
          <a:solidFill>
            <a:srgbClr val="030303"/>
          </a:solidFill>
          <a:ln/>
        </p:spPr>
        <p:txBody>
          <a:bodyPr/>
          <a:lstStyle/>
          <a:p>
            <a:endParaRPr lang="ja-JP" altLang="en-US" sz="2000"/>
          </a:p>
        </p:txBody>
      </p:sp>
      <p:sp>
        <p:nvSpPr>
          <p:cNvPr id="12" name="Text 10"/>
          <p:cNvSpPr/>
          <p:nvPr/>
        </p:nvSpPr>
        <p:spPr>
          <a:xfrm>
            <a:off x="7921824" y="2252357"/>
            <a:ext cx="3418541" cy="458098"/>
          </a:xfrm>
          <a:prstGeom prst="rect">
            <a:avLst/>
          </a:prstGeom>
          <a:noFill/>
          <a:ln/>
        </p:spPr>
        <p:txBody>
          <a:bodyPr wrap="none" lIns="0" tIns="0" rIns="0" bIns="0" rtlCol="0" anchor="t"/>
          <a:lstStyle/>
          <a:p>
            <a:pPr marL="0" indent="0" algn="l">
              <a:lnSpc>
                <a:spcPts val="3400"/>
              </a:lnSpc>
              <a:buNone/>
            </a:pPr>
            <a:r>
              <a:rPr lang="en-US" sz="2800" dirty="0">
                <a:solidFill>
                  <a:srgbClr val="030303"/>
                </a:solidFill>
                <a:latin typeface="Inter Medium" pitchFamily="34" charset="0"/>
                <a:ea typeface="Inter Medium" pitchFamily="34" charset="-122"/>
                <a:cs typeface="Inter Medium" pitchFamily="34" charset="-120"/>
              </a:rPr>
              <a:t>吸収不良症候群</a:t>
            </a:r>
            <a:endParaRPr lang="en-US" sz="2800" dirty="0"/>
          </a:p>
        </p:txBody>
      </p:sp>
      <p:sp>
        <p:nvSpPr>
          <p:cNvPr id="13" name="Text 11"/>
          <p:cNvSpPr/>
          <p:nvPr/>
        </p:nvSpPr>
        <p:spPr>
          <a:xfrm>
            <a:off x="7921824" y="2852313"/>
            <a:ext cx="5573172" cy="938086"/>
          </a:xfrm>
          <a:prstGeom prst="rect">
            <a:avLst/>
          </a:prstGeom>
          <a:noFill/>
          <a:ln/>
        </p:spPr>
        <p:txBody>
          <a:bodyPr wrap="square" lIns="0" tIns="0" rIns="0" bIns="0" rtlCol="0" anchor="t"/>
          <a:lstStyle/>
          <a:p>
            <a:pPr marL="0" indent="0" algn="l">
              <a:lnSpc>
                <a:spcPts val="3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定義:</a:t>
            </a:r>
            <a:r>
              <a:rPr lang="en-US" sz="2400" dirty="0">
                <a:solidFill>
                  <a:srgbClr val="030303"/>
                </a:solidFill>
                <a:latin typeface="IBM Plex Sans Medium" pitchFamily="34" charset="0"/>
                <a:ea typeface="IBM Plex Sans Medium" pitchFamily="34" charset="-122"/>
                <a:cs typeface="IBM Plex Sans Medium" pitchFamily="34" charset="-120"/>
              </a:rPr>
              <a:t> 小腸における栄養素・水分・電解質の吸収障害</a:t>
            </a:r>
            <a:endParaRPr lang="en-US" sz="2400" dirty="0"/>
          </a:p>
        </p:txBody>
      </p:sp>
      <p:sp>
        <p:nvSpPr>
          <p:cNvPr id="14" name="Text 12"/>
          <p:cNvSpPr/>
          <p:nvPr/>
        </p:nvSpPr>
        <p:spPr>
          <a:xfrm>
            <a:off x="7921824" y="3906492"/>
            <a:ext cx="5573172" cy="938086"/>
          </a:xfrm>
          <a:prstGeom prst="rect">
            <a:avLst/>
          </a:prstGeom>
          <a:noFill/>
          <a:ln/>
        </p:spPr>
        <p:txBody>
          <a:bodyPr wrap="square" lIns="0" tIns="0" rIns="0" bIns="0" rtlCol="0" anchor="t"/>
          <a:lstStyle/>
          <a:p>
            <a:pPr marL="0" indent="0" algn="l">
              <a:lnSpc>
                <a:spcPts val="3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原因:</a:t>
            </a:r>
            <a:r>
              <a:rPr lang="en-US" sz="2400" dirty="0">
                <a:solidFill>
                  <a:srgbClr val="030303"/>
                </a:solidFill>
                <a:latin typeface="IBM Plex Sans Medium" pitchFamily="34" charset="0"/>
                <a:ea typeface="IBM Plex Sans Medium" pitchFamily="34" charset="-122"/>
                <a:cs typeface="IBM Plex Sans Medium" pitchFamily="34" charset="-120"/>
              </a:rPr>
              <a:t> 短腸症候群、セリアック病、クローン病、膵外分泌不全など</a:t>
            </a:r>
            <a:endParaRPr lang="en-US" sz="2400" dirty="0"/>
          </a:p>
        </p:txBody>
      </p:sp>
      <p:sp>
        <p:nvSpPr>
          <p:cNvPr id="15" name="Text 13"/>
          <p:cNvSpPr/>
          <p:nvPr/>
        </p:nvSpPr>
        <p:spPr>
          <a:xfrm>
            <a:off x="7921824" y="4960671"/>
            <a:ext cx="5573172" cy="469043"/>
          </a:xfrm>
          <a:prstGeom prst="rect">
            <a:avLst/>
          </a:prstGeom>
          <a:noFill/>
          <a:ln/>
        </p:spPr>
        <p:txBody>
          <a:bodyPr wrap="none" lIns="0" tIns="0" rIns="0" bIns="0" rtlCol="0" anchor="t"/>
          <a:lstStyle/>
          <a:p>
            <a:pPr marL="0" indent="0" algn="l">
              <a:lnSpc>
                <a:spcPts val="3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症状:</a:t>
            </a:r>
            <a:r>
              <a:rPr lang="en-US" sz="2400" dirty="0">
                <a:solidFill>
                  <a:srgbClr val="030303"/>
                </a:solidFill>
                <a:latin typeface="IBM Plex Sans Medium" pitchFamily="34" charset="0"/>
                <a:ea typeface="IBM Plex Sans Medium" pitchFamily="34" charset="-122"/>
                <a:cs typeface="IBM Plex Sans Medium" pitchFamily="34" charset="-120"/>
              </a:rPr>
              <a:t> 下痢、脂肪便、貧血、低栄養、浮腫</a:t>
            </a:r>
            <a:endParaRPr lang="en-US" sz="2400" dirty="0"/>
          </a:p>
        </p:txBody>
      </p:sp>
      <p:sp>
        <p:nvSpPr>
          <p:cNvPr id="16" name="Text 14"/>
          <p:cNvSpPr/>
          <p:nvPr/>
        </p:nvSpPr>
        <p:spPr>
          <a:xfrm>
            <a:off x="7921824" y="5570986"/>
            <a:ext cx="5573172" cy="1407130"/>
          </a:xfrm>
          <a:prstGeom prst="rect">
            <a:avLst/>
          </a:prstGeom>
          <a:noFill/>
          <a:ln/>
        </p:spPr>
        <p:txBody>
          <a:bodyPr wrap="square" lIns="0" tIns="0" rIns="0" bIns="0" rtlCol="0" anchor="t"/>
          <a:lstStyle/>
          <a:p>
            <a:pPr marL="0" indent="0" algn="l">
              <a:lnSpc>
                <a:spcPts val="34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看護:</a:t>
            </a:r>
            <a:r>
              <a:rPr lang="en-US" sz="2400" dirty="0">
                <a:solidFill>
                  <a:srgbClr val="030303"/>
                </a:solidFill>
                <a:latin typeface="IBM Plex Sans Medium" pitchFamily="34" charset="0"/>
                <a:ea typeface="IBM Plex Sans Medium" pitchFamily="34" charset="-122"/>
                <a:cs typeface="IBM Plex Sans Medium" pitchFamily="34" charset="-120"/>
              </a:rPr>
              <a:t> 体重・血清アルブミン・電解質のモニタリング、栄養指導、輸液管理を含む全身的アプローチ</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71061" y="1119783"/>
            <a:ext cx="7777520" cy="972145"/>
          </a:xfrm>
          <a:prstGeom prst="rect">
            <a:avLst/>
          </a:prstGeom>
          <a:noFill/>
          <a:ln/>
        </p:spPr>
        <p:txBody>
          <a:bodyPr wrap="none" lIns="0" tIns="0" rIns="0" bIns="0" rtlCol="0" anchor="t"/>
          <a:lstStyle/>
          <a:p>
            <a:pPr marL="0" indent="0" algn="l">
              <a:lnSpc>
                <a:spcPts val="7650"/>
              </a:lnSpc>
              <a:buNone/>
            </a:pPr>
            <a:r>
              <a:rPr lang="en-US" sz="6100" dirty="0">
                <a:solidFill>
                  <a:srgbClr val="1B1B27"/>
                </a:solidFill>
                <a:latin typeface="Inter Medium" pitchFamily="34" charset="0"/>
                <a:ea typeface="Inter Medium" pitchFamily="34" charset="-122"/>
                <a:cs typeface="Inter Medium" pitchFamily="34" charset="-120"/>
              </a:rPr>
              <a:t>便通異常：下痢と便秘</a:t>
            </a:r>
            <a:endParaRPr lang="en-US" sz="6100" dirty="0"/>
          </a:p>
        </p:txBody>
      </p:sp>
      <p:sp>
        <p:nvSpPr>
          <p:cNvPr id="3" name="Shape 1"/>
          <p:cNvSpPr/>
          <p:nvPr/>
        </p:nvSpPr>
        <p:spPr>
          <a:xfrm>
            <a:off x="871061" y="2714030"/>
            <a:ext cx="6288643" cy="3050381"/>
          </a:xfrm>
          <a:prstGeom prst="roundRect">
            <a:avLst>
              <a:gd name="adj" fmla="val 4284"/>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2070973" y="3063121"/>
            <a:ext cx="3888700" cy="486013"/>
          </a:xfrm>
          <a:prstGeom prst="rect">
            <a:avLst/>
          </a:prstGeom>
          <a:noFill/>
          <a:ln/>
        </p:spPr>
        <p:txBody>
          <a:bodyPr wrap="none" lIns="0" tIns="0" rIns="0" bIns="0" rtlCol="0" anchor="t"/>
          <a:lstStyle/>
          <a:p>
            <a:pPr marL="0" indent="0" algn="ctr">
              <a:lnSpc>
                <a:spcPts val="3800"/>
              </a:lnSpc>
              <a:buNone/>
            </a:pPr>
            <a:r>
              <a:rPr lang="en-US" sz="3050" dirty="0">
                <a:solidFill>
                  <a:srgbClr val="030303"/>
                </a:solidFill>
                <a:latin typeface="Inter Medium" pitchFamily="34" charset="0"/>
                <a:ea typeface="Inter Medium" pitchFamily="34" charset="-122"/>
                <a:cs typeface="Inter Medium" pitchFamily="34" charset="-120"/>
              </a:rPr>
              <a:t>便秘</a:t>
            </a:r>
            <a:endParaRPr lang="en-US" sz="3050" dirty="0"/>
          </a:p>
        </p:txBody>
      </p:sp>
      <p:sp>
        <p:nvSpPr>
          <p:cNvPr id="5" name="Text 3"/>
          <p:cNvSpPr/>
          <p:nvPr/>
        </p:nvSpPr>
        <p:spPr>
          <a:xfrm>
            <a:off x="1220153" y="3735705"/>
            <a:ext cx="5590461" cy="995363"/>
          </a:xfrm>
          <a:prstGeom prst="rect">
            <a:avLst/>
          </a:prstGeom>
          <a:noFill/>
          <a:ln/>
        </p:spPr>
        <p:txBody>
          <a:bodyPr wrap="square" lIns="0" tIns="0" rIns="0" bIns="0" rtlCol="0" anchor="t"/>
          <a:lstStyle/>
          <a:p>
            <a:pPr marL="0" indent="0">
              <a:lnSpc>
                <a:spcPts val="39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原因:</a:t>
            </a:r>
            <a:r>
              <a:rPr lang="en-US" sz="2400" dirty="0">
                <a:solidFill>
                  <a:srgbClr val="030303"/>
                </a:solidFill>
                <a:latin typeface="IBM Plex Sans Medium" pitchFamily="34" charset="0"/>
                <a:ea typeface="IBM Plex Sans Medium" pitchFamily="34" charset="-122"/>
                <a:cs typeface="IBM Plex Sans Medium" pitchFamily="34" charset="-120"/>
              </a:rPr>
              <a:t> 加齢、活動量低下、水分不足、薬剤性（抗コリン薬、オピオイドなど）</a:t>
            </a:r>
            <a:endParaRPr lang="en-US" sz="2400" dirty="0"/>
          </a:p>
        </p:txBody>
      </p:sp>
      <p:sp>
        <p:nvSpPr>
          <p:cNvPr id="6" name="Text 4"/>
          <p:cNvSpPr/>
          <p:nvPr/>
        </p:nvSpPr>
        <p:spPr>
          <a:xfrm>
            <a:off x="1220153" y="4917638"/>
            <a:ext cx="5590461" cy="497681"/>
          </a:xfrm>
          <a:prstGeom prst="rect">
            <a:avLst/>
          </a:prstGeom>
          <a:noFill/>
          <a:ln/>
        </p:spPr>
        <p:txBody>
          <a:bodyPr wrap="none" lIns="0" tIns="0" rIns="0" bIns="0" rtlCol="0" anchor="t"/>
          <a:lstStyle/>
          <a:p>
            <a:pPr marL="0" indent="0">
              <a:lnSpc>
                <a:spcPts val="39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症状:</a:t>
            </a:r>
            <a:r>
              <a:rPr lang="en-US" sz="2400" dirty="0">
                <a:solidFill>
                  <a:srgbClr val="030303"/>
                </a:solidFill>
                <a:latin typeface="IBM Plex Sans Medium" pitchFamily="34" charset="0"/>
                <a:ea typeface="IBM Plex Sans Medium" pitchFamily="34" charset="-122"/>
                <a:cs typeface="IBM Plex Sans Medium" pitchFamily="34" charset="-120"/>
              </a:rPr>
              <a:t> 腹部膨満、排便困難、食欲低下</a:t>
            </a:r>
            <a:endParaRPr lang="en-US" sz="2400" dirty="0"/>
          </a:p>
        </p:txBody>
      </p:sp>
      <p:sp>
        <p:nvSpPr>
          <p:cNvPr id="7" name="Shape 5"/>
          <p:cNvSpPr/>
          <p:nvPr/>
        </p:nvSpPr>
        <p:spPr>
          <a:xfrm>
            <a:off x="7470696" y="2714030"/>
            <a:ext cx="6288643" cy="3050381"/>
          </a:xfrm>
          <a:prstGeom prst="roundRect">
            <a:avLst>
              <a:gd name="adj" fmla="val 4284"/>
            </a:avLst>
          </a:prstGeom>
          <a:solidFill>
            <a:srgbClr val="FFFFFF">
              <a:alpha val="95000"/>
            </a:srgbClr>
          </a:solidFill>
          <a:ln w="38100">
            <a:solidFill>
              <a:srgbClr val="CCCCCC"/>
            </a:solidFill>
            <a:prstDash val="solid"/>
          </a:ln>
        </p:spPr>
        <p:txBody>
          <a:bodyPr/>
          <a:lstStyle/>
          <a:p>
            <a:endParaRPr lang="ja-JP" altLang="en-US"/>
          </a:p>
        </p:txBody>
      </p:sp>
      <p:sp>
        <p:nvSpPr>
          <p:cNvPr id="8" name="Text 6"/>
          <p:cNvSpPr/>
          <p:nvPr/>
        </p:nvSpPr>
        <p:spPr>
          <a:xfrm>
            <a:off x="8670608" y="3063121"/>
            <a:ext cx="3888700" cy="486013"/>
          </a:xfrm>
          <a:prstGeom prst="rect">
            <a:avLst/>
          </a:prstGeom>
          <a:noFill/>
          <a:ln/>
        </p:spPr>
        <p:txBody>
          <a:bodyPr wrap="none" lIns="0" tIns="0" rIns="0" bIns="0" rtlCol="0" anchor="t"/>
          <a:lstStyle/>
          <a:p>
            <a:pPr marL="0" indent="0" algn="ctr">
              <a:lnSpc>
                <a:spcPts val="3800"/>
              </a:lnSpc>
              <a:buNone/>
            </a:pPr>
            <a:r>
              <a:rPr lang="en-US" sz="3050" dirty="0">
                <a:solidFill>
                  <a:srgbClr val="030303"/>
                </a:solidFill>
                <a:latin typeface="Inter Medium" pitchFamily="34" charset="0"/>
                <a:ea typeface="Inter Medium" pitchFamily="34" charset="-122"/>
                <a:cs typeface="Inter Medium" pitchFamily="34" charset="-120"/>
              </a:rPr>
              <a:t>下痢</a:t>
            </a:r>
            <a:endParaRPr lang="en-US" sz="3050" dirty="0"/>
          </a:p>
        </p:txBody>
      </p:sp>
      <p:sp>
        <p:nvSpPr>
          <p:cNvPr id="9" name="Text 7"/>
          <p:cNvSpPr/>
          <p:nvPr/>
        </p:nvSpPr>
        <p:spPr>
          <a:xfrm>
            <a:off x="7819787" y="3735705"/>
            <a:ext cx="5590461" cy="995363"/>
          </a:xfrm>
          <a:prstGeom prst="rect">
            <a:avLst/>
          </a:prstGeom>
          <a:noFill/>
          <a:ln/>
        </p:spPr>
        <p:txBody>
          <a:bodyPr wrap="square" lIns="0" tIns="0" rIns="0" bIns="0" rtlCol="0" anchor="t"/>
          <a:lstStyle/>
          <a:p>
            <a:pPr marL="0" indent="0">
              <a:lnSpc>
                <a:spcPts val="39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原因:</a:t>
            </a:r>
            <a:r>
              <a:rPr lang="en-US" sz="2400" dirty="0">
                <a:solidFill>
                  <a:srgbClr val="030303"/>
                </a:solidFill>
                <a:latin typeface="IBM Plex Sans Medium" pitchFamily="34" charset="0"/>
                <a:ea typeface="IBM Plex Sans Medium" pitchFamily="34" charset="-122"/>
                <a:cs typeface="IBM Plex Sans Medium" pitchFamily="34" charset="-120"/>
              </a:rPr>
              <a:t> 感染症、薬剤性、腸疾患（潰瘍性大腸炎、過敏性腸症候群）など</a:t>
            </a:r>
            <a:endParaRPr lang="en-US" sz="2400" dirty="0"/>
          </a:p>
        </p:txBody>
      </p:sp>
      <p:sp>
        <p:nvSpPr>
          <p:cNvPr id="10" name="Text 8"/>
          <p:cNvSpPr/>
          <p:nvPr/>
        </p:nvSpPr>
        <p:spPr>
          <a:xfrm>
            <a:off x="7819787" y="4917638"/>
            <a:ext cx="5590461" cy="497681"/>
          </a:xfrm>
          <a:prstGeom prst="rect">
            <a:avLst/>
          </a:prstGeom>
          <a:noFill/>
          <a:ln/>
        </p:spPr>
        <p:txBody>
          <a:bodyPr wrap="none" lIns="0" tIns="0" rIns="0" bIns="0" rtlCol="0" anchor="t"/>
          <a:lstStyle/>
          <a:p>
            <a:pPr marL="0" indent="0">
              <a:lnSpc>
                <a:spcPts val="39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症状:</a:t>
            </a:r>
            <a:r>
              <a:rPr lang="en-US" sz="2400" dirty="0">
                <a:solidFill>
                  <a:srgbClr val="030303"/>
                </a:solidFill>
                <a:latin typeface="IBM Plex Sans Medium" pitchFamily="34" charset="0"/>
                <a:ea typeface="IBM Plex Sans Medium" pitchFamily="34" charset="-122"/>
                <a:cs typeface="IBM Plex Sans Medium" pitchFamily="34" charset="-120"/>
              </a:rPr>
              <a:t> 脱水、電解質異常、体力低下</a:t>
            </a:r>
            <a:endParaRPr lang="en-US" sz="2400" dirty="0"/>
          </a:p>
        </p:txBody>
      </p:sp>
      <p:sp>
        <p:nvSpPr>
          <p:cNvPr id="11" name="Text 9"/>
          <p:cNvSpPr/>
          <p:nvPr/>
        </p:nvSpPr>
        <p:spPr>
          <a:xfrm>
            <a:off x="871061" y="6114336"/>
            <a:ext cx="12888278" cy="995363"/>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看護の視点として、排便日誌の活用、食事・水分摂取の調整、排泄援助、必要時の薬剤使用の管理が求められる。</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52701" y="623292"/>
            <a:ext cx="5828586" cy="728424"/>
          </a:xfrm>
          <a:prstGeom prst="rect">
            <a:avLst/>
          </a:prstGeom>
          <a:noFill/>
          <a:ln/>
        </p:spPr>
        <p:txBody>
          <a:bodyPr wrap="none" lIns="0" tIns="0" rIns="0" bIns="0" rtlCol="0" anchor="t"/>
          <a:lstStyle/>
          <a:p>
            <a:pPr marL="0" indent="0" algn="l">
              <a:lnSpc>
                <a:spcPts val="5700"/>
              </a:lnSpc>
              <a:buNone/>
            </a:pPr>
            <a:r>
              <a:rPr lang="en-US" sz="5400" dirty="0">
                <a:solidFill>
                  <a:srgbClr val="1B1B27"/>
                </a:solidFill>
                <a:latin typeface="Inter Medium" pitchFamily="34" charset="0"/>
                <a:ea typeface="Inter Medium" pitchFamily="34" charset="-122"/>
                <a:cs typeface="Inter Medium" pitchFamily="34" charset="-120"/>
              </a:rPr>
              <a:t>主要な病態生理</a:t>
            </a:r>
            <a:endParaRPr lang="en-US" sz="5400" dirty="0"/>
          </a:p>
        </p:txBody>
      </p:sp>
      <p:sp>
        <p:nvSpPr>
          <p:cNvPr id="3" name="Shape 1"/>
          <p:cNvSpPr/>
          <p:nvPr/>
        </p:nvSpPr>
        <p:spPr>
          <a:xfrm>
            <a:off x="7299960" y="1835706"/>
            <a:ext cx="30480" cy="5755481"/>
          </a:xfrm>
          <a:prstGeom prst="roundRect">
            <a:avLst>
              <a:gd name="adj" fmla="val 321264"/>
            </a:avLst>
          </a:prstGeom>
          <a:solidFill>
            <a:srgbClr val="CCCCCC"/>
          </a:solidFill>
          <a:ln/>
        </p:spPr>
        <p:txBody>
          <a:bodyPr/>
          <a:lstStyle/>
          <a:p>
            <a:endParaRPr lang="ja-JP" altLang="en-US" sz="2400"/>
          </a:p>
        </p:txBody>
      </p:sp>
      <p:sp>
        <p:nvSpPr>
          <p:cNvPr id="4" name="Shape 2"/>
          <p:cNvSpPr/>
          <p:nvPr/>
        </p:nvSpPr>
        <p:spPr>
          <a:xfrm>
            <a:off x="6384072" y="2082641"/>
            <a:ext cx="699373" cy="30480"/>
          </a:xfrm>
          <a:prstGeom prst="roundRect">
            <a:avLst>
              <a:gd name="adj" fmla="val 321264"/>
            </a:avLst>
          </a:prstGeom>
          <a:solidFill>
            <a:srgbClr val="CCCCCC"/>
          </a:solidFill>
          <a:ln/>
        </p:spPr>
        <p:txBody>
          <a:bodyPr/>
          <a:lstStyle/>
          <a:p>
            <a:endParaRPr lang="ja-JP" altLang="en-US" sz="2400"/>
          </a:p>
        </p:txBody>
      </p:sp>
      <p:sp>
        <p:nvSpPr>
          <p:cNvPr id="5" name="Shape 3"/>
          <p:cNvSpPr/>
          <p:nvPr/>
        </p:nvSpPr>
        <p:spPr>
          <a:xfrm>
            <a:off x="7052965" y="1835706"/>
            <a:ext cx="524470" cy="524470"/>
          </a:xfrm>
          <a:prstGeom prst="roundRect">
            <a:avLst>
              <a:gd name="adj" fmla="val 18671"/>
            </a:avLst>
          </a:prstGeom>
          <a:solidFill>
            <a:srgbClr val="E6E6E6"/>
          </a:solidFill>
          <a:ln w="7620">
            <a:solidFill>
              <a:srgbClr val="CCCCCC"/>
            </a:solidFill>
            <a:prstDash val="solid"/>
          </a:ln>
        </p:spPr>
        <p:txBody>
          <a:bodyPr/>
          <a:lstStyle/>
          <a:p>
            <a:endParaRPr lang="ja-JP" altLang="en-US" sz="2400"/>
          </a:p>
        </p:txBody>
      </p:sp>
      <p:sp>
        <p:nvSpPr>
          <p:cNvPr id="6" name="Text 4"/>
          <p:cNvSpPr/>
          <p:nvPr/>
        </p:nvSpPr>
        <p:spPr>
          <a:xfrm>
            <a:off x="7140297" y="1923098"/>
            <a:ext cx="349687" cy="437078"/>
          </a:xfrm>
          <a:prstGeom prst="rect">
            <a:avLst/>
          </a:prstGeom>
          <a:noFill/>
          <a:ln/>
        </p:spPr>
        <p:txBody>
          <a:bodyPr wrap="none" lIns="0" tIns="0" rIns="0" bIns="0" rtlCol="0" anchor="t"/>
          <a:lstStyle/>
          <a:p>
            <a:pPr marL="0" indent="0" algn="ctr">
              <a:lnSpc>
                <a:spcPts val="2750"/>
              </a:lnSpc>
              <a:buNone/>
            </a:pPr>
            <a:r>
              <a:rPr lang="en-US" sz="3200" dirty="0">
                <a:solidFill>
                  <a:srgbClr val="030303"/>
                </a:solidFill>
                <a:latin typeface="Inter Medium" pitchFamily="34" charset="0"/>
                <a:ea typeface="Inter Medium" pitchFamily="34" charset="-122"/>
                <a:cs typeface="Inter Medium" pitchFamily="34" charset="-120"/>
              </a:rPr>
              <a:t>1</a:t>
            </a:r>
            <a:endParaRPr lang="en-US" sz="3200" dirty="0"/>
          </a:p>
        </p:txBody>
      </p:sp>
      <p:sp>
        <p:nvSpPr>
          <p:cNvPr id="7" name="Text 5"/>
          <p:cNvSpPr/>
          <p:nvPr/>
        </p:nvSpPr>
        <p:spPr>
          <a:xfrm>
            <a:off x="3235285" y="1915835"/>
            <a:ext cx="2914293" cy="364331"/>
          </a:xfrm>
          <a:prstGeom prst="rect">
            <a:avLst/>
          </a:prstGeom>
          <a:noFill/>
          <a:ln/>
        </p:spPr>
        <p:txBody>
          <a:bodyPr wrap="none" lIns="0" tIns="0" rIns="0" bIns="0" rtlCol="0" anchor="t"/>
          <a:lstStyle/>
          <a:p>
            <a:pPr marL="0" indent="0" algn="r">
              <a:lnSpc>
                <a:spcPts val="2850"/>
              </a:lnSpc>
              <a:buNone/>
            </a:pPr>
            <a:r>
              <a:rPr lang="en-US" sz="3600" dirty="0">
                <a:solidFill>
                  <a:srgbClr val="030303"/>
                </a:solidFill>
                <a:latin typeface="Inter Medium" pitchFamily="34" charset="0"/>
                <a:ea typeface="Inter Medium" pitchFamily="34" charset="-122"/>
                <a:cs typeface="Inter Medium" pitchFamily="34" charset="-120"/>
              </a:rPr>
              <a:t>胃炎・胃潰瘍</a:t>
            </a:r>
            <a:endParaRPr lang="en-US" sz="3600" dirty="0"/>
          </a:p>
        </p:txBody>
      </p:sp>
      <p:sp>
        <p:nvSpPr>
          <p:cNvPr id="8" name="Text 6"/>
          <p:cNvSpPr/>
          <p:nvPr/>
        </p:nvSpPr>
        <p:spPr>
          <a:xfrm>
            <a:off x="652701" y="2419945"/>
            <a:ext cx="5496878" cy="1118711"/>
          </a:xfrm>
          <a:prstGeom prst="rect">
            <a:avLst/>
          </a:prstGeom>
          <a:noFill/>
          <a:ln/>
        </p:spPr>
        <p:txBody>
          <a:bodyPr wrap="square" lIns="0" tIns="0" rIns="0" bIns="0" rtlCol="0" anchor="t"/>
          <a:lstStyle/>
          <a:p>
            <a:pPr marL="0" indent="0" algn="r">
              <a:lnSpc>
                <a:spcPts val="2900"/>
              </a:lnSpc>
              <a:buNone/>
            </a:pPr>
            <a:r>
              <a:rPr lang="en-US" sz="2400" dirty="0">
                <a:solidFill>
                  <a:srgbClr val="030303"/>
                </a:solidFill>
                <a:latin typeface="IBM Plex Sans Medium" pitchFamily="34" charset="0"/>
                <a:ea typeface="IBM Plex Sans Medium" pitchFamily="34" charset="-122"/>
                <a:cs typeface="IBM Plex Sans Medium" pitchFamily="34" charset="-120"/>
              </a:rPr>
              <a:t>胃粘膜の防御機構が攻撃因子を上回り、炎症や潰瘍が形成される。食事摂取量の減少による低栄養、鉄欠乏性貧血が生じる。</a:t>
            </a:r>
            <a:endParaRPr lang="en-US" sz="2400" dirty="0"/>
          </a:p>
        </p:txBody>
      </p:sp>
      <p:sp>
        <p:nvSpPr>
          <p:cNvPr id="9" name="Shape 7"/>
          <p:cNvSpPr/>
          <p:nvPr/>
        </p:nvSpPr>
        <p:spPr>
          <a:xfrm>
            <a:off x="7546955" y="3481388"/>
            <a:ext cx="699373" cy="30480"/>
          </a:xfrm>
          <a:prstGeom prst="roundRect">
            <a:avLst>
              <a:gd name="adj" fmla="val 321264"/>
            </a:avLst>
          </a:prstGeom>
          <a:solidFill>
            <a:srgbClr val="CCCCCC"/>
          </a:solidFill>
          <a:ln/>
        </p:spPr>
        <p:txBody>
          <a:bodyPr/>
          <a:lstStyle/>
          <a:p>
            <a:endParaRPr lang="ja-JP" altLang="en-US" sz="2400"/>
          </a:p>
        </p:txBody>
      </p:sp>
      <p:sp>
        <p:nvSpPr>
          <p:cNvPr id="10" name="Shape 8"/>
          <p:cNvSpPr/>
          <p:nvPr/>
        </p:nvSpPr>
        <p:spPr>
          <a:xfrm>
            <a:off x="7052965" y="3234452"/>
            <a:ext cx="524470" cy="524470"/>
          </a:xfrm>
          <a:prstGeom prst="roundRect">
            <a:avLst>
              <a:gd name="adj" fmla="val 18671"/>
            </a:avLst>
          </a:prstGeom>
          <a:solidFill>
            <a:srgbClr val="E6E6E6"/>
          </a:solidFill>
          <a:ln w="7620">
            <a:solidFill>
              <a:srgbClr val="CCCCCC"/>
            </a:solidFill>
            <a:prstDash val="solid"/>
          </a:ln>
        </p:spPr>
        <p:txBody>
          <a:bodyPr/>
          <a:lstStyle/>
          <a:p>
            <a:endParaRPr lang="ja-JP" altLang="en-US" sz="2400"/>
          </a:p>
        </p:txBody>
      </p:sp>
      <p:sp>
        <p:nvSpPr>
          <p:cNvPr id="11" name="Text 9"/>
          <p:cNvSpPr/>
          <p:nvPr/>
        </p:nvSpPr>
        <p:spPr>
          <a:xfrm>
            <a:off x="7140297" y="3321844"/>
            <a:ext cx="349687" cy="437078"/>
          </a:xfrm>
          <a:prstGeom prst="rect">
            <a:avLst/>
          </a:prstGeom>
          <a:noFill/>
          <a:ln/>
        </p:spPr>
        <p:txBody>
          <a:bodyPr wrap="none" lIns="0" tIns="0" rIns="0" bIns="0" rtlCol="0" anchor="t"/>
          <a:lstStyle/>
          <a:p>
            <a:pPr marL="0" indent="0" algn="ctr">
              <a:lnSpc>
                <a:spcPts val="2750"/>
              </a:lnSpc>
              <a:buNone/>
            </a:pPr>
            <a:r>
              <a:rPr lang="en-US" sz="3200" dirty="0">
                <a:solidFill>
                  <a:srgbClr val="030303"/>
                </a:solidFill>
                <a:latin typeface="Inter Medium" pitchFamily="34" charset="0"/>
                <a:ea typeface="Inter Medium" pitchFamily="34" charset="-122"/>
                <a:cs typeface="Inter Medium" pitchFamily="34" charset="-120"/>
              </a:rPr>
              <a:t>2</a:t>
            </a:r>
            <a:endParaRPr lang="en-US" sz="3200" dirty="0"/>
          </a:p>
        </p:txBody>
      </p:sp>
      <p:sp>
        <p:nvSpPr>
          <p:cNvPr id="12" name="Text 10"/>
          <p:cNvSpPr/>
          <p:nvPr/>
        </p:nvSpPr>
        <p:spPr>
          <a:xfrm>
            <a:off x="8480822" y="3314581"/>
            <a:ext cx="2914293" cy="364331"/>
          </a:xfrm>
          <a:prstGeom prst="rect">
            <a:avLst/>
          </a:prstGeom>
          <a:noFill/>
          <a:ln/>
        </p:spPr>
        <p:txBody>
          <a:bodyPr wrap="none" lIns="0" tIns="0" rIns="0" bIns="0" rtlCol="0" anchor="t"/>
          <a:lstStyle/>
          <a:p>
            <a:pPr marL="0" indent="0" algn="l">
              <a:lnSpc>
                <a:spcPts val="2850"/>
              </a:lnSpc>
              <a:buNone/>
            </a:pPr>
            <a:r>
              <a:rPr lang="en-US" sz="3600" dirty="0">
                <a:solidFill>
                  <a:srgbClr val="030303"/>
                </a:solidFill>
                <a:latin typeface="Inter Medium" pitchFamily="34" charset="0"/>
                <a:ea typeface="Inter Medium" pitchFamily="34" charset="-122"/>
                <a:cs typeface="Inter Medium" pitchFamily="34" charset="-120"/>
              </a:rPr>
              <a:t>肝硬変</a:t>
            </a:r>
            <a:endParaRPr lang="en-US" sz="3600" dirty="0"/>
          </a:p>
        </p:txBody>
      </p:sp>
      <p:sp>
        <p:nvSpPr>
          <p:cNvPr id="13" name="Text 11"/>
          <p:cNvSpPr/>
          <p:nvPr/>
        </p:nvSpPr>
        <p:spPr>
          <a:xfrm>
            <a:off x="8480822" y="3818692"/>
            <a:ext cx="5496878" cy="1118711"/>
          </a:xfrm>
          <a:prstGeom prst="rect">
            <a:avLst/>
          </a:prstGeom>
          <a:noFill/>
          <a:ln/>
        </p:spPr>
        <p:txBody>
          <a:bodyPr wrap="square" lIns="0" tIns="0" rIns="0" bIns="0" rtlCol="0" anchor="t"/>
          <a:lstStyle/>
          <a:p>
            <a:pPr marL="0" indent="0" algn="l">
              <a:lnSpc>
                <a:spcPts val="2900"/>
              </a:lnSpc>
              <a:buNone/>
            </a:pPr>
            <a:r>
              <a:rPr lang="en-US" sz="2400" dirty="0">
                <a:solidFill>
                  <a:srgbClr val="030303"/>
                </a:solidFill>
                <a:latin typeface="IBM Plex Sans Medium" pitchFamily="34" charset="0"/>
                <a:ea typeface="IBM Plex Sans Medium" pitchFamily="34" charset="-122"/>
                <a:cs typeface="IBM Plex Sans Medium" pitchFamily="34" charset="-120"/>
              </a:rPr>
              <a:t>慢性肝障害により肝組織が線維化し、肝機能が低下する。門脈圧亢進によって腹水、食道静脈瘤などの合併症が生じる。</a:t>
            </a:r>
            <a:endParaRPr lang="en-US" sz="2400" dirty="0"/>
          </a:p>
        </p:txBody>
      </p:sp>
      <p:sp>
        <p:nvSpPr>
          <p:cNvPr id="14" name="Shape 12"/>
          <p:cNvSpPr/>
          <p:nvPr/>
        </p:nvSpPr>
        <p:spPr>
          <a:xfrm>
            <a:off x="6384072" y="4687133"/>
            <a:ext cx="699373" cy="30480"/>
          </a:xfrm>
          <a:prstGeom prst="roundRect">
            <a:avLst>
              <a:gd name="adj" fmla="val 321264"/>
            </a:avLst>
          </a:prstGeom>
          <a:solidFill>
            <a:srgbClr val="CCCCCC"/>
          </a:solidFill>
          <a:ln/>
        </p:spPr>
        <p:txBody>
          <a:bodyPr/>
          <a:lstStyle/>
          <a:p>
            <a:endParaRPr lang="ja-JP" altLang="en-US" sz="2400"/>
          </a:p>
        </p:txBody>
      </p:sp>
      <p:sp>
        <p:nvSpPr>
          <p:cNvPr id="15" name="Shape 13"/>
          <p:cNvSpPr/>
          <p:nvPr/>
        </p:nvSpPr>
        <p:spPr>
          <a:xfrm>
            <a:off x="7052965" y="4440198"/>
            <a:ext cx="524470" cy="524470"/>
          </a:xfrm>
          <a:prstGeom prst="roundRect">
            <a:avLst>
              <a:gd name="adj" fmla="val 18671"/>
            </a:avLst>
          </a:prstGeom>
          <a:solidFill>
            <a:srgbClr val="E6E6E6"/>
          </a:solidFill>
          <a:ln w="7620">
            <a:solidFill>
              <a:srgbClr val="CCCCCC"/>
            </a:solidFill>
            <a:prstDash val="solid"/>
          </a:ln>
        </p:spPr>
        <p:txBody>
          <a:bodyPr/>
          <a:lstStyle/>
          <a:p>
            <a:endParaRPr lang="ja-JP" altLang="en-US" sz="2400"/>
          </a:p>
        </p:txBody>
      </p:sp>
      <p:sp>
        <p:nvSpPr>
          <p:cNvPr id="16" name="Text 14"/>
          <p:cNvSpPr/>
          <p:nvPr/>
        </p:nvSpPr>
        <p:spPr>
          <a:xfrm>
            <a:off x="7140297" y="4527590"/>
            <a:ext cx="349687" cy="437078"/>
          </a:xfrm>
          <a:prstGeom prst="rect">
            <a:avLst/>
          </a:prstGeom>
          <a:noFill/>
          <a:ln/>
        </p:spPr>
        <p:txBody>
          <a:bodyPr wrap="none" lIns="0" tIns="0" rIns="0" bIns="0" rtlCol="0" anchor="t"/>
          <a:lstStyle/>
          <a:p>
            <a:pPr marL="0" indent="0" algn="ctr">
              <a:lnSpc>
                <a:spcPts val="2750"/>
              </a:lnSpc>
              <a:buNone/>
            </a:pPr>
            <a:r>
              <a:rPr lang="en-US" sz="3200" dirty="0">
                <a:solidFill>
                  <a:srgbClr val="030303"/>
                </a:solidFill>
                <a:latin typeface="Inter Medium" pitchFamily="34" charset="0"/>
                <a:ea typeface="Inter Medium" pitchFamily="34" charset="-122"/>
                <a:cs typeface="Inter Medium" pitchFamily="34" charset="-120"/>
              </a:rPr>
              <a:t>3</a:t>
            </a:r>
            <a:endParaRPr lang="en-US" sz="3200" dirty="0"/>
          </a:p>
        </p:txBody>
      </p:sp>
      <p:sp>
        <p:nvSpPr>
          <p:cNvPr id="17" name="Text 15"/>
          <p:cNvSpPr/>
          <p:nvPr/>
        </p:nvSpPr>
        <p:spPr>
          <a:xfrm>
            <a:off x="3235285" y="4520327"/>
            <a:ext cx="2914293" cy="364331"/>
          </a:xfrm>
          <a:prstGeom prst="rect">
            <a:avLst/>
          </a:prstGeom>
          <a:noFill/>
          <a:ln/>
        </p:spPr>
        <p:txBody>
          <a:bodyPr wrap="none" lIns="0" tIns="0" rIns="0" bIns="0" rtlCol="0" anchor="t"/>
          <a:lstStyle/>
          <a:p>
            <a:pPr marL="0" indent="0" algn="r">
              <a:lnSpc>
                <a:spcPts val="2850"/>
              </a:lnSpc>
              <a:buNone/>
            </a:pPr>
            <a:r>
              <a:rPr lang="en-US" sz="3600" dirty="0">
                <a:solidFill>
                  <a:srgbClr val="030303"/>
                </a:solidFill>
                <a:latin typeface="Inter Medium" pitchFamily="34" charset="0"/>
                <a:ea typeface="Inter Medium" pitchFamily="34" charset="-122"/>
                <a:cs typeface="Inter Medium" pitchFamily="34" charset="-120"/>
              </a:rPr>
              <a:t>膵炎</a:t>
            </a:r>
            <a:endParaRPr lang="en-US" sz="3600" dirty="0"/>
          </a:p>
        </p:txBody>
      </p:sp>
      <p:sp>
        <p:nvSpPr>
          <p:cNvPr id="18" name="Text 16"/>
          <p:cNvSpPr/>
          <p:nvPr/>
        </p:nvSpPr>
        <p:spPr>
          <a:xfrm>
            <a:off x="652701" y="5024438"/>
            <a:ext cx="5496878" cy="1118711"/>
          </a:xfrm>
          <a:prstGeom prst="rect">
            <a:avLst/>
          </a:prstGeom>
          <a:noFill/>
          <a:ln/>
        </p:spPr>
        <p:txBody>
          <a:bodyPr wrap="square" lIns="0" tIns="0" rIns="0" bIns="0" rtlCol="0" anchor="t"/>
          <a:lstStyle/>
          <a:p>
            <a:pPr marL="0" indent="0" algn="r">
              <a:lnSpc>
                <a:spcPts val="2900"/>
              </a:lnSpc>
              <a:buNone/>
            </a:pPr>
            <a:r>
              <a:rPr lang="en-US" sz="2400" dirty="0">
                <a:solidFill>
                  <a:srgbClr val="030303"/>
                </a:solidFill>
                <a:latin typeface="IBM Plex Sans Medium" pitchFamily="34" charset="0"/>
                <a:ea typeface="IBM Plex Sans Medium" pitchFamily="34" charset="-122"/>
                <a:cs typeface="IBM Plex Sans Medium" pitchFamily="34" charset="-120"/>
              </a:rPr>
              <a:t>膵臓の自己消化酵素が活性化し、自組織を消化して炎症を起こす。重症例ではショック、呼吸不全、腎不全を合併する。</a:t>
            </a:r>
            <a:endParaRPr lang="en-US" sz="2400" dirty="0"/>
          </a:p>
        </p:txBody>
      </p:sp>
      <p:sp>
        <p:nvSpPr>
          <p:cNvPr id="19" name="Shape 17"/>
          <p:cNvSpPr/>
          <p:nvPr/>
        </p:nvSpPr>
        <p:spPr>
          <a:xfrm>
            <a:off x="7546955" y="5892879"/>
            <a:ext cx="699373" cy="30480"/>
          </a:xfrm>
          <a:prstGeom prst="roundRect">
            <a:avLst>
              <a:gd name="adj" fmla="val 321264"/>
            </a:avLst>
          </a:prstGeom>
          <a:solidFill>
            <a:srgbClr val="CCCCCC"/>
          </a:solidFill>
          <a:ln/>
        </p:spPr>
        <p:txBody>
          <a:bodyPr/>
          <a:lstStyle/>
          <a:p>
            <a:endParaRPr lang="ja-JP" altLang="en-US" sz="2400"/>
          </a:p>
        </p:txBody>
      </p:sp>
      <p:sp>
        <p:nvSpPr>
          <p:cNvPr id="20" name="Shape 18"/>
          <p:cNvSpPr/>
          <p:nvPr/>
        </p:nvSpPr>
        <p:spPr>
          <a:xfrm>
            <a:off x="7052965" y="5645944"/>
            <a:ext cx="524470" cy="524470"/>
          </a:xfrm>
          <a:prstGeom prst="roundRect">
            <a:avLst>
              <a:gd name="adj" fmla="val 18671"/>
            </a:avLst>
          </a:prstGeom>
          <a:solidFill>
            <a:srgbClr val="E6E6E6"/>
          </a:solidFill>
          <a:ln w="7620">
            <a:solidFill>
              <a:srgbClr val="CCCCCC"/>
            </a:solidFill>
            <a:prstDash val="solid"/>
          </a:ln>
        </p:spPr>
        <p:txBody>
          <a:bodyPr/>
          <a:lstStyle/>
          <a:p>
            <a:endParaRPr lang="ja-JP" altLang="en-US" sz="2400"/>
          </a:p>
        </p:txBody>
      </p:sp>
      <p:sp>
        <p:nvSpPr>
          <p:cNvPr id="21" name="Text 19"/>
          <p:cNvSpPr/>
          <p:nvPr/>
        </p:nvSpPr>
        <p:spPr>
          <a:xfrm>
            <a:off x="7140297" y="5733336"/>
            <a:ext cx="349687" cy="437078"/>
          </a:xfrm>
          <a:prstGeom prst="rect">
            <a:avLst/>
          </a:prstGeom>
          <a:noFill/>
          <a:ln/>
        </p:spPr>
        <p:txBody>
          <a:bodyPr wrap="none" lIns="0" tIns="0" rIns="0" bIns="0" rtlCol="0" anchor="t"/>
          <a:lstStyle/>
          <a:p>
            <a:pPr marL="0" indent="0" algn="ctr">
              <a:lnSpc>
                <a:spcPts val="2750"/>
              </a:lnSpc>
              <a:buNone/>
            </a:pPr>
            <a:r>
              <a:rPr lang="en-US" sz="3200" dirty="0">
                <a:solidFill>
                  <a:srgbClr val="030303"/>
                </a:solidFill>
                <a:latin typeface="Inter Medium" pitchFamily="34" charset="0"/>
                <a:ea typeface="Inter Medium" pitchFamily="34" charset="-122"/>
                <a:cs typeface="Inter Medium" pitchFamily="34" charset="-120"/>
              </a:rPr>
              <a:t>4</a:t>
            </a:r>
            <a:endParaRPr lang="en-US" sz="3200" dirty="0"/>
          </a:p>
        </p:txBody>
      </p:sp>
      <p:sp>
        <p:nvSpPr>
          <p:cNvPr id="22" name="Text 20"/>
          <p:cNvSpPr/>
          <p:nvPr/>
        </p:nvSpPr>
        <p:spPr>
          <a:xfrm>
            <a:off x="8480822" y="5726073"/>
            <a:ext cx="2914293" cy="364331"/>
          </a:xfrm>
          <a:prstGeom prst="rect">
            <a:avLst/>
          </a:prstGeom>
          <a:noFill/>
          <a:ln/>
        </p:spPr>
        <p:txBody>
          <a:bodyPr wrap="none" lIns="0" tIns="0" rIns="0" bIns="0" rtlCol="0" anchor="t"/>
          <a:lstStyle/>
          <a:p>
            <a:pPr marL="0" indent="0" algn="l">
              <a:lnSpc>
                <a:spcPts val="2850"/>
              </a:lnSpc>
              <a:buNone/>
            </a:pPr>
            <a:r>
              <a:rPr lang="en-US" sz="3600" dirty="0">
                <a:solidFill>
                  <a:srgbClr val="030303"/>
                </a:solidFill>
                <a:latin typeface="Inter Medium" pitchFamily="34" charset="0"/>
                <a:ea typeface="Inter Medium" pitchFamily="34" charset="-122"/>
                <a:cs typeface="Inter Medium" pitchFamily="34" charset="-120"/>
              </a:rPr>
              <a:t>炎症性腸疾患</a:t>
            </a:r>
            <a:endParaRPr lang="en-US" sz="3600" dirty="0"/>
          </a:p>
        </p:txBody>
      </p:sp>
      <p:sp>
        <p:nvSpPr>
          <p:cNvPr id="23" name="Text 21"/>
          <p:cNvSpPr/>
          <p:nvPr/>
        </p:nvSpPr>
        <p:spPr>
          <a:xfrm>
            <a:off x="8480822" y="6230183"/>
            <a:ext cx="5496878" cy="1118711"/>
          </a:xfrm>
          <a:prstGeom prst="rect">
            <a:avLst/>
          </a:prstGeom>
          <a:noFill/>
          <a:ln/>
        </p:spPr>
        <p:txBody>
          <a:bodyPr wrap="square" lIns="0" tIns="0" rIns="0" bIns="0" rtlCol="0" anchor="t"/>
          <a:lstStyle/>
          <a:p>
            <a:pPr marL="0" indent="0" algn="l">
              <a:lnSpc>
                <a:spcPts val="2900"/>
              </a:lnSpc>
              <a:buNone/>
            </a:pPr>
            <a:r>
              <a:rPr lang="en-US" sz="2400" dirty="0">
                <a:solidFill>
                  <a:srgbClr val="030303"/>
                </a:solidFill>
                <a:latin typeface="IBM Plex Sans Medium" pitchFamily="34" charset="0"/>
                <a:ea typeface="IBM Plex Sans Medium" pitchFamily="34" charset="-122"/>
                <a:cs typeface="IBM Plex Sans Medium" pitchFamily="34" charset="-120"/>
              </a:rPr>
              <a:t>自己免疫性の機序により腸管に慢性的な炎症が生じる。栄養素の吸収障害、成長障害、貧血が問題となる。</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32711" y="645974"/>
            <a:ext cx="7196733" cy="817721"/>
          </a:xfrm>
          <a:prstGeom prst="rect">
            <a:avLst/>
          </a:prstGeom>
          <a:noFill/>
          <a:ln/>
        </p:spPr>
        <p:txBody>
          <a:bodyPr wrap="none" lIns="0" tIns="0" rIns="0" bIns="0" rtlCol="0" anchor="t"/>
          <a:lstStyle/>
          <a:p>
            <a:pPr marL="0" indent="0" algn="l">
              <a:lnSpc>
                <a:spcPts val="6400"/>
              </a:lnSpc>
              <a:buNone/>
            </a:pPr>
            <a:r>
              <a:rPr lang="en-US" sz="6000" dirty="0">
                <a:solidFill>
                  <a:srgbClr val="1B1B27"/>
                </a:solidFill>
                <a:latin typeface="Inter Medium" pitchFamily="34" charset="0"/>
                <a:ea typeface="Inter Medium" pitchFamily="34" charset="-122"/>
                <a:cs typeface="Inter Medium" pitchFamily="34" charset="-120"/>
              </a:rPr>
              <a:t>消化管出血の病態と影響</a:t>
            </a:r>
            <a:endParaRPr lang="en-US" sz="6000" dirty="0"/>
          </a:p>
        </p:txBody>
      </p:sp>
      <p:sp>
        <p:nvSpPr>
          <p:cNvPr id="3" name="Text 1"/>
          <p:cNvSpPr/>
          <p:nvPr/>
        </p:nvSpPr>
        <p:spPr>
          <a:xfrm>
            <a:off x="732711" y="1684497"/>
            <a:ext cx="13164979" cy="837248"/>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消化管粘膜のびらん・潰瘍・血管異常により出血が生じる状態である。出血部位により、吐血（上部消化管）または下血（下部消化管）が見られる。</a:t>
            </a:r>
            <a:endParaRPr lang="en-US" sz="2800" dirty="0"/>
          </a:p>
        </p:txBody>
      </p:sp>
      <p:sp>
        <p:nvSpPr>
          <p:cNvPr id="5" name="Text 3"/>
          <p:cNvSpPr/>
          <p:nvPr/>
        </p:nvSpPr>
        <p:spPr>
          <a:xfrm>
            <a:off x="1125260" y="3061096"/>
            <a:ext cx="3271242" cy="408980"/>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出血発生</a:t>
            </a:r>
            <a:endParaRPr lang="en-US" sz="3200" dirty="0"/>
          </a:p>
        </p:txBody>
      </p:sp>
      <p:sp>
        <p:nvSpPr>
          <p:cNvPr id="6" name="Text 4"/>
          <p:cNvSpPr/>
          <p:nvPr/>
        </p:nvSpPr>
        <p:spPr>
          <a:xfrm>
            <a:off x="1125260" y="3627000"/>
            <a:ext cx="6026348" cy="418624"/>
          </a:xfrm>
          <a:prstGeom prst="rect">
            <a:avLst/>
          </a:prstGeom>
          <a:noFill/>
          <a:ln/>
        </p:spPr>
        <p:txBody>
          <a:bodyPr wrap="non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粘膜損傷による出血</a:t>
            </a:r>
            <a:endParaRPr lang="en-US" sz="2800" dirty="0"/>
          </a:p>
        </p:txBody>
      </p:sp>
      <p:sp>
        <p:nvSpPr>
          <p:cNvPr id="8" name="Text 6"/>
          <p:cNvSpPr/>
          <p:nvPr/>
        </p:nvSpPr>
        <p:spPr>
          <a:xfrm>
            <a:off x="7871222" y="3061096"/>
            <a:ext cx="3271242" cy="408980"/>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循環血液量減少</a:t>
            </a:r>
            <a:endParaRPr lang="en-US" sz="3200" dirty="0"/>
          </a:p>
        </p:txBody>
      </p:sp>
      <p:sp>
        <p:nvSpPr>
          <p:cNvPr id="9" name="Text 7"/>
          <p:cNvSpPr/>
          <p:nvPr/>
        </p:nvSpPr>
        <p:spPr>
          <a:xfrm>
            <a:off x="7871222" y="3627000"/>
            <a:ext cx="6026468" cy="418624"/>
          </a:xfrm>
          <a:prstGeom prst="rect">
            <a:avLst/>
          </a:prstGeom>
          <a:noFill/>
          <a:ln/>
        </p:spPr>
        <p:txBody>
          <a:bodyPr wrap="non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急速な血液喪失</a:t>
            </a:r>
            <a:endParaRPr lang="en-US" sz="2800" dirty="0"/>
          </a:p>
        </p:txBody>
      </p:sp>
      <p:sp>
        <p:nvSpPr>
          <p:cNvPr id="11" name="Text 9"/>
          <p:cNvSpPr/>
          <p:nvPr/>
        </p:nvSpPr>
        <p:spPr>
          <a:xfrm>
            <a:off x="1125260" y="4569022"/>
            <a:ext cx="3271242" cy="408980"/>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循環不全</a:t>
            </a:r>
            <a:endParaRPr lang="en-US" sz="3200" dirty="0"/>
          </a:p>
        </p:txBody>
      </p:sp>
      <p:sp>
        <p:nvSpPr>
          <p:cNvPr id="12" name="Text 10"/>
          <p:cNvSpPr/>
          <p:nvPr/>
        </p:nvSpPr>
        <p:spPr>
          <a:xfrm>
            <a:off x="1125260" y="5134926"/>
            <a:ext cx="6026348" cy="418624"/>
          </a:xfrm>
          <a:prstGeom prst="rect">
            <a:avLst/>
          </a:prstGeom>
          <a:noFill/>
          <a:ln/>
        </p:spPr>
        <p:txBody>
          <a:bodyPr wrap="non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血圧低下、ショック</a:t>
            </a:r>
            <a:endParaRPr lang="en-US" sz="2800" dirty="0"/>
          </a:p>
        </p:txBody>
      </p:sp>
      <p:sp>
        <p:nvSpPr>
          <p:cNvPr id="14" name="Text 12"/>
          <p:cNvSpPr/>
          <p:nvPr/>
        </p:nvSpPr>
        <p:spPr>
          <a:xfrm>
            <a:off x="7871222" y="4569022"/>
            <a:ext cx="3271242" cy="408980"/>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nter Medium" pitchFamily="34" charset="0"/>
                <a:ea typeface="Inter Medium" pitchFamily="34" charset="-122"/>
                <a:cs typeface="Inter Medium" pitchFamily="34" charset="-120"/>
              </a:rPr>
              <a:t>緊急対応</a:t>
            </a:r>
            <a:endParaRPr lang="en-US" sz="3200" dirty="0"/>
          </a:p>
        </p:txBody>
      </p:sp>
      <p:sp>
        <p:nvSpPr>
          <p:cNvPr id="15" name="Text 13"/>
          <p:cNvSpPr/>
          <p:nvPr/>
        </p:nvSpPr>
        <p:spPr>
          <a:xfrm>
            <a:off x="7871222" y="5134926"/>
            <a:ext cx="6026468" cy="418624"/>
          </a:xfrm>
          <a:prstGeom prst="rect">
            <a:avLst/>
          </a:prstGeom>
          <a:noFill/>
          <a:ln/>
        </p:spPr>
        <p:txBody>
          <a:bodyPr wrap="non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生命予後への影響</a:t>
            </a:r>
            <a:endParaRPr lang="en-US" sz="2800" dirty="0"/>
          </a:p>
        </p:txBody>
      </p:sp>
      <p:sp>
        <p:nvSpPr>
          <p:cNvPr id="16" name="Shape 14"/>
          <p:cNvSpPr/>
          <p:nvPr/>
        </p:nvSpPr>
        <p:spPr>
          <a:xfrm>
            <a:off x="732711" y="5979199"/>
            <a:ext cx="13164979" cy="1871577"/>
          </a:xfrm>
          <a:prstGeom prst="roundRect">
            <a:avLst>
              <a:gd name="adj" fmla="val 7181"/>
            </a:avLst>
          </a:prstGeom>
          <a:solidFill>
            <a:srgbClr val="D9D9D9"/>
          </a:solidFill>
          <a:ln/>
        </p:spPr>
        <p:txBody>
          <a:bodyPr/>
          <a:lstStyle/>
          <a:p>
            <a:endParaRPr lang="ja-JP" altLang="en-US" sz="2400"/>
          </a:p>
        </p:txBody>
      </p:sp>
      <p:pic>
        <p:nvPicPr>
          <p:cNvPr id="17" name="Image 0" descr="preencoded.png"/>
          <p:cNvPicPr>
            <a:picLocks noChangeAspect="1"/>
          </p:cNvPicPr>
          <p:nvPr/>
        </p:nvPicPr>
        <p:blipFill>
          <a:blip r:embed="rId3"/>
          <a:stretch>
            <a:fillRect/>
          </a:stretch>
        </p:blipFill>
        <p:spPr>
          <a:xfrm>
            <a:off x="994410" y="6381988"/>
            <a:ext cx="327065" cy="261699"/>
          </a:xfrm>
          <a:prstGeom prst="rect">
            <a:avLst/>
          </a:prstGeom>
        </p:spPr>
      </p:pic>
      <p:sp>
        <p:nvSpPr>
          <p:cNvPr id="18" name="Text 15"/>
          <p:cNvSpPr/>
          <p:nvPr/>
        </p:nvSpPr>
        <p:spPr>
          <a:xfrm>
            <a:off x="1583174" y="6306264"/>
            <a:ext cx="12052816" cy="837248"/>
          </a:xfrm>
          <a:prstGeom prst="rect">
            <a:avLst/>
          </a:prstGeom>
          <a:noFill/>
          <a:ln/>
        </p:spPr>
        <p:txBody>
          <a:bodyPr wrap="square" lIns="0" tIns="0" rIns="0" bIns="0" rtlCol="0" anchor="t"/>
          <a:lstStyle/>
          <a:p>
            <a:pPr marL="0" indent="0" algn="l">
              <a:lnSpc>
                <a:spcPts val="3250"/>
              </a:lnSpc>
              <a:buNone/>
            </a:pPr>
            <a:r>
              <a:rPr lang="en-US" sz="2800" dirty="0">
                <a:solidFill>
                  <a:srgbClr val="000000"/>
                </a:solidFill>
                <a:latin typeface="IBM Plex Sans Medium" pitchFamily="34" charset="0"/>
                <a:ea typeface="IBM Plex Sans Medium" pitchFamily="34" charset="-122"/>
                <a:cs typeface="IBM Plex Sans Medium" pitchFamily="34" charset="-120"/>
              </a:rPr>
              <a:t>主な症状：顔面蒼白、動悸、息切れ、血圧低下、ショック。急速な循環血液量の減少による循環不全、貧血、意識障害を招くため、緊急対応が必要である。</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14983" y="1027390"/>
            <a:ext cx="7277338" cy="909637"/>
          </a:xfrm>
          <a:prstGeom prst="rect">
            <a:avLst/>
          </a:prstGeom>
          <a:noFill/>
          <a:ln/>
        </p:spPr>
        <p:txBody>
          <a:bodyPr wrap="none" lIns="0" tIns="0" rIns="0" bIns="0" rtlCol="0" anchor="t"/>
          <a:lstStyle/>
          <a:p>
            <a:pPr marL="0" indent="0" algn="l">
              <a:lnSpc>
                <a:spcPts val="7150"/>
              </a:lnSpc>
              <a:buNone/>
            </a:pPr>
            <a:r>
              <a:rPr lang="en-US" sz="5700" dirty="0">
                <a:solidFill>
                  <a:srgbClr val="1B1B27"/>
                </a:solidFill>
                <a:latin typeface="Inter Medium" pitchFamily="34" charset="0"/>
                <a:ea typeface="Inter Medium" pitchFamily="34" charset="-122"/>
                <a:cs typeface="Inter Medium" pitchFamily="34" charset="-120"/>
              </a:rPr>
              <a:t>看護ケアの基本的視点</a:t>
            </a:r>
            <a:endParaRPr lang="en-US" sz="5700" dirty="0"/>
          </a:p>
        </p:txBody>
      </p:sp>
      <p:sp>
        <p:nvSpPr>
          <p:cNvPr id="3" name="Text 1"/>
          <p:cNvSpPr/>
          <p:nvPr/>
        </p:nvSpPr>
        <p:spPr>
          <a:xfrm>
            <a:off x="814984" y="2222607"/>
            <a:ext cx="13000434" cy="1397318"/>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消化器疾患の看護においては、病態生理に基づいた的確な観察とケアの提供が求められる。症状の把握、患者の生活背景の理解、心理的側面への配慮を通じて、全人的な支援を行う視点が重要である。</a:t>
            </a:r>
            <a:endParaRPr lang="en-US" sz="2400" dirty="0"/>
          </a:p>
        </p:txBody>
      </p:sp>
      <p:sp>
        <p:nvSpPr>
          <p:cNvPr id="5" name="Text 3"/>
          <p:cNvSpPr/>
          <p:nvPr/>
        </p:nvSpPr>
        <p:spPr>
          <a:xfrm>
            <a:off x="814984" y="4243864"/>
            <a:ext cx="4075152" cy="454819"/>
          </a:xfrm>
          <a:prstGeom prst="rect">
            <a:avLst/>
          </a:prstGeom>
          <a:noFill/>
          <a:ln/>
        </p:spPr>
        <p:txBody>
          <a:bodyPr wrap="none" lIns="0" tIns="0" rIns="0" bIns="0" rtlCol="0" anchor="t"/>
          <a:lstStyle/>
          <a:p>
            <a:pPr marL="0" indent="0" algn="l">
              <a:lnSpc>
                <a:spcPts val="3550"/>
              </a:lnSpc>
              <a:buNone/>
            </a:pPr>
            <a:r>
              <a:rPr lang="en-US" sz="3200" dirty="0">
                <a:solidFill>
                  <a:srgbClr val="030303"/>
                </a:solidFill>
                <a:latin typeface="Inter Medium" pitchFamily="34" charset="0"/>
                <a:ea typeface="Inter Medium" pitchFamily="34" charset="-122"/>
                <a:cs typeface="Inter Medium" pitchFamily="34" charset="-120"/>
              </a:rPr>
              <a:t>栄養・食事への配慮</a:t>
            </a:r>
            <a:endParaRPr lang="en-US" sz="3200" dirty="0"/>
          </a:p>
        </p:txBody>
      </p:sp>
      <p:sp>
        <p:nvSpPr>
          <p:cNvPr id="6" name="Text 4"/>
          <p:cNvSpPr/>
          <p:nvPr/>
        </p:nvSpPr>
        <p:spPr>
          <a:xfrm>
            <a:off x="813098" y="4873228"/>
            <a:ext cx="4092753" cy="2328863"/>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栄養状態の観察と適切な食事管理。食事摂取状況、食欲、体重変化、血液データの定期的評価が必要である。</a:t>
            </a:r>
            <a:endParaRPr lang="en-US" sz="2400" dirty="0"/>
          </a:p>
        </p:txBody>
      </p:sp>
      <p:sp>
        <p:nvSpPr>
          <p:cNvPr id="8" name="Text 6"/>
          <p:cNvSpPr/>
          <p:nvPr/>
        </p:nvSpPr>
        <p:spPr>
          <a:xfrm>
            <a:off x="5269707" y="4243864"/>
            <a:ext cx="4075152" cy="454819"/>
          </a:xfrm>
          <a:prstGeom prst="rect">
            <a:avLst/>
          </a:prstGeom>
          <a:noFill/>
          <a:ln/>
        </p:spPr>
        <p:txBody>
          <a:bodyPr wrap="none" lIns="0" tIns="0" rIns="0" bIns="0" rtlCol="0" anchor="t"/>
          <a:lstStyle/>
          <a:p>
            <a:pPr marL="0" indent="0" algn="l">
              <a:lnSpc>
                <a:spcPts val="3550"/>
              </a:lnSpc>
              <a:buNone/>
            </a:pPr>
            <a:r>
              <a:rPr lang="en-US" sz="3200" dirty="0">
                <a:solidFill>
                  <a:srgbClr val="030303"/>
                </a:solidFill>
                <a:latin typeface="Inter Medium" pitchFamily="34" charset="0"/>
                <a:ea typeface="Inter Medium" pitchFamily="34" charset="-122"/>
                <a:cs typeface="Inter Medium" pitchFamily="34" charset="-120"/>
              </a:rPr>
              <a:t>排泄状況の把握</a:t>
            </a:r>
            <a:endParaRPr lang="en-US" sz="3200" dirty="0"/>
          </a:p>
        </p:txBody>
      </p:sp>
      <p:sp>
        <p:nvSpPr>
          <p:cNvPr id="9" name="Text 7"/>
          <p:cNvSpPr/>
          <p:nvPr/>
        </p:nvSpPr>
        <p:spPr>
          <a:xfrm>
            <a:off x="5267821" y="4873228"/>
            <a:ext cx="4092753" cy="1863090"/>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排便の回数、性状、臭気、出血の有無などを観察し、変化があれば速やかに記録・報告する。</a:t>
            </a:r>
            <a:endParaRPr lang="en-US" sz="2400" dirty="0"/>
          </a:p>
        </p:txBody>
      </p:sp>
      <p:sp>
        <p:nvSpPr>
          <p:cNvPr id="11" name="Text 9"/>
          <p:cNvSpPr/>
          <p:nvPr/>
        </p:nvSpPr>
        <p:spPr>
          <a:xfrm>
            <a:off x="9724431" y="4243864"/>
            <a:ext cx="4075152" cy="454819"/>
          </a:xfrm>
          <a:prstGeom prst="rect">
            <a:avLst/>
          </a:prstGeom>
          <a:noFill/>
          <a:ln/>
        </p:spPr>
        <p:txBody>
          <a:bodyPr wrap="none" lIns="0" tIns="0" rIns="0" bIns="0" rtlCol="0" anchor="t"/>
          <a:lstStyle/>
          <a:p>
            <a:pPr marL="0" indent="0" algn="l">
              <a:lnSpc>
                <a:spcPts val="3550"/>
              </a:lnSpc>
              <a:buNone/>
            </a:pPr>
            <a:r>
              <a:rPr lang="en-US" sz="3200" dirty="0">
                <a:solidFill>
                  <a:srgbClr val="030303"/>
                </a:solidFill>
                <a:latin typeface="Inter Medium" pitchFamily="34" charset="0"/>
                <a:ea typeface="Inter Medium" pitchFamily="34" charset="-122"/>
                <a:cs typeface="Inter Medium" pitchFamily="34" charset="-120"/>
              </a:rPr>
              <a:t>痛みの訴えとその評価</a:t>
            </a:r>
            <a:endParaRPr lang="en-US" sz="3200" dirty="0"/>
          </a:p>
        </p:txBody>
      </p:sp>
      <p:sp>
        <p:nvSpPr>
          <p:cNvPr id="12" name="Text 10"/>
          <p:cNvSpPr/>
          <p:nvPr/>
        </p:nvSpPr>
        <p:spPr>
          <a:xfrm>
            <a:off x="9722530" y="4873228"/>
            <a:ext cx="4092887" cy="2328863"/>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痛みの部位、性質、持続時間、増悪・緩和因子などを詳細に聴取し、身体所見と合わせて病態把握に役立てる。</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73549" y="896183"/>
            <a:ext cx="7596307" cy="863322"/>
          </a:xfrm>
          <a:prstGeom prst="rect">
            <a:avLst/>
          </a:prstGeom>
          <a:noFill/>
          <a:ln/>
        </p:spPr>
        <p:txBody>
          <a:bodyPr wrap="none" lIns="0" tIns="0" rIns="0" bIns="0" rtlCol="0" anchor="t"/>
          <a:lstStyle/>
          <a:p>
            <a:pPr marL="0" indent="0" algn="l">
              <a:lnSpc>
                <a:spcPts val="6750"/>
              </a:lnSpc>
              <a:buNone/>
            </a:pPr>
            <a:r>
              <a:rPr lang="en-US" sz="5400" dirty="0">
                <a:solidFill>
                  <a:srgbClr val="1B1B27"/>
                </a:solidFill>
                <a:latin typeface="Inter Medium" pitchFamily="34" charset="0"/>
                <a:ea typeface="Inter Medium" pitchFamily="34" charset="-122"/>
                <a:cs typeface="Inter Medium" pitchFamily="34" charset="-120"/>
              </a:rPr>
              <a:t>栄養・食事管理の重要性</a:t>
            </a:r>
            <a:endParaRPr lang="en-US" sz="5400" dirty="0"/>
          </a:p>
        </p:txBody>
      </p:sp>
      <p:sp>
        <p:nvSpPr>
          <p:cNvPr id="3" name="Text 1"/>
          <p:cNvSpPr/>
          <p:nvPr/>
        </p:nvSpPr>
        <p:spPr>
          <a:xfrm>
            <a:off x="773549" y="2450068"/>
            <a:ext cx="3453646" cy="431721"/>
          </a:xfrm>
          <a:prstGeom prst="rect">
            <a:avLst/>
          </a:prstGeom>
          <a:noFill/>
          <a:ln/>
        </p:spPr>
        <p:txBody>
          <a:bodyPr wrap="none" lIns="0" tIns="0" rIns="0" bIns="0" rtlCol="0" anchor="t"/>
          <a:lstStyle/>
          <a:p>
            <a:pPr marL="0" indent="0" algn="l">
              <a:lnSpc>
                <a:spcPts val="3350"/>
              </a:lnSpc>
              <a:buNone/>
            </a:pPr>
            <a:r>
              <a:rPr lang="en-US" sz="4000" dirty="0">
                <a:solidFill>
                  <a:srgbClr val="1B1B27"/>
                </a:solidFill>
                <a:latin typeface="Inter Medium" pitchFamily="34" charset="0"/>
                <a:ea typeface="Inter Medium" pitchFamily="34" charset="-122"/>
                <a:cs typeface="Inter Medium" pitchFamily="34" charset="-120"/>
              </a:rPr>
              <a:t>観察項目</a:t>
            </a:r>
            <a:endParaRPr lang="en-US" sz="4000" dirty="0"/>
          </a:p>
        </p:txBody>
      </p:sp>
      <p:sp>
        <p:nvSpPr>
          <p:cNvPr id="4" name="Text 2"/>
          <p:cNvSpPr/>
          <p:nvPr/>
        </p:nvSpPr>
        <p:spPr>
          <a:xfrm>
            <a:off x="773549" y="3158014"/>
            <a:ext cx="6204585" cy="442079"/>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食事摂取状況</a:t>
            </a:r>
            <a:endParaRPr lang="en-US" sz="2800" dirty="0"/>
          </a:p>
        </p:txBody>
      </p:sp>
      <p:sp>
        <p:nvSpPr>
          <p:cNvPr id="5" name="Text 3"/>
          <p:cNvSpPr/>
          <p:nvPr/>
        </p:nvSpPr>
        <p:spPr>
          <a:xfrm>
            <a:off x="773549" y="3696772"/>
            <a:ext cx="6204585" cy="442079"/>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食欲の有無</a:t>
            </a:r>
            <a:endParaRPr lang="en-US" sz="2800" dirty="0"/>
          </a:p>
        </p:txBody>
      </p:sp>
      <p:sp>
        <p:nvSpPr>
          <p:cNvPr id="6" name="Text 4"/>
          <p:cNvSpPr/>
          <p:nvPr/>
        </p:nvSpPr>
        <p:spPr>
          <a:xfrm>
            <a:off x="773549" y="4235529"/>
            <a:ext cx="6204585" cy="442079"/>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体重変化</a:t>
            </a:r>
            <a:endParaRPr lang="en-US" sz="2800" dirty="0"/>
          </a:p>
        </p:txBody>
      </p:sp>
      <p:sp>
        <p:nvSpPr>
          <p:cNvPr id="7" name="Text 5"/>
          <p:cNvSpPr/>
          <p:nvPr/>
        </p:nvSpPr>
        <p:spPr>
          <a:xfrm>
            <a:off x="773549" y="4774287"/>
            <a:ext cx="6204585" cy="442079"/>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血液データ（アルブミン・Hbなど）</a:t>
            </a:r>
            <a:endParaRPr lang="en-US" sz="2800" dirty="0"/>
          </a:p>
        </p:txBody>
      </p:sp>
      <p:sp>
        <p:nvSpPr>
          <p:cNvPr id="8" name="Text 6"/>
          <p:cNvSpPr/>
          <p:nvPr/>
        </p:nvSpPr>
        <p:spPr>
          <a:xfrm>
            <a:off x="773549" y="5492591"/>
            <a:ext cx="3453646" cy="431721"/>
          </a:xfrm>
          <a:prstGeom prst="rect">
            <a:avLst/>
          </a:prstGeom>
          <a:noFill/>
          <a:ln/>
        </p:spPr>
        <p:txBody>
          <a:bodyPr wrap="none" lIns="0" tIns="0" rIns="0" bIns="0" rtlCol="0" anchor="t"/>
          <a:lstStyle/>
          <a:p>
            <a:pPr marL="0" indent="0" algn="l">
              <a:lnSpc>
                <a:spcPts val="3350"/>
              </a:lnSpc>
              <a:buNone/>
            </a:pPr>
            <a:r>
              <a:rPr lang="en-US" sz="4000" dirty="0">
                <a:solidFill>
                  <a:srgbClr val="1B1B27"/>
                </a:solidFill>
                <a:latin typeface="Inter Medium" pitchFamily="34" charset="0"/>
                <a:ea typeface="Inter Medium" pitchFamily="34" charset="-122"/>
                <a:cs typeface="Inter Medium" pitchFamily="34" charset="-120"/>
              </a:rPr>
              <a:t>評価の頻度</a:t>
            </a:r>
            <a:endParaRPr lang="en-US" sz="4000" dirty="0"/>
          </a:p>
        </p:txBody>
      </p:sp>
      <p:sp>
        <p:nvSpPr>
          <p:cNvPr id="9" name="Text 7"/>
          <p:cNvSpPr/>
          <p:nvPr/>
        </p:nvSpPr>
        <p:spPr>
          <a:xfrm>
            <a:off x="773549" y="6200537"/>
            <a:ext cx="6204585" cy="884158"/>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定期的な評価を行い、栄養状態の変化を早期に発見する。</a:t>
            </a:r>
            <a:endParaRPr lang="en-US" sz="2800" dirty="0"/>
          </a:p>
        </p:txBody>
      </p:sp>
      <p:sp>
        <p:nvSpPr>
          <p:cNvPr id="10" name="Text 8"/>
          <p:cNvSpPr/>
          <p:nvPr/>
        </p:nvSpPr>
        <p:spPr>
          <a:xfrm>
            <a:off x="7659886" y="2450068"/>
            <a:ext cx="3453646" cy="431721"/>
          </a:xfrm>
          <a:prstGeom prst="rect">
            <a:avLst/>
          </a:prstGeom>
          <a:noFill/>
          <a:ln/>
        </p:spPr>
        <p:txBody>
          <a:bodyPr wrap="none" lIns="0" tIns="0" rIns="0" bIns="0" rtlCol="0" anchor="t"/>
          <a:lstStyle/>
          <a:p>
            <a:pPr marL="0" indent="0" algn="l">
              <a:lnSpc>
                <a:spcPts val="3350"/>
              </a:lnSpc>
              <a:buNone/>
            </a:pPr>
            <a:r>
              <a:rPr lang="en-US" sz="4000" dirty="0">
                <a:solidFill>
                  <a:srgbClr val="1B1B27"/>
                </a:solidFill>
                <a:latin typeface="Inter Medium" pitchFamily="34" charset="0"/>
                <a:ea typeface="Inter Medium" pitchFamily="34" charset="-122"/>
                <a:cs typeface="Inter Medium" pitchFamily="34" charset="-120"/>
              </a:rPr>
              <a:t>患者への配慮</a:t>
            </a:r>
            <a:endParaRPr lang="en-US" sz="4000" dirty="0"/>
          </a:p>
        </p:txBody>
      </p:sp>
      <p:sp>
        <p:nvSpPr>
          <p:cNvPr id="11" name="Text 9"/>
          <p:cNvSpPr/>
          <p:nvPr/>
        </p:nvSpPr>
        <p:spPr>
          <a:xfrm>
            <a:off x="7659886" y="3158014"/>
            <a:ext cx="6204585" cy="1326237"/>
          </a:xfrm>
          <a:prstGeom prst="rect">
            <a:avLst/>
          </a:prstGeom>
          <a:noFill/>
          <a:ln/>
        </p:spPr>
        <p:txBody>
          <a:bodyPr wrap="square" lIns="0" tIns="0" rIns="0" bIns="0" rtlCol="0" anchor="t"/>
          <a:lstStyle/>
          <a:p>
            <a:pPr marL="0" indent="0" algn="l">
              <a:lnSpc>
                <a:spcPts val="3450"/>
              </a:lnSpc>
              <a:buNone/>
            </a:pPr>
            <a:r>
              <a:rPr lang="en-US" sz="2800" dirty="0">
                <a:solidFill>
                  <a:srgbClr val="030303"/>
                </a:solidFill>
                <a:latin typeface="IBM Plex Sans Medium" pitchFamily="34" charset="0"/>
                <a:ea typeface="IBM Plex Sans Medium" pitchFamily="34" charset="-122"/>
                <a:cs typeface="IBM Plex Sans Medium" pitchFamily="34" charset="-120"/>
              </a:rPr>
              <a:t>食事制限がある患者には、内容や目的を丁寧に説明し、食事への不安や不満に配慮する姿勢が求められる。</a:t>
            </a:r>
            <a:endParaRPr lang="en-US" sz="2800" dirty="0"/>
          </a:p>
        </p:txBody>
      </p:sp>
      <p:sp>
        <p:nvSpPr>
          <p:cNvPr id="12" name="Shape 10"/>
          <p:cNvSpPr/>
          <p:nvPr/>
        </p:nvSpPr>
        <p:spPr>
          <a:xfrm>
            <a:off x="7659886" y="4795004"/>
            <a:ext cx="6204585" cy="2396099"/>
          </a:xfrm>
          <a:prstGeom prst="roundRect">
            <a:avLst>
              <a:gd name="adj" fmla="val 5638"/>
            </a:avLst>
          </a:prstGeom>
          <a:solidFill>
            <a:srgbClr val="D9D9D9"/>
          </a:solidFill>
          <a:ln/>
        </p:spPr>
        <p:txBody>
          <a:bodyPr/>
          <a:lstStyle/>
          <a:p>
            <a:endParaRPr lang="ja-JP" altLang="en-US" sz="2400"/>
          </a:p>
        </p:txBody>
      </p:sp>
      <p:pic>
        <p:nvPicPr>
          <p:cNvPr id="13" name="Image 0" descr="preencoded.png"/>
          <p:cNvPicPr>
            <a:picLocks noChangeAspect="1"/>
          </p:cNvPicPr>
          <p:nvPr/>
        </p:nvPicPr>
        <p:blipFill>
          <a:blip r:embed="rId3"/>
          <a:stretch>
            <a:fillRect/>
          </a:stretch>
        </p:blipFill>
        <p:spPr>
          <a:xfrm>
            <a:off x="7936111" y="5218628"/>
            <a:ext cx="345281" cy="276225"/>
          </a:xfrm>
          <a:prstGeom prst="rect">
            <a:avLst/>
          </a:prstGeom>
        </p:spPr>
      </p:pic>
      <p:sp>
        <p:nvSpPr>
          <p:cNvPr id="14" name="Text 11"/>
          <p:cNvSpPr/>
          <p:nvPr/>
        </p:nvSpPr>
        <p:spPr>
          <a:xfrm>
            <a:off x="8557617" y="5140285"/>
            <a:ext cx="5030629" cy="1326237"/>
          </a:xfrm>
          <a:prstGeom prst="rect">
            <a:avLst/>
          </a:prstGeom>
          <a:noFill/>
          <a:ln/>
        </p:spPr>
        <p:txBody>
          <a:bodyPr wrap="square" lIns="0" tIns="0" rIns="0" bIns="0" rtlCol="0" anchor="t"/>
          <a:lstStyle/>
          <a:p>
            <a:pPr marL="0" indent="0" algn="l">
              <a:lnSpc>
                <a:spcPts val="3450"/>
              </a:lnSpc>
              <a:buNone/>
            </a:pPr>
            <a:r>
              <a:rPr lang="en-US" sz="2800" dirty="0">
                <a:solidFill>
                  <a:srgbClr val="000000"/>
                </a:solidFill>
                <a:latin typeface="IBM Plex Sans Medium" pitchFamily="34" charset="0"/>
                <a:ea typeface="IBM Plex Sans Medium" pitchFamily="34" charset="-122"/>
                <a:cs typeface="IBM Plex Sans Medium" pitchFamily="34" charset="-120"/>
              </a:rPr>
              <a:t>消化器疾患の多くは、栄養摂取や吸収に影響を及ぼすため、栄養状態の観察と適切な食事管理が不可欠である。</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33080" y="729794"/>
            <a:ext cx="8925401" cy="929878"/>
          </a:xfrm>
          <a:prstGeom prst="rect">
            <a:avLst/>
          </a:prstGeom>
          <a:noFill/>
          <a:ln/>
        </p:spPr>
        <p:txBody>
          <a:bodyPr wrap="none" lIns="0" tIns="0" rIns="0" bIns="0" rtlCol="0" anchor="t"/>
          <a:lstStyle/>
          <a:p>
            <a:pPr marL="0" indent="0" algn="l">
              <a:lnSpc>
                <a:spcPts val="7300"/>
              </a:lnSpc>
              <a:buNone/>
            </a:pPr>
            <a:r>
              <a:rPr lang="en-US" sz="5850" dirty="0">
                <a:solidFill>
                  <a:srgbClr val="1B1B27"/>
                </a:solidFill>
                <a:latin typeface="Inter Medium" pitchFamily="34" charset="0"/>
                <a:ea typeface="Inter Medium" pitchFamily="34" charset="-122"/>
                <a:cs typeface="Inter Medium" pitchFamily="34" charset="-120"/>
              </a:rPr>
              <a:t>感染予防と心理的サポート</a:t>
            </a:r>
            <a:endParaRPr lang="en-US" sz="5850" dirty="0"/>
          </a:p>
        </p:txBody>
      </p:sp>
      <p:sp>
        <p:nvSpPr>
          <p:cNvPr id="3" name="Shape 1"/>
          <p:cNvSpPr/>
          <p:nvPr/>
        </p:nvSpPr>
        <p:spPr>
          <a:xfrm>
            <a:off x="833080" y="2235993"/>
            <a:ext cx="6333292" cy="5333933"/>
          </a:xfrm>
          <a:prstGeom prst="roundRect">
            <a:avLst>
              <a:gd name="adj" fmla="val 2590"/>
            </a:avLst>
          </a:prstGeom>
          <a:solidFill>
            <a:srgbClr val="FFFFFF">
              <a:alpha val="95000"/>
            </a:srgbClr>
          </a:solidFill>
          <a:ln w="38100">
            <a:solidFill>
              <a:srgbClr val="CCCCCC"/>
            </a:solidFill>
            <a:prstDash val="solid"/>
          </a:ln>
        </p:spPr>
        <p:txBody>
          <a:bodyPr/>
          <a:lstStyle/>
          <a:p>
            <a:endParaRPr lang="ja-JP" altLang="en-US" sz="2400"/>
          </a:p>
        </p:txBody>
      </p:sp>
      <p:sp>
        <p:nvSpPr>
          <p:cNvPr id="4" name="Text 2"/>
          <p:cNvSpPr/>
          <p:nvPr/>
        </p:nvSpPr>
        <p:spPr>
          <a:xfrm>
            <a:off x="1168718" y="2571631"/>
            <a:ext cx="3719512" cy="522764"/>
          </a:xfrm>
          <a:prstGeom prst="rect">
            <a:avLst/>
          </a:prstGeom>
          <a:noFill/>
          <a:ln/>
        </p:spPr>
        <p:txBody>
          <a:bodyPr wrap="none" lIns="0" tIns="0" rIns="0" bIns="0" rtlCol="0" anchor="t"/>
          <a:lstStyle/>
          <a:p>
            <a:pPr marL="0" indent="0" algn="l">
              <a:lnSpc>
                <a:spcPts val="3650"/>
              </a:lnSpc>
              <a:buNone/>
            </a:pPr>
            <a:r>
              <a:rPr lang="en-US" sz="3600" dirty="0">
                <a:solidFill>
                  <a:srgbClr val="030303"/>
                </a:solidFill>
                <a:latin typeface="Inter Medium" pitchFamily="34" charset="0"/>
                <a:ea typeface="Inter Medium" pitchFamily="34" charset="-122"/>
                <a:cs typeface="Inter Medium" pitchFamily="34" charset="-120"/>
              </a:rPr>
              <a:t>感染予防と清潔保持</a:t>
            </a:r>
            <a:endParaRPr lang="en-US" sz="3600" dirty="0"/>
          </a:p>
        </p:txBody>
      </p:sp>
      <p:sp>
        <p:nvSpPr>
          <p:cNvPr id="5" name="Text 3"/>
          <p:cNvSpPr/>
          <p:nvPr/>
        </p:nvSpPr>
        <p:spPr>
          <a:xfrm>
            <a:off x="1168718" y="3215045"/>
            <a:ext cx="5662017" cy="2140858"/>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消化器感染症や肝疾患では、接触感染や血液感染のリスクがある。標準予防策を基本とし、必要に応じて感染経路別予防策を実施する。</a:t>
            </a:r>
            <a:endParaRPr lang="en-US" sz="2800" dirty="0"/>
          </a:p>
        </p:txBody>
      </p:sp>
      <p:sp>
        <p:nvSpPr>
          <p:cNvPr id="6" name="Text 4"/>
          <p:cNvSpPr/>
          <p:nvPr/>
        </p:nvSpPr>
        <p:spPr>
          <a:xfrm>
            <a:off x="1168718" y="5297566"/>
            <a:ext cx="5662017" cy="1070429"/>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吐物や排泄物の処理、嘔吐後の口腔ケア、清潔保持にも配慮する。</a:t>
            </a:r>
            <a:endParaRPr lang="en-US" sz="2800" dirty="0"/>
          </a:p>
        </p:txBody>
      </p:sp>
      <p:sp>
        <p:nvSpPr>
          <p:cNvPr id="7" name="Shape 5"/>
          <p:cNvSpPr/>
          <p:nvPr/>
        </p:nvSpPr>
        <p:spPr>
          <a:xfrm>
            <a:off x="7463909" y="2235993"/>
            <a:ext cx="6333411" cy="5333933"/>
          </a:xfrm>
          <a:prstGeom prst="roundRect">
            <a:avLst>
              <a:gd name="adj" fmla="val 2590"/>
            </a:avLst>
          </a:prstGeom>
          <a:solidFill>
            <a:srgbClr val="FFFFFF">
              <a:alpha val="95000"/>
            </a:srgbClr>
          </a:solidFill>
          <a:ln w="38100">
            <a:solidFill>
              <a:srgbClr val="CCCCCC"/>
            </a:solidFill>
            <a:prstDash val="solid"/>
          </a:ln>
        </p:spPr>
        <p:txBody>
          <a:bodyPr/>
          <a:lstStyle/>
          <a:p>
            <a:endParaRPr lang="ja-JP" altLang="en-US" sz="2400"/>
          </a:p>
        </p:txBody>
      </p:sp>
      <p:sp>
        <p:nvSpPr>
          <p:cNvPr id="8" name="Text 6"/>
          <p:cNvSpPr/>
          <p:nvPr/>
        </p:nvSpPr>
        <p:spPr>
          <a:xfrm>
            <a:off x="7799546" y="2571631"/>
            <a:ext cx="3719512" cy="522764"/>
          </a:xfrm>
          <a:prstGeom prst="rect">
            <a:avLst/>
          </a:prstGeom>
          <a:noFill/>
          <a:ln/>
        </p:spPr>
        <p:txBody>
          <a:bodyPr wrap="none" lIns="0" tIns="0" rIns="0" bIns="0" rtlCol="0" anchor="t"/>
          <a:lstStyle/>
          <a:p>
            <a:pPr marL="0" indent="0" algn="l">
              <a:lnSpc>
                <a:spcPts val="3650"/>
              </a:lnSpc>
              <a:buNone/>
            </a:pPr>
            <a:r>
              <a:rPr lang="en-US" sz="3600" dirty="0">
                <a:solidFill>
                  <a:srgbClr val="030303"/>
                </a:solidFill>
                <a:latin typeface="Inter Medium" pitchFamily="34" charset="0"/>
                <a:ea typeface="Inter Medium" pitchFamily="34" charset="-122"/>
                <a:cs typeface="Inter Medium" pitchFamily="34" charset="-120"/>
              </a:rPr>
              <a:t>心理的サポート</a:t>
            </a:r>
            <a:endParaRPr lang="en-US" sz="3600" dirty="0"/>
          </a:p>
        </p:txBody>
      </p:sp>
      <p:sp>
        <p:nvSpPr>
          <p:cNvPr id="9" name="Text 7"/>
          <p:cNvSpPr/>
          <p:nvPr/>
        </p:nvSpPr>
        <p:spPr>
          <a:xfrm>
            <a:off x="7799546" y="3215045"/>
            <a:ext cx="5733574" cy="2140858"/>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消化器症状はQOLに大きな影響を与える。慢性的な腹痛や下痢、食事制限、外見の変化（黄疸、腹水）などにより、患者は強いストレスを感じやすい。</a:t>
            </a:r>
            <a:endParaRPr lang="en-US" sz="2800" dirty="0"/>
          </a:p>
        </p:txBody>
      </p:sp>
      <p:sp>
        <p:nvSpPr>
          <p:cNvPr id="10" name="Text 8"/>
          <p:cNvSpPr/>
          <p:nvPr/>
        </p:nvSpPr>
        <p:spPr>
          <a:xfrm>
            <a:off x="7799546" y="5705811"/>
            <a:ext cx="5733574" cy="1916365"/>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不安や抑うつの有無を観察し、共感的なかかわりを通じて、安心感を与えることが看護の役割である。</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877133" y="1143000"/>
            <a:ext cx="7832288" cy="978932"/>
          </a:xfrm>
          <a:prstGeom prst="rect">
            <a:avLst/>
          </a:prstGeom>
          <a:noFill/>
          <a:ln/>
        </p:spPr>
        <p:txBody>
          <a:bodyPr wrap="none" lIns="0" tIns="0" rIns="0" bIns="0" rtlCol="0" anchor="t"/>
          <a:lstStyle/>
          <a:p>
            <a:pPr marL="0" indent="0" algn="l">
              <a:lnSpc>
                <a:spcPts val="7700"/>
              </a:lnSpc>
              <a:buNone/>
            </a:pPr>
            <a:r>
              <a:rPr lang="en-US" sz="6150" dirty="0">
                <a:solidFill>
                  <a:srgbClr val="1B1B27"/>
                </a:solidFill>
                <a:latin typeface="Inter Medium" pitchFamily="34" charset="0"/>
                <a:ea typeface="Inter Medium" pitchFamily="34" charset="-122"/>
                <a:cs typeface="Inter Medium" pitchFamily="34" charset="-120"/>
              </a:rPr>
              <a:t>多職種連携の重要性</a:t>
            </a:r>
            <a:endParaRPr lang="en-US" sz="6150" dirty="0"/>
          </a:p>
        </p:txBody>
      </p:sp>
      <p:sp>
        <p:nvSpPr>
          <p:cNvPr id="4" name="Text 2"/>
          <p:cNvSpPr/>
          <p:nvPr/>
        </p:nvSpPr>
        <p:spPr>
          <a:xfrm>
            <a:off x="877133" y="2552496"/>
            <a:ext cx="3561159" cy="489466"/>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医師</a:t>
            </a:r>
            <a:endParaRPr lang="en-US" sz="3200" dirty="0"/>
          </a:p>
        </p:txBody>
      </p:sp>
      <p:sp>
        <p:nvSpPr>
          <p:cNvPr id="5" name="Text 3"/>
          <p:cNvSpPr/>
          <p:nvPr/>
        </p:nvSpPr>
        <p:spPr>
          <a:xfrm>
            <a:off x="877133" y="3229842"/>
            <a:ext cx="3561159" cy="501134"/>
          </a:xfrm>
          <a:prstGeom prst="rect">
            <a:avLst/>
          </a:prstGeom>
          <a:noFill/>
          <a:ln/>
        </p:spPr>
        <p:txBody>
          <a:bodyPr wrap="non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診断・治療方針の決定</a:t>
            </a:r>
            <a:endParaRPr lang="en-US" sz="2800" dirty="0"/>
          </a:p>
        </p:txBody>
      </p:sp>
      <p:sp>
        <p:nvSpPr>
          <p:cNvPr id="7" name="Text 5"/>
          <p:cNvSpPr/>
          <p:nvPr/>
        </p:nvSpPr>
        <p:spPr>
          <a:xfrm>
            <a:off x="5299710" y="2552496"/>
            <a:ext cx="3561159" cy="489466"/>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栄養士</a:t>
            </a:r>
            <a:endParaRPr lang="en-US" sz="3200" dirty="0"/>
          </a:p>
        </p:txBody>
      </p:sp>
      <p:sp>
        <p:nvSpPr>
          <p:cNvPr id="8" name="Text 6"/>
          <p:cNvSpPr/>
          <p:nvPr/>
        </p:nvSpPr>
        <p:spPr>
          <a:xfrm>
            <a:off x="5299710" y="3229842"/>
            <a:ext cx="3561159" cy="501134"/>
          </a:xfrm>
          <a:prstGeom prst="rect">
            <a:avLst/>
          </a:prstGeom>
          <a:noFill/>
          <a:ln/>
        </p:spPr>
        <p:txBody>
          <a:bodyPr wrap="non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栄養管理・食事指導</a:t>
            </a:r>
            <a:endParaRPr lang="en-US" sz="2800" dirty="0"/>
          </a:p>
        </p:txBody>
      </p:sp>
      <p:sp>
        <p:nvSpPr>
          <p:cNvPr id="10" name="Text 8"/>
          <p:cNvSpPr/>
          <p:nvPr/>
        </p:nvSpPr>
        <p:spPr>
          <a:xfrm>
            <a:off x="9722286" y="2552496"/>
            <a:ext cx="3561159" cy="489466"/>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薬剤師</a:t>
            </a:r>
            <a:endParaRPr lang="en-US" sz="3200" dirty="0"/>
          </a:p>
        </p:txBody>
      </p:sp>
      <p:sp>
        <p:nvSpPr>
          <p:cNvPr id="11" name="Text 9"/>
          <p:cNvSpPr/>
          <p:nvPr/>
        </p:nvSpPr>
        <p:spPr>
          <a:xfrm>
            <a:off x="9722286" y="3229842"/>
            <a:ext cx="3561159" cy="501134"/>
          </a:xfrm>
          <a:prstGeom prst="rect">
            <a:avLst/>
          </a:prstGeom>
          <a:noFill/>
          <a:ln/>
        </p:spPr>
        <p:txBody>
          <a:bodyPr wrap="non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服薬指導・薬剤管理</a:t>
            </a:r>
            <a:endParaRPr lang="en-US" sz="2800" dirty="0"/>
          </a:p>
        </p:txBody>
      </p:sp>
      <p:sp>
        <p:nvSpPr>
          <p:cNvPr id="13" name="Text 11"/>
          <p:cNvSpPr/>
          <p:nvPr/>
        </p:nvSpPr>
        <p:spPr>
          <a:xfrm>
            <a:off x="877133" y="4357483"/>
            <a:ext cx="3916085" cy="489466"/>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リハビリスタッフ</a:t>
            </a:r>
            <a:endParaRPr lang="en-US" sz="3200" dirty="0"/>
          </a:p>
        </p:txBody>
      </p:sp>
      <p:sp>
        <p:nvSpPr>
          <p:cNvPr id="14" name="Text 12"/>
          <p:cNvSpPr/>
          <p:nvPr/>
        </p:nvSpPr>
        <p:spPr>
          <a:xfrm>
            <a:off x="877133" y="5034830"/>
            <a:ext cx="5772388" cy="501134"/>
          </a:xfrm>
          <a:prstGeom prst="rect">
            <a:avLst/>
          </a:prstGeom>
          <a:noFill/>
          <a:ln/>
        </p:spPr>
        <p:txBody>
          <a:bodyPr wrap="non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機能回復支援</a:t>
            </a:r>
            <a:endParaRPr lang="en-US" sz="2800" dirty="0"/>
          </a:p>
        </p:txBody>
      </p:sp>
      <p:sp>
        <p:nvSpPr>
          <p:cNvPr id="16" name="Text 14"/>
          <p:cNvSpPr/>
          <p:nvPr/>
        </p:nvSpPr>
        <p:spPr>
          <a:xfrm>
            <a:off x="7510938" y="4357483"/>
            <a:ext cx="3916085" cy="489466"/>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臨床検査技師</a:t>
            </a:r>
            <a:endParaRPr lang="en-US" sz="3200" dirty="0"/>
          </a:p>
        </p:txBody>
      </p:sp>
      <p:sp>
        <p:nvSpPr>
          <p:cNvPr id="17" name="Text 15"/>
          <p:cNvSpPr/>
          <p:nvPr/>
        </p:nvSpPr>
        <p:spPr>
          <a:xfrm>
            <a:off x="7510938" y="5034830"/>
            <a:ext cx="5772507" cy="501134"/>
          </a:xfrm>
          <a:prstGeom prst="rect">
            <a:avLst/>
          </a:prstGeom>
          <a:noFill/>
          <a:ln/>
        </p:spPr>
        <p:txBody>
          <a:bodyPr wrap="non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検査データの提供</a:t>
            </a:r>
            <a:endParaRPr lang="en-US" sz="2800" dirty="0"/>
          </a:p>
        </p:txBody>
      </p:sp>
      <p:sp>
        <p:nvSpPr>
          <p:cNvPr id="18" name="Text 16"/>
          <p:cNvSpPr/>
          <p:nvPr/>
        </p:nvSpPr>
        <p:spPr>
          <a:xfrm>
            <a:off x="877133" y="6084332"/>
            <a:ext cx="12876133" cy="1002268"/>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消化器疾患の治療と回復には、多職種との連携が不可欠である。特に、栄養管理や疼痛コントロール、服薬指導、退院支援において、情報共有と役割分担が重要である。</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94040" y="881539"/>
            <a:ext cx="9578340" cy="997863"/>
          </a:xfrm>
          <a:prstGeom prst="rect">
            <a:avLst/>
          </a:prstGeom>
          <a:noFill/>
          <a:ln/>
        </p:spPr>
        <p:txBody>
          <a:bodyPr wrap="none" lIns="0" tIns="0" rIns="0" bIns="0" rtlCol="0" anchor="t"/>
          <a:lstStyle/>
          <a:p>
            <a:pPr marL="0" indent="0" algn="l">
              <a:lnSpc>
                <a:spcPts val="7850"/>
              </a:lnSpc>
              <a:buNone/>
            </a:pPr>
            <a:r>
              <a:rPr lang="en-US" sz="6250" dirty="0">
                <a:solidFill>
                  <a:srgbClr val="1B1B27"/>
                </a:solidFill>
                <a:latin typeface="Inter Medium" pitchFamily="34" charset="0"/>
                <a:ea typeface="Inter Medium" pitchFamily="34" charset="-122"/>
                <a:cs typeface="Inter Medium" pitchFamily="34" charset="-120"/>
              </a:rPr>
              <a:t>看護実践に求められる能力</a:t>
            </a:r>
            <a:endParaRPr lang="en-US" sz="6250" dirty="0"/>
          </a:p>
        </p:txBody>
      </p:sp>
      <p:sp>
        <p:nvSpPr>
          <p:cNvPr id="3" name="Shape 1"/>
          <p:cNvSpPr/>
          <p:nvPr/>
        </p:nvSpPr>
        <p:spPr>
          <a:xfrm>
            <a:off x="894040" y="2518053"/>
            <a:ext cx="4067889" cy="3449003"/>
          </a:xfrm>
          <a:prstGeom prst="roundRect">
            <a:avLst>
              <a:gd name="adj" fmla="val 3889"/>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51466" y="2875478"/>
            <a:ext cx="3353038"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観察力</a:t>
            </a:r>
            <a:endParaRPr lang="en-US" sz="3200" dirty="0"/>
          </a:p>
        </p:txBody>
      </p:sp>
      <p:sp>
        <p:nvSpPr>
          <p:cNvPr id="5" name="Text 3"/>
          <p:cNvSpPr/>
          <p:nvPr/>
        </p:nvSpPr>
        <p:spPr>
          <a:xfrm>
            <a:off x="1251466" y="3566041"/>
            <a:ext cx="3353038" cy="1532692"/>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症状の変化を的確に捉え、病態の悪化や改善を早期に発見する能力</a:t>
            </a:r>
            <a:endParaRPr lang="en-US" sz="2800" dirty="0"/>
          </a:p>
        </p:txBody>
      </p:sp>
      <p:sp>
        <p:nvSpPr>
          <p:cNvPr id="6" name="Shape 4"/>
          <p:cNvSpPr/>
          <p:nvPr/>
        </p:nvSpPr>
        <p:spPr>
          <a:xfrm>
            <a:off x="5281255" y="2518053"/>
            <a:ext cx="4067889" cy="3449003"/>
          </a:xfrm>
          <a:prstGeom prst="roundRect">
            <a:avLst>
              <a:gd name="adj" fmla="val 3889"/>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5638681" y="2875478"/>
            <a:ext cx="3353038"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判断力</a:t>
            </a:r>
            <a:endParaRPr lang="en-US" sz="3200" dirty="0"/>
          </a:p>
        </p:txBody>
      </p:sp>
      <p:sp>
        <p:nvSpPr>
          <p:cNvPr id="8" name="Text 6"/>
          <p:cNvSpPr/>
          <p:nvPr/>
        </p:nvSpPr>
        <p:spPr>
          <a:xfrm>
            <a:off x="5638681" y="3566041"/>
            <a:ext cx="3353038" cy="2043589"/>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観察した情報を病態生理と結びつけ、適切な看護介入を選択する能力</a:t>
            </a:r>
            <a:endParaRPr lang="en-US" sz="2800" dirty="0"/>
          </a:p>
        </p:txBody>
      </p:sp>
      <p:sp>
        <p:nvSpPr>
          <p:cNvPr id="9" name="Shape 7"/>
          <p:cNvSpPr/>
          <p:nvPr/>
        </p:nvSpPr>
        <p:spPr>
          <a:xfrm>
            <a:off x="9668470" y="2518053"/>
            <a:ext cx="4067889" cy="3449003"/>
          </a:xfrm>
          <a:prstGeom prst="roundRect">
            <a:avLst>
              <a:gd name="adj" fmla="val 3889"/>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0025896" y="2875478"/>
            <a:ext cx="3353038"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協働力</a:t>
            </a:r>
            <a:endParaRPr lang="en-US" sz="3200" dirty="0"/>
          </a:p>
        </p:txBody>
      </p:sp>
      <p:sp>
        <p:nvSpPr>
          <p:cNvPr id="11" name="Text 9"/>
          <p:cNvSpPr/>
          <p:nvPr/>
        </p:nvSpPr>
        <p:spPr>
          <a:xfrm>
            <a:off x="10025896" y="3566041"/>
            <a:ext cx="3353038" cy="2043589"/>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多職種と連携し、患者中心のケアを実現するためのコミュニケーション能力</a:t>
            </a:r>
            <a:endParaRPr lang="en-US" sz="2800" dirty="0"/>
          </a:p>
        </p:txBody>
      </p:sp>
      <p:sp>
        <p:nvSpPr>
          <p:cNvPr id="12" name="Text 10"/>
          <p:cNvSpPr/>
          <p:nvPr/>
        </p:nvSpPr>
        <p:spPr>
          <a:xfrm>
            <a:off x="894040" y="6326267"/>
            <a:ext cx="12842319" cy="1021794"/>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これらの能力を養うことが、今後の実践において求められる。患者の個別性を尊重したケアを実践することが、消化器疾患における看護の専門性である。</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83444" y="1121212"/>
            <a:ext cx="7888605" cy="986076"/>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消化器系の全体像</a:t>
            </a:r>
            <a:endParaRPr lang="en-US" sz="6200" dirty="0"/>
          </a:p>
        </p:txBody>
      </p:sp>
      <p:sp>
        <p:nvSpPr>
          <p:cNvPr id="4" name="Text 2"/>
          <p:cNvSpPr/>
          <p:nvPr/>
        </p:nvSpPr>
        <p:spPr>
          <a:xfrm>
            <a:off x="883444" y="2491799"/>
            <a:ext cx="3944303" cy="493038"/>
          </a:xfrm>
          <a:prstGeom prst="rect">
            <a:avLst/>
          </a:prstGeom>
          <a:noFill/>
          <a:ln/>
        </p:spPr>
        <p:txBody>
          <a:bodyPr wrap="none" lIns="0" tIns="0" rIns="0" bIns="0" rtlCol="0" anchor="t"/>
          <a:lstStyle/>
          <a:p>
            <a:pPr marL="0" indent="0" algn="l">
              <a:lnSpc>
                <a:spcPts val="3850"/>
              </a:lnSpc>
              <a:buNone/>
            </a:pPr>
            <a:r>
              <a:rPr lang="en-US" sz="3600" dirty="0">
                <a:solidFill>
                  <a:srgbClr val="030303"/>
                </a:solidFill>
                <a:latin typeface="Inter Medium" pitchFamily="34" charset="0"/>
                <a:ea typeface="Inter Medium" pitchFamily="34" charset="-122"/>
                <a:cs typeface="Inter Medium" pitchFamily="34" charset="-120"/>
              </a:rPr>
              <a:t>口腔</a:t>
            </a:r>
            <a:endParaRPr lang="en-US" sz="3600" dirty="0"/>
          </a:p>
        </p:txBody>
      </p:sp>
      <p:sp>
        <p:nvSpPr>
          <p:cNvPr id="5" name="Text 3"/>
          <p:cNvSpPr/>
          <p:nvPr/>
        </p:nvSpPr>
        <p:spPr>
          <a:xfrm>
            <a:off x="883444" y="3174147"/>
            <a:ext cx="5761315" cy="504825"/>
          </a:xfrm>
          <a:prstGeom prst="rect">
            <a:avLst/>
          </a:prstGeom>
          <a:noFill/>
          <a:ln/>
        </p:spPr>
        <p:txBody>
          <a:bodyPr wrap="non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咀嚼と唾液による食塊形成</a:t>
            </a:r>
            <a:endParaRPr lang="en-US" sz="3200" dirty="0"/>
          </a:p>
        </p:txBody>
      </p:sp>
      <p:sp>
        <p:nvSpPr>
          <p:cNvPr id="7" name="Text 5"/>
          <p:cNvSpPr/>
          <p:nvPr/>
        </p:nvSpPr>
        <p:spPr>
          <a:xfrm>
            <a:off x="7512368" y="2491799"/>
            <a:ext cx="3944303" cy="493038"/>
          </a:xfrm>
          <a:prstGeom prst="rect">
            <a:avLst/>
          </a:prstGeom>
          <a:noFill/>
          <a:ln/>
        </p:spPr>
        <p:txBody>
          <a:bodyPr wrap="none" lIns="0" tIns="0" rIns="0" bIns="0" rtlCol="0" anchor="t"/>
          <a:lstStyle/>
          <a:p>
            <a:pPr marL="0" indent="0" algn="l">
              <a:lnSpc>
                <a:spcPts val="3850"/>
              </a:lnSpc>
              <a:buNone/>
            </a:pPr>
            <a:r>
              <a:rPr lang="en-US" sz="3600" dirty="0">
                <a:solidFill>
                  <a:srgbClr val="030303"/>
                </a:solidFill>
                <a:latin typeface="Inter Medium" pitchFamily="34" charset="0"/>
                <a:ea typeface="Inter Medium" pitchFamily="34" charset="-122"/>
                <a:cs typeface="Inter Medium" pitchFamily="34" charset="-120"/>
              </a:rPr>
              <a:t>咽頭・食道</a:t>
            </a:r>
            <a:endParaRPr lang="en-US" sz="3600" dirty="0"/>
          </a:p>
        </p:txBody>
      </p:sp>
      <p:sp>
        <p:nvSpPr>
          <p:cNvPr id="8" name="Text 6"/>
          <p:cNvSpPr/>
          <p:nvPr/>
        </p:nvSpPr>
        <p:spPr>
          <a:xfrm>
            <a:off x="7512368" y="3174147"/>
            <a:ext cx="5761315" cy="504825"/>
          </a:xfrm>
          <a:prstGeom prst="rect">
            <a:avLst/>
          </a:prstGeom>
          <a:noFill/>
          <a:ln/>
        </p:spPr>
        <p:txBody>
          <a:bodyPr wrap="non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嚥下反射と蠕動運動</a:t>
            </a:r>
            <a:endParaRPr lang="en-US" sz="3200" dirty="0"/>
          </a:p>
        </p:txBody>
      </p:sp>
      <p:sp>
        <p:nvSpPr>
          <p:cNvPr id="10" name="Text 8"/>
          <p:cNvSpPr/>
          <p:nvPr/>
        </p:nvSpPr>
        <p:spPr>
          <a:xfrm>
            <a:off x="883444" y="4310003"/>
            <a:ext cx="3944303" cy="493038"/>
          </a:xfrm>
          <a:prstGeom prst="rect">
            <a:avLst/>
          </a:prstGeom>
          <a:noFill/>
          <a:ln/>
        </p:spPr>
        <p:txBody>
          <a:bodyPr wrap="none" lIns="0" tIns="0" rIns="0" bIns="0" rtlCol="0" anchor="t"/>
          <a:lstStyle/>
          <a:p>
            <a:pPr marL="0" indent="0" algn="l">
              <a:lnSpc>
                <a:spcPts val="3850"/>
              </a:lnSpc>
              <a:buNone/>
            </a:pPr>
            <a:r>
              <a:rPr lang="en-US" sz="3600" dirty="0">
                <a:solidFill>
                  <a:srgbClr val="030303"/>
                </a:solidFill>
                <a:latin typeface="Inter Medium" pitchFamily="34" charset="0"/>
                <a:ea typeface="Inter Medium" pitchFamily="34" charset="-122"/>
                <a:cs typeface="Inter Medium" pitchFamily="34" charset="-120"/>
              </a:rPr>
              <a:t>胃</a:t>
            </a:r>
            <a:endParaRPr lang="en-US" sz="3600" dirty="0"/>
          </a:p>
        </p:txBody>
      </p:sp>
      <p:sp>
        <p:nvSpPr>
          <p:cNvPr id="11" name="Text 9"/>
          <p:cNvSpPr/>
          <p:nvPr/>
        </p:nvSpPr>
        <p:spPr>
          <a:xfrm>
            <a:off x="883444" y="4992350"/>
            <a:ext cx="5761315" cy="504825"/>
          </a:xfrm>
          <a:prstGeom prst="rect">
            <a:avLst/>
          </a:prstGeom>
          <a:noFill/>
          <a:ln/>
        </p:spPr>
        <p:txBody>
          <a:bodyPr wrap="non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殺菌と初期消化</a:t>
            </a:r>
            <a:endParaRPr lang="en-US" sz="3200" dirty="0"/>
          </a:p>
        </p:txBody>
      </p:sp>
      <p:sp>
        <p:nvSpPr>
          <p:cNvPr id="13" name="Text 11"/>
          <p:cNvSpPr/>
          <p:nvPr/>
        </p:nvSpPr>
        <p:spPr>
          <a:xfrm>
            <a:off x="7512368" y="4310003"/>
            <a:ext cx="3944303" cy="493038"/>
          </a:xfrm>
          <a:prstGeom prst="rect">
            <a:avLst/>
          </a:prstGeom>
          <a:noFill/>
          <a:ln/>
        </p:spPr>
        <p:txBody>
          <a:bodyPr wrap="none" lIns="0" tIns="0" rIns="0" bIns="0" rtlCol="0" anchor="t"/>
          <a:lstStyle/>
          <a:p>
            <a:pPr marL="0" indent="0" algn="l">
              <a:lnSpc>
                <a:spcPts val="3850"/>
              </a:lnSpc>
              <a:buNone/>
            </a:pPr>
            <a:r>
              <a:rPr lang="en-US" sz="3600" dirty="0">
                <a:solidFill>
                  <a:srgbClr val="030303"/>
                </a:solidFill>
                <a:latin typeface="Inter Medium" pitchFamily="34" charset="0"/>
                <a:ea typeface="Inter Medium" pitchFamily="34" charset="-122"/>
                <a:cs typeface="Inter Medium" pitchFamily="34" charset="-120"/>
              </a:rPr>
              <a:t>小腸・大腸</a:t>
            </a:r>
            <a:endParaRPr lang="en-US" sz="3600" dirty="0"/>
          </a:p>
        </p:txBody>
      </p:sp>
      <p:sp>
        <p:nvSpPr>
          <p:cNvPr id="14" name="Text 12"/>
          <p:cNvSpPr/>
          <p:nvPr/>
        </p:nvSpPr>
        <p:spPr>
          <a:xfrm>
            <a:off x="7512368" y="4992350"/>
            <a:ext cx="5761315" cy="504825"/>
          </a:xfrm>
          <a:prstGeom prst="rect">
            <a:avLst/>
          </a:prstGeom>
          <a:noFill/>
          <a:ln/>
        </p:spPr>
        <p:txBody>
          <a:bodyPr wrap="non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消化・吸収・排泄</a:t>
            </a:r>
            <a:endParaRPr lang="en-US" sz="3200" dirty="0"/>
          </a:p>
        </p:txBody>
      </p:sp>
      <p:sp>
        <p:nvSpPr>
          <p:cNvPr id="15" name="Text 13"/>
          <p:cNvSpPr/>
          <p:nvPr/>
        </p:nvSpPr>
        <p:spPr>
          <a:xfrm>
            <a:off x="883444" y="6098619"/>
            <a:ext cx="12863512" cy="1009650"/>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消化器系は消化管と付属器官（肝臓・胆嚢・膵臓）から構成される。各器官が連携して機能しており、ひとつの器官の障害が全身の栄養状態や代謝に影響を与えることがある。</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51761" y="738545"/>
            <a:ext cx="6713101" cy="839033"/>
          </a:xfrm>
          <a:prstGeom prst="rect">
            <a:avLst/>
          </a:prstGeom>
          <a:noFill/>
          <a:ln/>
        </p:spPr>
        <p:txBody>
          <a:bodyPr wrap="none" lIns="0" tIns="0" rIns="0" bIns="0" rtlCol="0" anchor="t"/>
          <a:lstStyle/>
          <a:p>
            <a:pPr marL="0" indent="0" algn="l">
              <a:lnSpc>
                <a:spcPts val="6600"/>
              </a:lnSpc>
              <a:buNone/>
            </a:pPr>
            <a:r>
              <a:rPr lang="en-US" sz="6600" dirty="0">
                <a:solidFill>
                  <a:srgbClr val="1B1B27"/>
                </a:solidFill>
                <a:latin typeface="Inter Medium" pitchFamily="34" charset="0"/>
                <a:ea typeface="Inter Medium" pitchFamily="34" charset="-122"/>
                <a:cs typeface="Inter Medium" pitchFamily="34" charset="-120"/>
              </a:rPr>
              <a:t>まとめ</a:t>
            </a:r>
            <a:endParaRPr lang="en-US" sz="6600" dirty="0"/>
          </a:p>
        </p:txBody>
      </p:sp>
      <p:sp>
        <p:nvSpPr>
          <p:cNvPr id="3" name="Text 1"/>
          <p:cNvSpPr/>
          <p:nvPr/>
        </p:nvSpPr>
        <p:spPr>
          <a:xfrm>
            <a:off x="1154429" y="2194543"/>
            <a:ext cx="12724209" cy="859155"/>
          </a:xfrm>
          <a:prstGeom prst="rect">
            <a:avLst/>
          </a:prstGeom>
          <a:noFill/>
          <a:ln/>
        </p:spPr>
        <p:txBody>
          <a:bodyPr wrap="square" lIns="0" tIns="0" rIns="0" bIns="0" rtlCol="0" anchor="t"/>
          <a:lstStyle/>
          <a:p>
            <a:pPr marL="0" indent="0" algn="l">
              <a:lnSpc>
                <a:spcPts val="3350"/>
              </a:lnSpc>
              <a:buNone/>
            </a:pPr>
            <a:r>
              <a:rPr lang="en-US" sz="2400" dirty="0">
                <a:solidFill>
                  <a:srgbClr val="030303"/>
                </a:solidFill>
                <a:latin typeface="IBM Plex Sans Medium" pitchFamily="34" charset="0"/>
                <a:ea typeface="IBM Plex Sans Medium" pitchFamily="34" charset="-122"/>
                <a:cs typeface="IBM Plex Sans Medium" pitchFamily="34" charset="-120"/>
              </a:rPr>
              <a:t>消化器系は多くの臓器が連携して機能しており、ひとつの器官の障害が全身の栄養状態や代謝に影響を与えることがある。</a:t>
            </a:r>
            <a:endParaRPr lang="en-US" sz="2400" dirty="0"/>
          </a:p>
        </p:txBody>
      </p:sp>
      <p:sp>
        <p:nvSpPr>
          <p:cNvPr id="4" name="Shape 2"/>
          <p:cNvSpPr/>
          <p:nvPr/>
        </p:nvSpPr>
        <p:spPr>
          <a:xfrm>
            <a:off x="751760" y="1892481"/>
            <a:ext cx="30480" cy="1463278"/>
          </a:xfrm>
          <a:prstGeom prst="rect">
            <a:avLst/>
          </a:prstGeom>
          <a:solidFill>
            <a:srgbClr val="030303"/>
          </a:solidFill>
          <a:ln/>
        </p:spPr>
        <p:txBody>
          <a:bodyPr/>
          <a:lstStyle/>
          <a:p>
            <a:endParaRPr lang="ja-JP" altLang="en-US" sz="2000"/>
          </a:p>
        </p:txBody>
      </p:sp>
      <p:sp>
        <p:nvSpPr>
          <p:cNvPr id="5" name="Text 3"/>
          <p:cNvSpPr/>
          <p:nvPr/>
        </p:nvSpPr>
        <p:spPr>
          <a:xfrm>
            <a:off x="751760" y="3657821"/>
            <a:ext cx="13126879" cy="859155"/>
          </a:xfrm>
          <a:prstGeom prst="rect">
            <a:avLst/>
          </a:prstGeom>
          <a:noFill/>
          <a:ln/>
        </p:spPr>
        <p:txBody>
          <a:bodyPr wrap="square" lIns="0" tIns="0" rIns="0" bIns="0" rtlCol="0" anchor="t"/>
          <a:lstStyle/>
          <a:p>
            <a:pPr marL="0" indent="0" algn="l">
              <a:lnSpc>
                <a:spcPts val="3350"/>
              </a:lnSpc>
              <a:buNone/>
            </a:pPr>
            <a:r>
              <a:rPr lang="en-US" sz="2400" dirty="0">
                <a:solidFill>
                  <a:srgbClr val="030303"/>
                </a:solidFill>
                <a:latin typeface="IBM Plex Sans Medium" pitchFamily="34" charset="0"/>
                <a:ea typeface="IBM Plex Sans Medium" pitchFamily="34" charset="-122"/>
                <a:cs typeface="IBM Plex Sans Medium" pitchFamily="34" charset="-120"/>
              </a:rPr>
              <a:t>本講義では、消化器系の構造と機能、主要な機能障害の種類と特徴、病態生理とその全身への影響、そして看護ケアの基本的視点について学習した。</a:t>
            </a:r>
            <a:endParaRPr lang="en-US" sz="2400" dirty="0"/>
          </a:p>
        </p:txBody>
      </p:sp>
      <p:sp>
        <p:nvSpPr>
          <p:cNvPr id="6" name="Text 4"/>
          <p:cNvSpPr/>
          <p:nvPr/>
        </p:nvSpPr>
        <p:spPr>
          <a:xfrm>
            <a:off x="751760" y="4819037"/>
            <a:ext cx="13126879" cy="1288733"/>
          </a:xfrm>
          <a:prstGeom prst="rect">
            <a:avLst/>
          </a:prstGeom>
          <a:noFill/>
          <a:ln/>
        </p:spPr>
        <p:txBody>
          <a:bodyPr wrap="square" lIns="0" tIns="0" rIns="0" bIns="0" rtlCol="0" anchor="t"/>
          <a:lstStyle/>
          <a:p>
            <a:pPr marL="0" indent="0" algn="l">
              <a:lnSpc>
                <a:spcPts val="3350"/>
              </a:lnSpc>
              <a:buNone/>
            </a:pPr>
            <a:r>
              <a:rPr lang="en-US" sz="2400" dirty="0">
                <a:solidFill>
                  <a:srgbClr val="030303"/>
                </a:solidFill>
                <a:latin typeface="IBM Plex Sans Medium" pitchFamily="34" charset="0"/>
                <a:ea typeface="IBM Plex Sans Medium" pitchFamily="34" charset="-122"/>
                <a:cs typeface="IBM Plex Sans Medium" pitchFamily="34" charset="-120"/>
              </a:rPr>
              <a:t>看護師は、病態理解をもとに観察や援助を行う必要がある。栄養・食事への配慮、排泄状況の把握、痛みの評価、感染予防、心理的サポート、多職種連携といった基本的視点を持ち、患者の個別性を尊重したケアを実践することが求められる。</a:t>
            </a:r>
            <a:endParaRPr lang="en-US" sz="2400" dirty="0"/>
          </a:p>
        </p:txBody>
      </p:sp>
      <p:sp>
        <p:nvSpPr>
          <p:cNvPr id="7" name="Text 5"/>
          <p:cNvSpPr/>
          <p:nvPr/>
        </p:nvSpPr>
        <p:spPr>
          <a:xfrm>
            <a:off x="751760" y="6409831"/>
            <a:ext cx="13126879" cy="859155"/>
          </a:xfrm>
          <a:prstGeom prst="rect">
            <a:avLst/>
          </a:prstGeom>
          <a:noFill/>
          <a:ln/>
        </p:spPr>
        <p:txBody>
          <a:bodyPr wrap="square" lIns="0" tIns="0" rIns="0" bIns="0" rtlCol="0" anchor="t"/>
          <a:lstStyle/>
          <a:p>
            <a:pPr marL="0" indent="0" algn="l">
              <a:lnSpc>
                <a:spcPts val="3350"/>
              </a:lnSpc>
              <a:buNone/>
            </a:pPr>
            <a:r>
              <a:rPr lang="en-US" sz="2400" dirty="0">
                <a:solidFill>
                  <a:srgbClr val="030303"/>
                </a:solidFill>
                <a:latin typeface="IBM Plex Sans Medium" pitchFamily="34" charset="0"/>
                <a:ea typeface="IBM Plex Sans Medium" pitchFamily="34" charset="-122"/>
                <a:cs typeface="IBM Plex Sans Medium" pitchFamily="34" charset="-120"/>
              </a:rPr>
              <a:t>観察力・判断力・協働力を養い、消化器疾患患者に対する専門的な看護を提供していくことが、今後の課題である。</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47844" y="1074063"/>
            <a:ext cx="7570470" cy="946190"/>
          </a:xfrm>
          <a:prstGeom prst="rect">
            <a:avLst/>
          </a:prstGeom>
          <a:noFill/>
          <a:ln/>
        </p:spPr>
        <p:txBody>
          <a:bodyPr wrap="none" lIns="0" tIns="0" rIns="0" bIns="0" rtlCol="0" anchor="t"/>
          <a:lstStyle/>
          <a:p>
            <a:pPr marL="0" indent="0" algn="l">
              <a:lnSpc>
                <a:spcPts val="7450"/>
              </a:lnSpc>
              <a:buNone/>
            </a:pPr>
            <a:r>
              <a:rPr lang="en-US" sz="5950" dirty="0">
                <a:solidFill>
                  <a:srgbClr val="1B1B27"/>
                </a:solidFill>
                <a:latin typeface="Inter Medium" pitchFamily="34" charset="0"/>
                <a:ea typeface="Inter Medium" pitchFamily="34" charset="-122"/>
                <a:cs typeface="Inter Medium" pitchFamily="34" charset="-120"/>
              </a:rPr>
              <a:t>口腔の構造と機能</a:t>
            </a:r>
            <a:endParaRPr lang="en-US" sz="5950" dirty="0"/>
          </a:p>
        </p:txBody>
      </p:sp>
      <p:sp>
        <p:nvSpPr>
          <p:cNvPr id="3" name="Text 1"/>
          <p:cNvSpPr/>
          <p:nvPr/>
        </p:nvSpPr>
        <p:spPr>
          <a:xfrm>
            <a:off x="847844" y="2777252"/>
            <a:ext cx="3882763" cy="556024"/>
          </a:xfrm>
          <a:prstGeom prst="rect">
            <a:avLst/>
          </a:prstGeom>
          <a:noFill/>
          <a:ln/>
        </p:spPr>
        <p:txBody>
          <a:bodyPr wrap="none" lIns="0" tIns="0" rIns="0" bIns="0" rtlCol="0" anchor="t"/>
          <a:lstStyle/>
          <a:p>
            <a:pPr marL="0" indent="0" algn="l">
              <a:lnSpc>
                <a:spcPts val="3700"/>
              </a:lnSpc>
              <a:buNone/>
            </a:pPr>
            <a:r>
              <a:rPr lang="en-US" sz="3600" dirty="0">
                <a:solidFill>
                  <a:srgbClr val="1B1B27"/>
                </a:solidFill>
                <a:latin typeface="Inter Medium" pitchFamily="34" charset="0"/>
                <a:ea typeface="Inter Medium" pitchFamily="34" charset="-122"/>
                <a:cs typeface="Inter Medium" pitchFamily="34" charset="-120"/>
              </a:rPr>
              <a:t>構造</a:t>
            </a:r>
            <a:endParaRPr lang="en-US" sz="3600" dirty="0"/>
          </a:p>
        </p:txBody>
      </p:sp>
      <p:sp>
        <p:nvSpPr>
          <p:cNvPr id="4" name="Text 2"/>
          <p:cNvSpPr/>
          <p:nvPr/>
        </p:nvSpPr>
        <p:spPr>
          <a:xfrm>
            <a:off x="847844" y="3553063"/>
            <a:ext cx="7657686" cy="569320"/>
          </a:xfrm>
          <a:prstGeom prst="rect">
            <a:avLst/>
          </a:prstGeom>
          <a:noFill/>
          <a:ln/>
        </p:spPr>
        <p:txBody>
          <a:bodyPr wrap="non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歯、舌、唾液腺から構成される。</a:t>
            </a:r>
            <a:endParaRPr lang="en-US" sz="2800" dirty="0"/>
          </a:p>
        </p:txBody>
      </p:sp>
      <p:sp>
        <p:nvSpPr>
          <p:cNvPr id="5" name="Text 3"/>
          <p:cNvSpPr/>
          <p:nvPr/>
        </p:nvSpPr>
        <p:spPr>
          <a:xfrm>
            <a:off x="847844" y="4340185"/>
            <a:ext cx="3882763" cy="556024"/>
          </a:xfrm>
          <a:prstGeom prst="rect">
            <a:avLst/>
          </a:prstGeom>
          <a:noFill/>
          <a:ln/>
        </p:spPr>
        <p:txBody>
          <a:bodyPr wrap="none" lIns="0" tIns="0" rIns="0" bIns="0" rtlCol="0" anchor="t"/>
          <a:lstStyle/>
          <a:p>
            <a:pPr marL="0" indent="0" algn="l">
              <a:lnSpc>
                <a:spcPts val="3700"/>
              </a:lnSpc>
              <a:buNone/>
            </a:pPr>
            <a:r>
              <a:rPr lang="en-US" sz="3600" dirty="0">
                <a:solidFill>
                  <a:srgbClr val="1B1B27"/>
                </a:solidFill>
                <a:latin typeface="Inter Medium" pitchFamily="34" charset="0"/>
                <a:ea typeface="Inter Medium" pitchFamily="34" charset="-122"/>
                <a:cs typeface="Inter Medium" pitchFamily="34" charset="-120"/>
              </a:rPr>
              <a:t>機能</a:t>
            </a:r>
            <a:endParaRPr lang="en-US" sz="3600" dirty="0"/>
          </a:p>
        </p:txBody>
      </p:sp>
      <p:sp>
        <p:nvSpPr>
          <p:cNvPr id="6" name="Text 4"/>
          <p:cNvSpPr/>
          <p:nvPr/>
        </p:nvSpPr>
        <p:spPr>
          <a:xfrm>
            <a:off x="847844" y="5115997"/>
            <a:ext cx="7657686" cy="569320"/>
          </a:xfrm>
          <a:prstGeom prst="rect">
            <a:avLst/>
          </a:prstGeom>
          <a:noFill/>
          <a:ln/>
        </p:spPr>
        <p:txBody>
          <a:bodyPr wrap="none" lIns="0" tIns="0" rIns="0" bIns="0" rtlCol="0" anchor="t"/>
          <a:lstStyle/>
          <a:p>
            <a:pPr marL="342900" indent="-342900" algn="l">
              <a:lnSpc>
                <a:spcPts val="38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歯で食物を咀嚼する</a:t>
            </a:r>
            <a:endParaRPr lang="en-US" sz="2800" dirty="0"/>
          </a:p>
        </p:txBody>
      </p:sp>
      <p:sp>
        <p:nvSpPr>
          <p:cNvPr id="7" name="Text 5"/>
          <p:cNvSpPr/>
          <p:nvPr/>
        </p:nvSpPr>
        <p:spPr>
          <a:xfrm>
            <a:off x="847844" y="5706308"/>
            <a:ext cx="7657686" cy="569320"/>
          </a:xfrm>
          <a:prstGeom prst="rect">
            <a:avLst/>
          </a:prstGeom>
          <a:noFill/>
          <a:ln/>
        </p:spPr>
        <p:txBody>
          <a:bodyPr wrap="none" lIns="0" tIns="0" rIns="0" bIns="0" rtlCol="0" anchor="t"/>
          <a:lstStyle/>
          <a:p>
            <a:pPr marL="342900" indent="-342900" algn="l">
              <a:lnSpc>
                <a:spcPts val="38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唾液で湿らせて食塊を形成する</a:t>
            </a:r>
            <a:endParaRPr lang="en-US" sz="2800" dirty="0"/>
          </a:p>
        </p:txBody>
      </p:sp>
      <p:sp>
        <p:nvSpPr>
          <p:cNvPr id="8" name="Text 6"/>
          <p:cNvSpPr/>
          <p:nvPr/>
        </p:nvSpPr>
        <p:spPr>
          <a:xfrm>
            <a:off x="847844" y="6296620"/>
            <a:ext cx="7657686" cy="569320"/>
          </a:xfrm>
          <a:prstGeom prst="rect">
            <a:avLst/>
          </a:prstGeom>
          <a:noFill/>
          <a:ln/>
        </p:spPr>
        <p:txBody>
          <a:bodyPr wrap="none" lIns="0" tIns="0" rIns="0" bIns="0" rtlCol="0" anchor="t"/>
          <a:lstStyle/>
          <a:p>
            <a:pPr marL="342900" indent="-342900" algn="l">
              <a:lnSpc>
                <a:spcPts val="38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舌が食塊を咽頭へ送る</a:t>
            </a:r>
            <a:endParaRPr lang="en-US" sz="2800" dirty="0"/>
          </a:p>
        </p:txBody>
      </p:sp>
      <p:sp>
        <p:nvSpPr>
          <p:cNvPr id="9" name="Text 7"/>
          <p:cNvSpPr/>
          <p:nvPr/>
        </p:nvSpPr>
        <p:spPr>
          <a:xfrm>
            <a:off x="7865764" y="2777252"/>
            <a:ext cx="4670678" cy="556024"/>
          </a:xfrm>
          <a:prstGeom prst="rect">
            <a:avLst/>
          </a:prstGeom>
          <a:noFill/>
          <a:ln/>
        </p:spPr>
        <p:txBody>
          <a:bodyPr wrap="none" lIns="0" tIns="0" rIns="0" bIns="0" rtlCol="0" anchor="t"/>
          <a:lstStyle/>
          <a:p>
            <a:pPr marL="0" indent="0" algn="l">
              <a:lnSpc>
                <a:spcPts val="3700"/>
              </a:lnSpc>
              <a:buNone/>
            </a:pPr>
            <a:r>
              <a:rPr lang="en-US" sz="3600" dirty="0">
                <a:solidFill>
                  <a:srgbClr val="1B1B27"/>
                </a:solidFill>
                <a:latin typeface="Inter Medium" pitchFamily="34" charset="0"/>
                <a:ea typeface="Inter Medium" pitchFamily="34" charset="-122"/>
                <a:cs typeface="Inter Medium" pitchFamily="34" charset="-120"/>
              </a:rPr>
              <a:t>臨床的ポイント</a:t>
            </a:r>
            <a:endParaRPr lang="en-US" sz="3600" dirty="0"/>
          </a:p>
        </p:txBody>
      </p:sp>
      <p:sp>
        <p:nvSpPr>
          <p:cNvPr id="10" name="Shape 8"/>
          <p:cNvSpPr/>
          <p:nvPr/>
        </p:nvSpPr>
        <p:spPr>
          <a:xfrm>
            <a:off x="7865764" y="3590924"/>
            <a:ext cx="5837173" cy="3789589"/>
          </a:xfrm>
          <a:prstGeom prst="roundRect">
            <a:avLst>
              <a:gd name="adj" fmla="val 3945"/>
            </a:avLst>
          </a:prstGeom>
          <a:solidFill>
            <a:srgbClr val="D9D9D9"/>
          </a:solidFill>
          <a:ln/>
        </p:spPr>
        <p:txBody>
          <a:bodyPr/>
          <a:lstStyle/>
          <a:p>
            <a:endParaRPr lang="ja-JP" altLang="en-US" sz="2400"/>
          </a:p>
        </p:txBody>
      </p:sp>
      <p:pic>
        <p:nvPicPr>
          <p:cNvPr id="11" name="Image 0" descr="preencoded.png"/>
          <p:cNvPicPr>
            <a:picLocks noChangeAspect="1"/>
          </p:cNvPicPr>
          <p:nvPr/>
        </p:nvPicPr>
        <p:blipFill>
          <a:blip r:embed="rId3"/>
          <a:stretch>
            <a:fillRect/>
          </a:stretch>
        </p:blipFill>
        <p:spPr>
          <a:xfrm>
            <a:off x="8168539" y="4054792"/>
            <a:ext cx="535187" cy="355895"/>
          </a:xfrm>
          <a:prstGeom prst="rect">
            <a:avLst/>
          </a:prstGeom>
        </p:spPr>
      </p:pic>
      <p:sp>
        <p:nvSpPr>
          <p:cNvPr id="12" name="Text 9"/>
          <p:cNvSpPr/>
          <p:nvPr/>
        </p:nvSpPr>
        <p:spPr>
          <a:xfrm>
            <a:off x="8849814" y="3969306"/>
            <a:ext cx="4249331" cy="2846600"/>
          </a:xfrm>
          <a:prstGeom prst="rect">
            <a:avLst/>
          </a:prstGeom>
          <a:noFill/>
          <a:ln/>
        </p:spPr>
        <p:txBody>
          <a:bodyPr wrap="square" lIns="0" tIns="0" rIns="0" bIns="0" rtlCol="0" anchor="t"/>
          <a:lstStyle/>
          <a:p>
            <a:pPr marL="0" indent="0" algn="l">
              <a:lnSpc>
                <a:spcPts val="3800"/>
              </a:lnSpc>
              <a:buNone/>
            </a:pPr>
            <a:r>
              <a:rPr lang="en-US" sz="2800" dirty="0">
                <a:solidFill>
                  <a:srgbClr val="000000"/>
                </a:solidFill>
                <a:latin typeface="IBM Plex Sans Medium" pitchFamily="34" charset="0"/>
                <a:ea typeface="IBM Plex Sans Medium" pitchFamily="34" charset="-122"/>
                <a:cs typeface="IBM Plex Sans Medium" pitchFamily="34" charset="-120"/>
              </a:rPr>
              <a:t>咀嚼力の低下や唾液分泌の減少は嚥下障害や栄養不良のリスクとなる。口腔ケアと摂食機能の評価が重要である。</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20541" y="967639"/>
            <a:ext cx="6661428" cy="832604"/>
          </a:xfrm>
          <a:prstGeom prst="rect">
            <a:avLst/>
          </a:prstGeom>
          <a:noFill/>
          <a:ln/>
        </p:spPr>
        <p:txBody>
          <a:bodyPr wrap="none" lIns="0" tIns="0" rIns="0" bIns="0" rtlCol="0" anchor="t"/>
          <a:lstStyle/>
          <a:p>
            <a:pPr marL="0" indent="0" algn="l">
              <a:lnSpc>
                <a:spcPts val="6550"/>
              </a:lnSpc>
              <a:buNone/>
            </a:pPr>
            <a:r>
              <a:rPr lang="en-US" sz="5200" dirty="0">
                <a:solidFill>
                  <a:srgbClr val="1B1B27"/>
                </a:solidFill>
                <a:latin typeface="Inter Medium" pitchFamily="34" charset="0"/>
                <a:ea typeface="Inter Medium" pitchFamily="34" charset="-122"/>
                <a:cs typeface="Inter Medium" pitchFamily="34" charset="-120"/>
              </a:rPr>
              <a:t>胃の構造と機能</a:t>
            </a:r>
            <a:endParaRPr lang="en-US" sz="5200" dirty="0"/>
          </a:p>
        </p:txBody>
      </p:sp>
      <p:sp>
        <p:nvSpPr>
          <p:cNvPr id="3" name="Shape 1"/>
          <p:cNvSpPr/>
          <p:nvPr/>
        </p:nvSpPr>
        <p:spPr>
          <a:xfrm>
            <a:off x="520541" y="2333047"/>
            <a:ext cx="6435923" cy="1991678"/>
          </a:xfrm>
          <a:prstGeom prst="roundRect">
            <a:avLst>
              <a:gd name="adj" fmla="val 5619"/>
            </a:avLst>
          </a:prstGeom>
          <a:solidFill>
            <a:srgbClr val="E6E6E6"/>
          </a:solidFill>
          <a:ln w="15240">
            <a:solidFill>
              <a:srgbClr val="CCCCCC"/>
            </a:solidFill>
            <a:prstDash val="solid"/>
          </a:ln>
        </p:spPr>
        <p:txBody>
          <a:bodyPr/>
          <a:lstStyle/>
          <a:p>
            <a:endParaRPr lang="ja-JP" altLang="en-US" sz="2000"/>
          </a:p>
        </p:txBody>
      </p:sp>
      <p:sp>
        <p:nvSpPr>
          <p:cNvPr id="4" name="Text 2"/>
          <p:cNvSpPr/>
          <p:nvPr/>
        </p:nvSpPr>
        <p:spPr>
          <a:xfrm>
            <a:off x="802123" y="2614630"/>
            <a:ext cx="3330654" cy="416243"/>
          </a:xfrm>
          <a:prstGeom prst="rect">
            <a:avLst/>
          </a:prstGeom>
          <a:noFill/>
          <a:ln/>
        </p:spPr>
        <p:txBody>
          <a:bodyPr wrap="none" lIns="0" tIns="0" rIns="0" bIns="0" rtlCol="0" anchor="t"/>
          <a:lstStyle/>
          <a:p>
            <a:pPr marL="0" indent="0" algn="l">
              <a:lnSpc>
                <a:spcPts val="3250"/>
              </a:lnSpc>
              <a:buNone/>
            </a:pPr>
            <a:r>
              <a:rPr lang="en-US" sz="2800" dirty="0">
                <a:solidFill>
                  <a:srgbClr val="030303"/>
                </a:solidFill>
                <a:latin typeface="Inter Medium" pitchFamily="34" charset="0"/>
                <a:ea typeface="Inter Medium" pitchFamily="34" charset="-122"/>
                <a:cs typeface="Inter Medium" pitchFamily="34" charset="-120"/>
              </a:rPr>
              <a:t>構造</a:t>
            </a:r>
            <a:endParaRPr lang="en-US" sz="2800" dirty="0"/>
          </a:p>
        </p:txBody>
      </p:sp>
      <p:sp>
        <p:nvSpPr>
          <p:cNvPr id="5" name="Text 3"/>
          <p:cNvSpPr/>
          <p:nvPr/>
        </p:nvSpPr>
        <p:spPr>
          <a:xfrm>
            <a:off x="802123" y="3190655"/>
            <a:ext cx="5872758" cy="852488"/>
          </a:xfrm>
          <a:prstGeom prst="rect">
            <a:avLst/>
          </a:prstGeom>
          <a:noFill/>
          <a:ln/>
        </p:spPr>
        <p:txBody>
          <a:bodyPr wrap="square" lIns="0" tIns="0" rIns="0" bIns="0" rtlCol="0" anchor="t"/>
          <a:lstStyle/>
          <a:p>
            <a:pPr marL="0" indent="0" algn="l">
              <a:lnSpc>
                <a:spcPts val="3350"/>
              </a:lnSpc>
              <a:buNone/>
            </a:pPr>
            <a:r>
              <a:rPr lang="en-US" sz="2400" dirty="0">
                <a:solidFill>
                  <a:srgbClr val="030303"/>
                </a:solidFill>
                <a:latin typeface="IBM Plex Sans Medium" pitchFamily="34" charset="0"/>
                <a:ea typeface="IBM Plex Sans Medium" pitchFamily="34" charset="-122"/>
                <a:cs typeface="IBM Plex Sans Medium" pitchFamily="34" charset="-120"/>
              </a:rPr>
              <a:t>上部（噴門）、本体（胃体）、下部（幽門）に分かれる。</a:t>
            </a:r>
            <a:endParaRPr lang="en-US" sz="2400" dirty="0"/>
          </a:p>
        </p:txBody>
      </p:sp>
      <p:sp>
        <p:nvSpPr>
          <p:cNvPr id="6" name="Shape 4"/>
          <p:cNvSpPr/>
          <p:nvPr/>
        </p:nvSpPr>
        <p:spPr>
          <a:xfrm>
            <a:off x="7222807" y="2333047"/>
            <a:ext cx="6992677" cy="1991678"/>
          </a:xfrm>
          <a:prstGeom prst="roundRect">
            <a:avLst>
              <a:gd name="adj" fmla="val 5619"/>
            </a:avLst>
          </a:prstGeom>
          <a:solidFill>
            <a:srgbClr val="E6E6E6"/>
          </a:solidFill>
          <a:ln w="15240">
            <a:solidFill>
              <a:srgbClr val="CCCCCC"/>
            </a:solidFill>
            <a:prstDash val="solid"/>
          </a:ln>
        </p:spPr>
        <p:txBody>
          <a:bodyPr/>
          <a:lstStyle/>
          <a:p>
            <a:endParaRPr lang="ja-JP" altLang="en-US" sz="2000"/>
          </a:p>
        </p:txBody>
      </p:sp>
      <p:sp>
        <p:nvSpPr>
          <p:cNvPr id="7" name="Text 5"/>
          <p:cNvSpPr/>
          <p:nvPr/>
        </p:nvSpPr>
        <p:spPr>
          <a:xfrm>
            <a:off x="7504390" y="2614630"/>
            <a:ext cx="3618712" cy="416243"/>
          </a:xfrm>
          <a:prstGeom prst="rect">
            <a:avLst/>
          </a:prstGeom>
          <a:noFill/>
          <a:ln/>
        </p:spPr>
        <p:txBody>
          <a:bodyPr wrap="none" lIns="0" tIns="0" rIns="0" bIns="0" rtlCol="0" anchor="t"/>
          <a:lstStyle/>
          <a:p>
            <a:pPr marL="0" indent="0" algn="l">
              <a:lnSpc>
                <a:spcPts val="3250"/>
              </a:lnSpc>
              <a:buNone/>
            </a:pPr>
            <a:r>
              <a:rPr lang="en-US" sz="2800" dirty="0">
                <a:solidFill>
                  <a:srgbClr val="030303"/>
                </a:solidFill>
                <a:latin typeface="Inter Medium" pitchFamily="34" charset="0"/>
                <a:ea typeface="Inter Medium" pitchFamily="34" charset="-122"/>
                <a:cs typeface="Inter Medium" pitchFamily="34" charset="-120"/>
              </a:rPr>
              <a:t>殺菌作用</a:t>
            </a:r>
            <a:endParaRPr lang="en-US" sz="2800" dirty="0"/>
          </a:p>
        </p:txBody>
      </p:sp>
      <p:sp>
        <p:nvSpPr>
          <p:cNvPr id="8" name="Text 6"/>
          <p:cNvSpPr/>
          <p:nvPr/>
        </p:nvSpPr>
        <p:spPr>
          <a:xfrm>
            <a:off x="7504390" y="3190655"/>
            <a:ext cx="6380804" cy="852488"/>
          </a:xfrm>
          <a:prstGeom prst="rect">
            <a:avLst/>
          </a:prstGeom>
          <a:noFill/>
          <a:ln/>
        </p:spPr>
        <p:txBody>
          <a:bodyPr wrap="square" lIns="0" tIns="0" rIns="0" bIns="0" rtlCol="0" anchor="t"/>
          <a:lstStyle/>
          <a:p>
            <a:pPr marL="0" indent="0" algn="l">
              <a:lnSpc>
                <a:spcPts val="3350"/>
              </a:lnSpc>
              <a:buNone/>
            </a:pPr>
            <a:r>
              <a:rPr lang="en-US" sz="2400" dirty="0">
                <a:solidFill>
                  <a:srgbClr val="030303"/>
                </a:solidFill>
                <a:latin typeface="IBM Plex Sans Medium" pitchFamily="34" charset="0"/>
                <a:ea typeface="IBM Plex Sans Medium" pitchFamily="34" charset="-122"/>
                <a:cs typeface="IBM Plex Sans Medium" pitchFamily="34" charset="-120"/>
              </a:rPr>
              <a:t>胃酸（塩酸）で病原体を殺菌し、蛋白質を変性させる。</a:t>
            </a:r>
            <a:endParaRPr lang="en-US" sz="2400" dirty="0"/>
          </a:p>
        </p:txBody>
      </p:sp>
      <p:sp>
        <p:nvSpPr>
          <p:cNvPr id="9" name="Shape 7"/>
          <p:cNvSpPr/>
          <p:nvPr/>
        </p:nvSpPr>
        <p:spPr>
          <a:xfrm>
            <a:off x="520541" y="4591068"/>
            <a:ext cx="6435923" cy="1565434"/>
          </a:xfrm>
          <a:prstGeom prst="roundRect">
            <a:avLst>
              <a:gd name="adj" fmla="val 7149"/>
            </a:avLst>
          </a:prstGeom>
          <a:solidFill>
            <a:srgbClr val="E6E6E6"/>
          </a:solidFill>
          <a:ln w="15240">
            <a:solidFill>
              <a:srgbClr val="CCCCCC"/>
            </a:solidFill>
            <a:prstDash val="solid"/>
          </a:ln>
        </p:spPr>
        <p:txBody>
          <a:bodyPr/>
          <a:lstStyle/>
          <a:p>
            <a:endParaRPr lang="ja-JP" altLang="en-US" sz="2000"/>
          </a:p>
        </p:txBody>
      </p:sp>
      <p:sp>
        <p:nvSpPr>
          <p:cNvPr id="10" name="Text 8"/>
          <p:cNvSpPr/>
          <p:nvPr/>
        </p:nvSpPr>
        <p:spPr>
          <a:xfrm>
            <a:off x="802123" y="4872651"/>
            <a:ext cx="3330654" cy="416243"/>
          </a:xfrm>
          <a:prstGeom prst="rect">
            <a:avLst/>
          </a:prstGeom>
          <a:noFill/>
          <a:ln/>
        </p:spPr>
        <p:txBody>
          <a:bodyPr wrap="none" lIns="0" tIns="0" rIns="0" bIns="0" rtlCol="0" anchor="t"/>
          <a:lstStyle/>
          <a:p>
            <a:pPr marL="0" indent="0" algn="l">
              <a:lnSpc>
                <a:spcPts val="3250"/>
              </a:lnSpc>
              <a:buNone/>
            </a:pPr>
            <a:r>
              <a:rPr lang="en-US" sz="2800" dirty="0">
                <a:solidFill>
                  <a:srgbClr val="030303"/>
                </a:solidFill>
                <a:latin typeface="Inter Medium" pitchFamily="34" charset="0"/>
                <a:ea typeface="Inter Medium" pitchFamily="34" charset="-122"/>
                <a:cs typeface="Inter Medium" pitchFamily="34" charset="-120"/>
              </a:rPr>
              <a:t>消化作用</a:t>
            </a:r>
            <a:endParaRPr lang="en-US" sz="2800" dirty="0"/>
          </a:p>
        </p:txBody>
      </p:sp>
      <p:sp>
        <p:nvSpPr>
          <p:cNvPr id="11" name="Text 9"/>
          <p:cNvSpPr/>
          <p:nvPr/>
        </p:nvSpPr>
        <p:spPr>
          <a:xfrm>
            <a:off x="802123" y="5448675"/>
            <a:ext cx="5872758" cy="426244"/>
          </a:xfrm>
          <a:prstGeom prst="rect">
            <a:avLst/>
          </a:prstGeom>
          <a:noFill/>
          <a:ln/>
        </p:spPr>
        <p:txBody>
          <a:bodyPr wrap="none" lIns="0" tIns="0" rIns="0" bIns="0" rtlCol="0" anchor="t"/>
          <a:lstStyle/>
          <a:p>
            <a:pPr marL="0" indent="0" algn="l">
              <a:lnSpc>
                <a:spcPts val="3350"/>
              </a:lnSpc>
              <a:buNone/>
            </a:pPr>
            <a:r>
              <a:rPr lang="en-US" sz="2400" dirty="0">
                <a:solidFill>
                  <a:srgbClr val="030303"/>
                </a:solidFill>
                <a:latin typeface="IBM Plex Sans Medium" pitchFamily="34" charset="0"/>
                <a:ea typeface="IBM Plex Sans Medium" pitchFamily="34" charset="-122"/>
                <a:cs typeface="IBM Plex Sans Medium" pitchFamily="34" charset="-120"/>
              </a:rPr>
              <a:t>ペプシンにより蛋白質の初期消化を行う。</a:t>
            </a:r>
            <a:endParaRPr lang="en-US" sz="2400" dirty="0"/>
          </a:p>
        </p:txBody>
      </p:sp>
      <p:sp>
        <p:nvSpPr>
          <p:cNvPr id="12" name="Shape 10"/>
          <p:cNvSpPr/>
          <p:nvPr/>
        </p:nvSpPr>
        <p:spPr>
          <a:xfrm>
            <a:off x="7222807" y="4591068"/>
            <a:ext cx="6992677" cy="1565434"/>
          </a:xfrm>
          <a:prstGeom prst="roundRect">
            <a:avLst>
              <a:gd name="adj" fmla="val 7149"/>
            </a:avLst>
          </a:prstGeom>
          <a:solidFill>
            <a:srgbClr val="E6E6E6"/>
          </a:solidFill>
          <a:ln w="15240">
            <a:solidFill>
              <a:srgbClr val="CCCCCC"/>
            </a:solidFill>
            <a:prstDash val="solid"/>
          </a:ln>
        </p:spPr>
        <p:txBody>
          <a:bodyPr/>
          <a:lstStyle/>
          <a:p>
            <a:endParaRPr lang="ja-JP" altLang="en-US" sz="2000"/>
          </a:p>
        </p:txBody>
      </p:sp>
      <p:sp>
        <p:nvSpPr>
          <p:cNvPr id="13" name="Text 11"/>
          <p:cNvSpPr/>
          <p:nvPr/>
        </p:nvSpPr>
        <p:spPr>
          <a:xfrm>
            <a:off x="7504390" y="4872651"/>
            <a:ext cx="3618712" cy="416243"/>
          </a:xfrm>
          <a:prstGeom prst="rect">
            <a:avLst/>
          </a:prstGeom>
          <a:noFill/>
          <a:ln/>
        </p:spPr>
        <p:txBody>
          <a:bodyPr wrap="none" lIns="0" tIns="0" rIns="0" bIns="0" rtlCol="0" anchor="t"/>
          <a:lstStyle/>
          <a:p>
            <a:pPr marL="0" indent="0" algn="l">
              <a:lnSpc>
                <a:spcPts val="3250"/>
              </a:lnSpc>
              <a:buNone/>
            </a:pPr>
            <a:r>
              <a:rPr lang="en-US" sz="2800" dirty="0">
                <a:solidFill>
                  <a:srgbClr val="030303"/>
                </a:solidFill>
                <a:latin typeface="Inter Medium" pitchFamily="34" charset="0"/>
                <a:ea typeface="Inter Medium" pitchFamily="34" charset="-122"/>
                <a:cs typeface="Inter Medium" pitchFamily="34" charset="-120"/>
              </a:rPr>
              <a:t>貯留機能</a:t>
            </a:r>
            <a:endParaRPr lang="en-US" sz="2800" dirty="0"/>
          </a:p>
        </p:txBody>
      </p:sp>
      <p:sp>
        <p:nvSpPr>
          <p:cNvPr id="14" name="Text 12"/>
          <p:cNvSpPr/>
          <p:nvPr/>
        </p:nvSpPr>
        <p:spPr>
          <a:xfrm>
            <a:off x="7504390" y="5448675"/>
            <a:ext cx="6380804" cy="426244"/>
          </a:xfrm>
          <a:prstGeom prst="rect">
            <a:avLst/>
          </a:prstGeom>
          <a:noFill/>
          <a:ln/>
        </p:spPr>
        <p:txBody>
          <a:bodyPr wrap="none" lIns="0" tIns="0" rIns="0" bIns="0" rtlCol="0" anchor="t"/>
          <a:lstStyle/>
          <a:p>
            <a:pPr marL="0" indent="0" algn="l">
              <a:lnSpc>
                <a:spcPts val="3350"/>
              </a:lnSpc>
              <a:buNone/>
            </a:pPr>
            <a:r>
              <a:rPr lang="en-US" sz="2400" dirty="0">
                <a:solidFill>
                  <a:srgbClr val="030303"/>
                </a:solidFill>
                <a:latin typeface="IBM Plex Sans Medium" pitchFamily="34" charset="0"/>
                <a:ea typeface="IBM Plex Sans Medium" pitchFamily="34" charset="-122"/>
                <a:cs typeface="IBM Plex Sans Medium" pitchFamily="34" charset="-120"/>
              </a:rPr>
              <a:t>食物を一時的に貯留し、ゆっくりと小腸へ送る。</a:t>
            </a:r>
            <a:endParaRPr lang="en-US" sz="2400" dirty="0"/>
          </a:p>
        </p:txBody>
      </p:sp>
      <p:sp>
        <p:nvSpPr>
          <p:cNvPr id="15" name="Text 13"/>
          <p:cNvSpPr/>
          <p:nvPr/>
        </p:nvSpPr>
        <p:spPr>
          <a:xfrm>
            <a:off x="520541" y="6456182"/>
            <a:ext cx="13138309" cy="852488"/>
          </a:xfrm>
          <a:prstGeom prst="rect">
            <a:avLst/>
          </a:prstGeom>
          <a:noFill/>
          <a:ln/>
        </p:spPr>
        <p:txBody>
          <a:bodyPr wrap="square" lIns="0" tIns="0" rIns="0" bIns="0" rtlCol="0" anchor="t"/>
          <a:lstStyle/>
          <a:p>
            <a:pPr marL="0" indent="0" algn="l">
              <a:lnSpc>
                <a:spcPts val="3350"/>
              </a:lnSpc>
              <a:buNone/>
            </a:pPr>
            <a:r>
              <a:rPr lang="en-US" sz="2400" dirty="0">
                <a:solidFill>
                  <a:srgbClr val="030303"/>
                </a:solidFill>
                <a:latin typeface="IBM Plex Sans Medium" pitchFamily="34" charset="0"/>
                <a:ea typeface="IBM Plex Sans Medium" pitchFamily="34" charset="-122"/>
                <a:cs typeface="IBM Plex Sans Medium" pitchFamily="34" charset="-120"/>
              </a:rPr>
              <a:t>胃は胃潰瘍、胃がん、機能性ディスペプシアなど多くの病態の中心である。症状の観察と適切なアセスメントが求められる。</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65402" y="781943"/>
            <a:ext cx="8671560" cy="985480"/>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小腸における消化と吸収</a:t>
            </a:r>
            <a:endParaRPr lang="en-US" sz="6200" dirty="0"/>
          </a:p>
        </p:txBody>
      </p:sp>
      <p:sp>
        <p:nvSpPr>
          <p:cNvPr id="3" name="Text 1"/>
          <p:cNvSpPr/>
          <p:nvPr/>
        </p:nvSpPr>
        <p:spPr>
          <a:xfrm>
            <a:off x="817593" y="2034183"/>
            <a:ext cx="12864465" cy="1009174"/>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小腸は十二指腸・空腸・回腸からなり、消化器系の中で最も重要な消化・吸収の場である。胆汁と膵液の消化酵素により、脂質・糖質・蛋白質の本格的な消化が行われる。</a:t>
            </a:r>
            <a:endParaRPr lang="en-US" sz="2800" dirty="0"/>
          </a:p>
        </p:txBody>
      </p:sp>
      <p:sp>
        <p:nvSpPr>
          <p:cNvPr id="4" name="Shape 2"/>
          <p:cNvSpPr/>
          <p:nvPr/>
        </p:nvSpPr>
        <p:spPr>
          <a:xfrm>
            <a:off x="765402" y="3901321"/>
            <a:ext cx="4077891" cy="3406973"/>
          </a:xfrm>
          <a:prstGeom prst="roundRect">
            <a:avLst>
              <a:gd name="adj" fmla="val 3888"/>
            </a:avLst>
          </a:prstGeom>
          <a:solidFill>
            <a:srgbClr val="FFFFFF">
              <a:alpha val="95000"/>
            </a:srgbClr>
          </a:solidFill>
          <a:ln w="38100">
            <a:solidFill>
              <a:srgbClr val="CCCCCC"/>
            </a:solidFill>
            <a:prstDash val="solid"/>
          </a:ln>
        </p:spPr>
        <p:txBody>
          <a:bodyPr/>
          <a:lstStyle/>
          <a:p>
            <a:endParaRPr lang="ja-JP" altLang="en-US" sz="2000"/>
          </a:p>
        </p:txBody>
      </p:sp>
      <p:sp>
        <p:nvSpPr>
          <p:cNvPr id="5" name="Text 3"/>
          <p:cNvSpPr/>
          <p:nvPr/>
        </p:nvSpPr>
        <p:spPr>
          <a:xfrm>
            <a:off x="1118779" y="4254698"/>
            <a:ext cx="3371136" cy="492681"/>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消化酵素の作用</a:t>
            </a:r>
            <a:endParaRPr lang="en-US" sz="3200" dirty="0"/>
          </a:p>
        </p:txBody>
      </p:sp>
      <p:sp>
        <p:nvSpPr>
          <p:cNvPr id="6" name="Text 4"/>
          <p:cNvSpPr/>
          <p:nvPr/>
        </p:nvSpPr>
        <p:spPr>
          <a:xfrm>
            <a:off x="1118779" y="4936569"/>
            <a:ext cx="3371136" cy="2018348"/>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胆汁（肝臓由来）と膵液（膵臓由来）により、三大栄養素が分解される。</a:t>
            </a:r>
            <a:endParaRPr lang="en-US" sz="2800" dirty="0"/>
          </a:p>
        </p:txBody>
      </p:sp>
      <p:sp>
        <p:nvSpPr>
          <p:cNvPr id="7" name="Shape 5"/>
          <p:cNvSpPr/>
          <p:nvPr/>
        </p:nvSpPr>
        <p:spPr>
          <a:xfrm>
            <a:off x="5158570" y="3901321"/>
            <a:ext cx="4078010" cy="3406973"/>
          </a:xfrm>
          <a:prstGeom prst="roundRect">
            <a:avLst>
              <a:gd name="adj" fmla="val 3888"/>
            </a:avLst>
          </a:prstGeom>
          <a:solidFill>
            <a:srgbClr val="FFFFFF">
              <a:alpha val="95000"/>
            </a:srgbClr>
          </a:solidFill>
          <a:ln w="38100">
            <a:solidFill>
              <a:srgbClr val="CCCCCC"/>
            </a:solidFill>
            <a:prstDash val="solid"/>
          </a:ln>
        </p:spPr>
        <p:txBody>
          <a:bodyPr/>
          <a:lstStyle/>
          <a:p>
            <a:endParaRPr lang="ja-JP" altLang="en-US" sz="2000"/>
          </a:p>
        </p:txBody>
      </p:sp>
      <p:sp>
        <p:nvSpPr>
          <p:cNvPr id="8" name="Text 6"/>
          <p:cNvSpPr/>
          <p:nvPr/>
        </p:nvSpPr>
        <p:spPr>
          <a:xfrm>
            <a:off x="5511947" y="4254698"/>
            <a:ext cx="3371255" cy="492681"/>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広大な吸収面積</a:t>
            </a:r>
            <a:endParaRPr lang="en-US" sz="3200" dirty="0"/>
          </a:p>
        </p:txBody>
      </p:sp>
      <p:sp>
        <p:nvSpPr>
          <p:cNvPr id="9" name="Text 7"/>
          <p:cNvSpPr/>
          <p:nvPr/>
        </p:nvSpPr>
        <p:spPr>
          <a:xfrm>
            <a:off x="5511947" y="4936569"/>
            <a:ext cx="3371255" cy="2018348"/>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絨毛と微絨毛による広大な吸収面積で、栄養素・水分・電解質を吸収する。</a:t>
            </a:r>
            <a:endParaRPr lang="en-US" sz="2800" dirty="0"/>
          </a:p>
        </p:txBody>
      </p:sp>
      <p:sp>
        <p:nvSpPr>
          <p:cNvPr id="10" name="Shape 8"/>
          <p:cNvSpPr/>
          <p:nvPr/>
        </p:nvSpPr>
        <p:spPr>
          <a:xfrm>
            <a:off x="9551857" y="3901321"/>
            <a:ext cx="4078010" cy="3406973"/>
          </a:xfrm>
          <a:prstGeom prst="roundRect">
            <a:avLst>
              <a:gd name="adj" fmla="val 3888"/>
            </a:avLst>
          </a:prstGeom>
          <a:solidFill>
            <a:srgbClr val="FFFFFF">
              <a:alpha val="95000"/>
            </a:srgbClr>
          </a:solidFill>
          <a:ln w="38100">
            <a:solidFill>
              <a:srgbClr val="CCCCCC"/>
            </a:solidFill>
            <a:prstDash val="solid"/>
          </a:ln>
        </p:spPr>
        <p:txBody>
          <a:bodyPr/>
          <a:lstStyle/>
          <a:p>
            <a:endParaRPr lang="ja-JP" altLang="en-US" sz="2000"/>
          </a:p>
        </p:txBody>
      </p:sp>
      <p:sp>
        <p:nvSpPr>
          <p:cNvPr id="11" name="Text 9"/>
          <p:cNvSpPr/>
          <p:nvPr/>
        </p:nvSpPr>
        <p:spPr>
          <a:xfrm>
            <a:off x="9905234" y="4254698"/>
            <a:ext cx="3371255" cy="492681"/>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臨床的意義</a:t>
            </a:r>
            <a:endParaRPr lang="en-US" sz="3200" dirty="0"/>
          </a:p>
        </p:txBody>
      </p:sp>
      <p:sp>
        <p:nvSpPr>
          <p:cNvPr id="12" name="Text 10"/>
          <p:cNvSpPr/>
          <p:nvPr/>
        </p:nvSpPr>
        <p:spPr>
          <a:xfrm>
            <a:off x="9905234" y="4936569"/>
            <a:ext cx="3371255" cy="1513761"/>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短腸症候群、吸収不良症候群、慢性下痢などとの関連がある。</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81169" y="907018"/>
            <a:ext cx="6975396" cy="871895"/>
          </a:xfrm>
          <a:prstGeom prst="rect">
            <a:avLst/>
          </a:prstGeom>
          <a:noFill/>
          <a:ln/>
        </p:spPr>
        <p:txBody>
          <a:bodyPr wrap="none" lIns="0" tIns="0" rIns="0" bIns="0" rtlCol="0" anchor="t"/>
          <a:lstStyle/>
          <a:p>
            <a:pPr marL="0" indent="0" algn="l">
              <a:lnSpc>
                <a:spcPts val="6850"/>
              </a:lnSpc>
              <a:buNone/>
            </a:pPr>
            <a:r>
              <a:rPr lang="en-US" sz="5450" dirty="0">
                <a:solidFill>
                  <a:srgbClr val="1B1B27"/>
                </a:solidFill>
                <a:latin typeface="Inter Medium" pitchFamily="34" charset="0"/>
                <a:ea typeface="Inter Medium" pitchFamily="34" charset="-122"/>
                <a:cs typeface="Inter Medium" pitchFamily="34" charset="-120"/>
              </a:rPr>
              <a:t>大腸の構造と機能</a:t>
            </a:r>
            <a:endParaRPr lang="en-US" sz="5450" dirty="0"/>
          </a:p>
        </p:txBody>
      </p:sp>
      <p:sp>
        <p:nvSpPr>
          <p:cNvPr id="3" name="Text 1"/>
          <p:cNvSpPr/>
          <p:nvPr/>
        </p:nvSpPr>
        <p:spPr>
          <a:xfrm>
            <a:off x="781169" y="2336840"/>
            <a:ext cx="3487698" cy="435888"/>
          </a:xfrm>
          <a:prstGeom prst="rect">
            <a:avLst/>
          </a:prstGeom>
          <a:noFill/>
          <a:ln/>
        </p:spPr>
        <p:txBody>
          <a:bodyPr wrap="none" lIns="0" tIns="0" rIns="0" bIns="0" rtlCol="0" anchor="t"/>
          <a:lstStyle/>
          <a:p>
            <a:pPr marL="0" indent="0" algn="l">
              <a:lnSpc>
                <a:spcPts val="3400"/>
              </a:lnSpc>
              <a:buNone/>
            </a:pPr>
            <a:r>
              <a:rPr lang="en-US" sz="4000" dirty="0">
                <a:solidFill>
                  <a:srgbClr val="1B1B27"/>
                </a:solidFill>
                <a:latin typeface="Inter Medium" pitchFamily="34" charset="0"/>
                <a:ea typeface="Inter Medium" pitchFamily="34" charset="-122"/>
                <a:cs typeface="Inter Medium" pitchFamily="34" charset="-120"/>
              </a:rPr>
              <a:t>構造</a:t>
            </a:r>
            <a:endParaRPr lang="en-US" sz="4000" dirty="0"/>
          </a:p>
        </p:txBody>
      </p:sp>
      <p:sp>
        <p:nvSpPr>
          <p:cNvPr id="4" name="Text 2"/>
          <p:cNvSpPr/>
          <p:nvPr/>
        </p:nvSpPr>
        <p:spPr>
          <a:xfrm>
            <a:off x="781169" y="3051691"/>
            <a:ext cx="6193631" cy="892492"/>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盲腸、結腸（上行・横行・下行・S状）、直腸からなる。</a:t>
            </a:r>
            <a:endParaRPr lang="en-US" sz="2800" dirty="0"/>
          </a:p>
        </p:txBody>
      </p:sp>
      <p:sp>
        <p:nvSpPr>
          <p:cNvPr id="5" name="Text 3"/>
          <p:cNvSpPr/>
          <p:nvPr/>
        </p:nvSpPr>
        <p:spPr>
          <a:xfrm>
            <a:off x="781169" y="4502110"/>
            <a:ext cx="3487698" cy="435888"/>
          </a:xfrm>
          <a:prstGeom prst="rect">
            <a:avLst/>
          </a:prstGeom>
          <a:noFill/>
          <a:ln/>
        </p:spPr>
        <p:txBody>
          <a:bodyPr wrap="none" lIns="0" tIns="0" rIns="0" bIns="0" rtlCol="0" anchor="t"/>
          <a:lstStyle/>
          <a:p>
            <a:pPr marL="0" indent="0" algn="l">
              <a:lnSpc>
                <a:spcPts val="3400"/>
              </a:lnSpc>
              <a:buNone/>
            </a:pPr>
            <a:r>
              <a:rPr lang="en-US" sz="4000" dirty="0">
                <a:solidFill>
                  <a:srgbClr val="1B1B27"/>
                </a:solidFill>
                <a:latin typeface="Inter Medium" pitchFamily="34" charset="0"/>
                <a:ea typeface="Inter Medium" pitchFamily="34" charset="-122"/>
                <a:cs typeface="Inter Medium" pitchFamily="34" charset="-120"/>
              </a:rPr>
              <a:t>主な機能</a:t>
            </a:r>
            <a:endParaRPr lang="en-US" sz="4000" dirty="0"/>
          </a:p>
        </p:txBody>
      </p:sp>
      <p:sp>
        <p:nvSpPr>
          <p:cNvPr id="6" name="Text 4"/>
          <p:cNvSpPr/>
          <p:nvPr/>
        </p:nvSpPr>
        <p:spPr>
          <a:xfrm>
            <a:off x="781169" y="5216961"/>
            <a:ext cx="6193631" cy="892492"/>
          </a:xfrm>
          <a:prstGeom prst="rect">
            <a:avLst/>
          </a:prstGeom>
          <a:noFill/>
          <a:ln/>
        </p:spPr>
        <p:txBody>
          <a:bodyPr wrap="square" lIns="0" tIns="0" rIns="0" bIns="0" rtlCol="0" anchor="t"/>
          <a:lstStyle/>
          <a:p>
            <a:pPr marL="342900" indent="-342900" algn="l">
              <a:lnSpc>
                <a:spcPts val="3500"/>
              </a:lnSpc>
              <a:buSzPct val="100000"/>
              <a:buFont typeface="+mj-lt"/>
              <a:buAutoNum type="arabicPeriod"/>
            </a:pPr>
            <a:r>
              <a:rPr lang="en-US" sz="2800" dirty="0">
                <a:solidFill>
                  <a:srgbClr val="030303"/>
                </a:solidFill>
                <a:latin typeface="IBM Plex Sans Medium" pitchFamily="34" charset="0"/>
                <a:ea typeface="IBM Plex Sans Medium" pitchFamily="34" charset="-122"/>
                <a:cs typeface="IBM Plex Sans Medium" pitchFamily="34" charset="-120"/>
              </a:rPr>
              <a:t>小腸から送られてきた内容物から水分と電解質を再吸収する</a:t>
            </a:r>
            <a:endParaRPr lang="en-US" sz="2800" dirty="0"/>
          </a:p>
        </p:txBody>
      </p:sp>
      <p:sp>
        <p:nvSpPr>
          <p:cNvPr id="7" name="Text 5"/>
          <p:cNvSpPr/>
          <p:nvPr/>
        </p:nvSpPr>
        <p:spPr>
          <a:xfrm>
            <a:off x="781169" y="6207085"/>
            <a:ext cx="6193631" cy="446246"/>
          </a:xfrm>
          <a:prstGeom prst="rect">
            <a:avLst/>
          </a:prstGeom>
          <a:noFill/>
          <a:ln/>
        </p:spPr>
        <p:txBody>
          <a:bodyPr wrap="none" lIns="0" tIns="0" rIns="0" bIns="0" rtlCol="0" anchor="t"/>
          <a:lstStyle/>
          <a:p>
            <a:pPr marL="342900" indent="-342900" algn="l">
              <a:lnSpc>
                <a:spcPts val="3500"/>
              </a:lnSpc>
              <a:buSzPct val="100000"/>
              <a:buFont typeface="+mj-lt"/>
              <a:buAutoNum type="arabicPeriod" startAt="2"/>
            </a:pPr>
            <a:r>
              <a:rPr lang="en-US" sz="2800" dirty="0">
                <a:solidFill>
                  <a:srgbClr val="030303"/>
                </a:solidFill>
                <a:latin typeface="IBM Plex Sans Medium" pitchFamily="34" charset="0"/>
                <a:ea typeface="IBM Plex Sans Medium" pitchFamily="34" charset="-122"/>
                <a:cs typeface="IBM Plex Sans Medium" pitchFamily="34" charset="-120"/>
              </a:rPr>
              <a:t>便を形成する</a:t>
            </a:r>
            <a:endParaRPr lang="en-US" sz="2800" dirty="0"/>
          </a:p>
        </p:txBody>
      </p:sp>
      <p:sp>
        <p:nvSpPr>
          <p:cNvPr id="8" name="Text 6"/>
          <p:cNvSpPr/>
          <p:nvPr/>
        </p:nvSpPr>
        <p:spPr>
          <a:xfrm>
            <a:off x="781169" y="6750962"/>
            <a:ext cx="6193631" cy="892492"/>
          </a:xfrm>
          <a:prstGeom prst="rect">
            <a:avLst/>
          </a:prstGeom>
          <a:noFill/>
          <a:ln/>
        </p:spPr>
        <p:txBody>
          <a:bodyPr wrap="square" lIns="0" tIns="0" rIns="0" bIns="0" rtlCol="0" anchor="t"/>
          <a:lstStyle/>
          <a:p>
            <a:pPr marL="342900" indent="-342900" algn="l">
              <a:lnSpc>
                <a:spcPts val="3500"/>
              </a:lnSpc>
              <a:buSzPct val="100000"/>
              <a:buFont typeface="+mj-lt"/>
              <a:buAutoNum type="arabicPeriod" startAt="3"/>
            </a:pPr>
            <a:r>
              <a:rPr lang="en-US" sz="2800" dirty="0">
                <a:solidFill>
                  <a:srgbClr val="030303"/>
                </a:solidFill>
                <a:latin typeface="IBM Plex Sans Medium" pitchFamily="34" charset="0"/>
                <a:ea typeface="IBM Plex Sans Medium" pitchFamily="34" charset="-122"/>
                <a:cs typeface="IBM Plex Sans Medium" pitchFamily="34" charset="-120"/>
              </a:rPr>
              <a:t>腸内細菌による発酵作用でビタミンB群やKを産生する</a:t>
            </a:r>
            <a:endParaRPr lang="en-US" sz="2800" dirty="0"/>
          </a:p>
        </p:txBody>
      </p:sp>
      <p:sp>
        <p:nvSpPr>
          <p:cNvPr id="9" name="Text 7"/>
          <p:cNvSpPr/>
          <p:nvPr/>
        </p:nvSpPr>
        <p:spPr>
          <a:xfrm>
            <a:off x="7663220" y="2336840"/>
            <a:ext cx="3487698" cy="435888"/>
          </a:xfrm>
          <a:prstGeom prst="rect">
            <a:avLst/>
          </a:prstGeom>
          <a:noFill/>
          <a:ln/>
        </p:spPr>
        <p:txBody>
          <a:bodyPr wrap="none" lIns="0" tIns="0" rIns="0" bIns="0" rtlCol="0" anchor="t"/>
          <a:lstStyle/>
          <a:p>
            <a:pPr marL="0" indent="0" algn="l">
              <a:lnSpc>
                <a:spcPts val="3400"/>
              </a:lnSpc>
              <a:buNone/>
            </a:pPr>
            <a:r>
              <a:rPr lang="en-US" sz="4000" dirty="0">
                <a:solidFill>
                  <a:srgbClr val="1B1B27"/>
                </a:solidFill>
                <a:latin typeface="Inter Medium" pitchFamily="34" charset="0"/>
                <a:ea typeface="Inter Medium" pitchFamily="34" charset="-122"/>
                <a:cs typeface="Inter Medium" pitchFamily="34" charset="-120"/>
              </a:rPr>
              <a:t>関連する病態</a:t>
            </a:r>
            <a:endParaRPr lang="en-US" sz="4000" dirty="0"/>
          </a:p>
        </p:txBody>
      </p:sp>
      <p:sp>
        <p:nvSpPr>
          <p:cNvPr id="10" name="Text 8"/>
          <p:cNvSpPr/>
          <p:nvPr/>
        </p:nvSpPr>
        <p:spPr>
          <a:xfrm>
            <a:off x="7663220" y="3051691"/>
            <a:ext cx="6193631" cy="1338739"/>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便秘、下痢、腸閉塞、大腸がんなど幅広い病態に関与する。排便状況の観察と記録が看護の重要な役割である。</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83444" y="868799"/>
            <a:ext cx="7888605" cy="986076"/>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肝臓の多様な機能</a:t>
            </a:r>
            <a:endParaRPr lang="en-US" sz="6200" dirty="0"/>
          </a:p>
        </p:txBody>
      </p:sp>
      <p:sp>
        <p:nvSpPr>
          <p:cNvPr id="4" name="Text 2"/>
          <p:cNvSpPr/>
          <p:nvPr/>
        </p:nvSpPr>
        <p:spPr>
          <a:xfrm>
            <a:off x="883444" y="2351816"/>
            <a:ext cx="3785064" cy="493038"/>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胆汁生成</a:t>
            </a:r>
            <a:endParaRPr lang="en-US" sz="3200" dirty="0"/>
          </a:p>
        </p:txBody>
      </p:sp>
      <p:sp>
        <p:nvSpPr>
          <p:cNvPr id="5" name="Text 3"/>
          <p:cNvSpPr/>
          <p:nvPr/>
        </p:nvSpPr>
        <p:spPr>
          <a:xfrm>
            <a:off x="883444" y="3034163"/>
            <a:ext cx="3785064" cy="504825"/>
          </a:xfrm>
          <a:prstGeom prst="rect">
            <a:avLst/>
          </a:prstGeom>
          <a:noFill/>
          <a:ln/>
        </p:spPr>
        <p:txBody>
          <a:bodyPr wrap="non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脂質の乳化を助ける</a:t>
            </a:r>
            <a:endParaRPr lang="en-US" sz="2800" dirty="0"/>
          </a:p>
        </p:txBody>
      </p:sp>
      <p:sp>
        <p:nvSpPr>
          <p:cNvPr id="7" name="Text 5"/>
          <p:cNvSpPr/>
          <p:nvPr/>
        </p:nvSpPr>
        <p:spPr>
          <a:xfrm>
            <a:off x="5302687" y="2351816"/>
            <a:ext cx="3785064" cy="493038"/>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代謝機能</a:t>
            </a:r>
            <a:endParaRPr lang="en-US" sz="3200" dirty="0"/>
          </a:p>
        </p:txBody>
      </p:sp>
      <p:sp>
        <p:nvSpPr>
          <p:cNvPr id="8" name="Text 6"/>
          <p:cNvSpPr/>
          <p:nvPr/>
        </p:nvSpPr>
        <p:spPr>
          <a:xfrm>
            <a:off x="5302687" y="3034163"/>
            <a:ext cx="3785064" cy="1009650"/>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糖質・脂質・蛋白質の代謝</a:t>
            </a:r>
            <a:endParaRPr lang="en-US" sz="2800" dirty="0"/>
          </a:p>
        </p:txBody>
      </p:sp>
      <p:sp>
        <p:nvSpPr>
          <p:cNvPr id="10" name="Text 8"/>
          <p:cNvSpPr/>
          <p:nvPr/>
        </p:nvSpPr>
        <p:spPr>
          <a:xfrm>
            <a:off x="9721930" y="2351816"/>
            <a:ext cx="3785064" cy="493038"/>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解毒作用</a:t>
            </a:r>
            <a:endParaRPr lang="en-US" sz="3200" dirty="0"/>
          </a:p>
        </p:txBody>
      </p:sp>
      <p:sp>
        <p:nvSpPr>
          <p:cNvPr id="11" name="Text 9"/>
          <p:cNvSpPr/>
          <p:nvPr/>
        </p:nvSpPr>
        <p:spPr>
          <a:xfrm>
            <a:off x="9721930" y="3034163"/>
            <a:ext cx="3785064" cy="1009650"/>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薬物・アンモニアなどの解毒</a:t>
            </a:r>
            <a:endParaRPr lang="en-US" sz="2800" dirty="0"/>
          </a:p>
        </p:txBody>
      </p:sp>
      <p:sp>
        <p:nvSpPr>
          <p:cNvPr id="13" name="Text 11"/>
          <p:cNvSpPr/>
          <p:nvPr/>
        </p:nvSpPr>
        <p:spPr>
          <a:xfrm>
            <a:off x="883444" y="4674844"/>
            <a:ext cx="4203541" cy="493038"/>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貯蔵機能</a:t>
            </a:r>
            <a:endParaRPr lang="en-US" sz="3200" dirty="0"/>
          </a:p>
        </p:txBody>
      </p:sp>
      <p:sp>
        <p:nvSpPr>
          <p:cNvPr id="14" name="Text 12"/>
          <p:cNvSpPr/>
          <p:nvPr/>
        </p:nvSpPr>
        <p:spPr>
          <a:xfrm>
            <a:off x="883443" y="5357192"/>
            <a:ext cx="13204457" cy="504825"/>
          </a:xfrm>
          <a:prstGeom prst="rect">
            <a:avLst/>
          </a:prstGeom>
          <a:noFill/>
          <a:ln/>
        </p:spPr>
        <p:txBody>
          <a:bodyPr wrap="non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グリコーゲン、ビタミン、鉄の貯蔵</a:t>
            </a:r>
            <a:endParaRPr lang="en-US" sz="2800" dirty="0"/>
          </a:p>
        </p:txBody>
      </p:sp>
      <p:sp>
        <p:nvSpPr>
          <p:cNvPr id="15" name="Text 13"/>
          <p:cNvSpPr/>
          <p:nvPr/>
        </p:nvSpPr>
        <p:spPr>
          <a:xfrm>
            <a:off x="883444" y="6351032"/>
            <a:ext cx="12863512" cy="1009650"/>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肝臓は生命維持に不可欠な多様な機能を持つ。肝硬変、脂肪肝、B型・C型肝炎などの病態を把握し、全身管理に結びつける視点が必要である。</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94040" y="881539"/>
            <a:ext cx="7983260" cy="997863"/>
          </a:xfrm>
          <a:prstGeom prst="rect">
            <a:avLst/>
          </a:prstGeom>
          <a:noFill/>
          <a:ln/>
        </p:spPr>
        <p:txBody>
          <a:bodyPr wrap="none" lIns="0" tIns="0" rIns="0" bIns="0" rtlCol="0" anchor="t"/>
          <a:lstStyle/>
          <a:p>
            <a:pPr marL="0" indent="0" algn="l">
              <a:lnSpc>
                <a:spcPts val="7850"/>
              </a:lnSpc>
              <a:buNone/>
            </a:pPr>
            <a:r>
              <a:rPr lang="en-US" sz="6250" dirty="0">
                <a:solidFill>
                  <a:srgbClr val="1B1B27"/>
                </a:solidFill>
                <a:latin typeface="Inter Medium" pitchFamily="34" charset="0"/>
                <a:ea typeface="Inter Medium" pitchFamily="34" charset="-122"/>
                <a:cs typeface="Inter Medium" pitchFamily="34" charset="-120"/>
              </a:rPr>
              <a:t>膵臓の二つの機能</a:t>
            </a:r>
            <a:endParaRPr lang="en-US" sz="6250" dirty="0"/>
          </a:p>
        </p:txBody>
      </p:sp>
      <p:sp>
        <p:nvSpPr>
          <p:cNvPr id="3" name="Shape 1"/>
          <p:cNvSpPr/>
          <p:nvPr/>
        </p:nvSpPr>
        <p:spPr>
          <a:xfrm>
            <a:off x="894040" y="2518053"/>
            <a:ext cx="6261497" cy="3449003"/>
          </a:xfrm>
          <a:prstGeom prst="roundRect">
            <a:avLst>
              <a:gd name="adj" fmla="val 3889"/>
            </a:avLst>
          </a:prstGeom>
          <a:solidFill>
            <a:srgbClr val="FFFFFF">
              <a:alpha val="95000"/>
            </a:srgbClr>
          </a:solidFill>
          <a:ln w="38100">
            <a:solidFill>
              <a:srgbClr val="030303"/>
            </a:solidFill>
            <a:prstDash val="solid"/>
          </a:ln>
        </p:spPr>
        <p:txBody>
          <a:bodyPr/>
          <a:lstStyle/>
          <a:p>
            <a:endParaRPr lang="ja-JP" altLang="en-US" sz="2000"/>
          </a:p>
        </p:txBody>
      </p:sp>
      <p:sp>
        <p:nvSpPr>
          <p:cNvPr id="4" name="Text 2"/>
          <p:cNvSpPr/>
          <p:nvPr/>
        </p:nvSpPr>
        <p:spPr>
          <a:xfrm>
            <a:off x="1251466" y="2875478"/>
            <a:ext cx="3991570"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外分泌機能</a:t>
            </a:r>
            <a:endParaRPr lang="en-US" sz="3200" dirty="0"/>
          </a:p>
        </p:txBody>
      </p:sp>
      <p:sp>
        <p:nvSpPr>
          <p:cNvPr id="5" name="Text 3"/>
          <p:cNvSpPr/>
          <p:nvPr/>
        </p:nvSpPr>
        <p:spPr>
          <a:xfrm>
            <a:off x="1251466" y="3566041"/>
            <a:ext cx="5546646" cy="2043589"/>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アミラーゼ（糖質分解）、リパーゼ（脂質分解）、トリプシン（蛋白質分解）などの消化酵素を十二指腸に分泌する。</a:t>
            </a:r>
            <a:endParaRPr lang="en-US" sz="2800" dirty="0"/>
          </a:p>
        </p:txBody>
      </p:sp>
      <p:sp>
        <p:nvSpPr>
          <p:cNvPr id="6" name="Shape 4"/>
          <p:cNvSpPr/>
          <p:nvPr/>
        </p:nvSpPr>
        <p:spPr>
          <a:xfrm>
            <a:off x="7474863" y="2518053"/>
            <a:ext cx="6261497" cy="3449003"/>
          </a:xfrm>
          <a:prstGeom prst="roundRect">
            <a:avLst>
              <a:gd name="adj" fmla="val 3889"/>
            </a:avLst>
          </a:prstGeom>
          <a:solidFill>
            <a:srgbClr val="FFFFFF">
              <a:alpha val="95000"/>
            </a:srgbClr>
          </a:solidFill>
          <a:ln w="38100">
            <a:solidFill>
              <a:srgbClr val="030303"/>
            </a:solidFill>
            <a:prstDash val="solid"/>
          </a:ln>
        </p:spPr>
        <p:txBody>
          <a:bodyPr/>
          <a:lstStyle/>
          <a:p>
            <a:endParaRPr lang="ja-JP" altLang="en-US" sz="2000"/>
          </a:p>
        </p:txBody>
      </p:sp>
      <p:sp>
        <p:nvSpPr>
          <p:cNvPr id="7" name="Text 5"/>
          <p:cNvSpPr/>
          <p:nvPr/>
        </p:nvSpPr>
        <p:spPr>
          <a:xfrm>
            <a:off x="7832288" y="2875478"/>
            <a:ext cx="3991570"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内分泌機能</a:t>
            </a:r>
            <a:endParaRPr lang="en-US" sz="3200" dirty="0"/>
          </a:p>
        </p:txBody>
      </p:sp>
      <p:sp>
        <p:nvSpPr>
          <p:cNvPr id="8" name="Text 6"/>
          <p:cNvSpPr/>
          <p:nvPr/>
        </p:nvSpPr>
        <p:spPr>
          <a:xfrm>
            <a:off x="7832288" y="3566041"/>
            <a:ext cx="5546646" cy="1532692"/>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インスリン・グルカゴンなどのホルモンを血中に分泌し、血糖値を調整する。</a:t>
            </a:r>
            <a:endParaRPr lang="en-US" sz="2800" dirty="0"/>
          </a:p>
        </p:txBody>
      </p:sp>
      <p:sp>
        <p:nvSpPr>
          <p:cNvPr id="9" name="Text 7"/>
          <p:cNvSpPr/>
          <p:nvPr/>
        </p:nvSpPr>
        <p:spPr>
          <a:xfrm>
            <a:off x="894040" y="6326267"/>
            <a:ext cx="12842319" cy="1021794"/>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膵炎や膵がんでは著しい消化不良や代謝障害が生じる。糖尿病との関連も重要であり、全身的な観察が求められる。</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22901" y="838575"/>
            <a:ext cx="6262211" cy="782836"/>
          </a:xfrm>
          <a:prstGeom prst="rect">
            <a:avLst/>
          </a:prstGeom>
          <a:noFill/>
          <a:ln/>
        </p:spPr>
        <p:txBody>
          <a:bodyPr wrap="none" lIns="0" tIns="0" rIns="0" bIns="0" rtlCol="0" anchor="t"/>
          <a:lstStyle/>
          <a:p>
            <a:pPr marL="0" indent="0" algn="l">
              <a:lnSpc>
                <a:spcPts val="6150"/>
              </a:lnSpc>
              <a:buNone/>
            </a:pPr>
            <a:r>
              <a:rPr lang="en-US" sz="6000" dirty="0">
                <a:solidFill>
                  <a:srgbClr val="1B1B27"/>
                </a:solidFill>
                <a:latin typeface="Inter Medium" pitchFamily="34" charset="0"/>
                <a:ea typeface="Inter Medium" pitchFamily="34" charset="-122"/>
                <a:cs typeface="Inter Medium" pitchFamily="34" charset="-120"/>
              </a:rPr>
              <a:t>消化機能障害の種類</a:t>
            </a:r>
            <a:endParaRPr lang="en-US" sz="6000" dirty="0"/>
          </a:p>
        </p:txBody>
      </p:sp>
      <p:sp>
        <p:nvSpPr>
          <p:cNvPr id="3" name="Text 1"/>
          <p:cNvSpPr/>
          <p:nvPr/>
        </p:nvSpPr>
        <p:spPr>
          <a:xfrm>
            <a:off x="622901" y="1889182"/>
            <a:ext cx="13227844" cy="801529"/>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消化機能障害とは、食物の摂取から排泄までの一連の過程において、いずれかの機能に障害が生じ、栄養摂取や代謝に支障をきたす状態を指す。障害が発生する部位や原因により、その種類や臨床症状、対応も異なる。</a:t>
            </a:r>
            <a:endParaRPr lang="en-US" sz="2400" dirty="0"/>
          </a:p>
        </p:txBody>
      </p:sp>
      <p:sp>
        <p:nvSpPr>
          <p:cNvPr id="4" name="Text 2"/>
          <p:cNvSpPr/>
          <p:nvPr/>
        </p:nvSpPr>
        <p:spPr>
          <a:xfrm>
            <a:off x="622901" y="3346269"/>
            <a:ext cx="250388" cy="313015"/>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Abadi" panose="020B0604020104020204" pitchFamily="34" charset="0"/>
                <a:ea typeface="Inter Light" pitchFamily="34" charset="-122"/>
                <a:cs typeface="Inter Light" pitchFamily="34" charset="-120"/>
              </a:rPr>
              <a:t>01</a:t>
            </a:r>
            <a:endParaRPr lang="en-US" sz="2400" dirty="0"/>
          </a:p>
        </p:txBody>
      </p:sp>
      <p:sp>
        <p:nvSpPr>
          <p:cNvPr id="5" name="Shape 3"/>
          <p:cNvSpPr/>
          <p:nvPr/>
        </p:nvSpPr>
        <p:spPr>
          <a:xfrm>
            <a:off x="622901" y="3741318"/>
            <a:ext cx="4242316" cy="30480"/>
          </a:xfrm>
          <a:prstGeom prst="rect">
            <a:avLst/>
          </a:prstGeom>
          <a:solidFill>
            <a:srgbClr val="030303"/>
          </a:solidFill>
          <a:ln/>
        </p:spPr>
        <p:txBody>
          <a:bodyPr/>
          <a:lstStyle/>
          <a:p>
            <a:endParaRPr lang="ja-JP" altLang="en-US" sz="2400"/>
          </a:p>
        </p:txBody>
      </p:sp>
      <p:sp>
        <p:nvSpPr>
          <p:cNvPr id="6" name="Text 4"/>
          <p:cNvSpPr/>
          <p:nvPr/>
        </p:nvSpPr>
        <p:spPr>
          <a:xfrm>
            <a:off x="622901" y="3927413"/>
            <a:ext cx="3131106" cy="391358"/>
          </a:xfrm>
          <a:prstGeom prst="rect">
            <a:avLst/>
          </a:prstGeom>
          <a:noFill/>
          <a:ln/>
        </p:spPr>
        <p:txBody>
          <a:bodyPr wrap="none" lIns="0" tIns="0" rIns="0" bIns="0" rtlCol="0" anchor="t"/>
          <a:lstStyle/>
          <a:p>
            <a:pPr marL="0" indent="0" algn="l">
              <a:lnSpc>
                <a:spcPts val="3050"/>
              </a:lnSpc>
              <a:buNone/>
            </a:pPr>
            <a:r>
              <a:rPr lang="en-US" sz="3200" dirty="0">
                <a:solidFill>
                  <a:srgbClr val="030303"/>
                </a:solidFill>
                <a:latin typeface="Inter Medium" pitchFamily="34" charset="0"/>
                <a:ea typeface="Inter Medium" pitchFamily="34" charset="-122"/>
                <a:cs typeface="Inter Medium" pitchFamily="34" charset="-120"/>
              </a:rPr>
              <a:t>摂食・嚥下障害</a:t>
            </a:r>
            <a:endParaRPr lang="en-US" sz="3200" dirty="0"/>
          </a:p>
        </p:txBody>
      </p:sp>
      <p:sp>
        <p:nvSpPr>
          <p:cNvPr id="7" name="Text 5"/>
          <p:cNvSpPr/>
          <p:nvPr/>
        </p:nvSpPr>
        <p:spPr>
          <a:xfrm>
            <a:off x="622901" y="4469028"/>
            <a:ext cx="4242316" cy="801529"/>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口腔から胃に至るまでの食物移送過程の障害</a:t>
            </a:r>
            <a:endParaRPr lang="en-US" sz="2400" dirty="0"/>
          </a:p>
        </p:txBody>
      </p:sp>
      <p:sp>
        <p:nvSpPr>
          <p:cNvPr id="8" name="Text 6"/>
          <p:cNvSpPr/>
          <p:nvPr/>
        </p:nvSpPr>
        <p:spPr>
          <a:xfrm>
            <a:off x="5115606" y="3346269"/>
            <a:ext cx="250388" cy="313015"/>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Abadi" panose="020B0604020104020204" pitchFamily="34" charset="0"/>
                <a:ea typeface="Inter Light" pitchFamily="34" charset="-122"/>
                <a:cs typeface="Inter Light" pitchFamily="34" charset="-120"/>
              </a:rPr>
              <a:t>02</a:t>
            </a:r>
            <a:endParaRPr lang="en-US" sz="2400" dirty="0"/>
          </a:p>
        </p:txBody>
      </p:sp>
      <p:sp>
        <p:nvSpPr>
          <p:cNvPr id="9" name="Shape 7"/>
          <p:cNvSpPr/>
          <p:nvPr/>
        </p:nvSpPr>
        <p:spPr>
          <a:xfrm>
            <a:off x="5115606" y="3741318"/>
            <a:ext cx="4242316" cy="30480"/>
          </a:xfrm>
          <a:prstGeom prst="rect">
            <a:avLst/>
          </a:prstGeom>
          <a:solidFill>
            <a:srgbClr val="030303"/>
          </a:solidFill>
          <a:ln/>
        </p:spPr>
        <p:txBody>
          <a:bodyPr/>
          <a:lstStyle/>
          <a:p>
            <a:endParaRPr lang="ja-JP" altLang="en-US" sz="2400"/>
          </a:p>
        </p:txBody>
      </p:sp>
      <p:sp>
        <p:nvSpPr>
          <p:cNvPr id="10" name="Text 8"/>
          <p:cNvSpPr/>
          <p:nvPr/>
        </p:nvSpPr>
        <p:spPr>
          <a:xfrm>
            <a:off x="5115606" y="3927413"/>
            <a:ext cx="3131106" cy="391358"/>
          </a:xfrm>
          <a:prstGeom prst="rect">
            <a:avLst/>
          </a:prstGeom>
          <a:noFill/>
          <a:ln/>
        </p:spPr>
        <p:txBody>
          <a:bodyPr wrap="none" lIns="0" tIns="0" rIns="0" bIns="0" rtlCol="0" anchor="t"/>
          <a:lstStyle/>
          <a:p>
            <a:pPr marL="0" indent="0" algn="l">
              <a:lnSpc>
                <a:spcPts val="3050"/>
              </a:lnSpc>
              <a:buNone/>
            </a:pPr>
            <a:r>
              <a:rPr lang="en-US" sz="3200" dirty="0">
                <a:solidFill>
                  <a:srgbClr val="030303"/>
                </a:solidFill>
                <a:latin typeface="Inter Medium" pitchFamily="34" charset="0"/>
                <a:ea typeface="Inter Medium" pitchFamily="34" charset="-122"/>
                <a:cs typeface="Inter Medium" pitchFamily="34" charset="-120"/>
              </a:rPr>
              <a:t>消化不良</a:t>
            </a:r>
            <a:endParaRPr lang="en-US" sz="3200" dirty="0"/>
          </a:p>
        </p:txBody>
      </p:sp>
      <p:sp>
        <p:nvSpPr>
          <p:cNvPr id="11" name="Text 9"/>
          <p:cNvSpPr/>
          <p:nvPr/>
        </p:nvSpPr>
        <p:spPr>
          <a:xfrm>
            <a:off x="5115606" y="4469028"/>
            <a:ext cx="4242316" cy="801529"/>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消化器官が食物を十分に分解できない状態</a:t>
            </a:r>
            <a:endParaRPr lang="en-US" sz="2400" dirty="0"/>
          </a:p>
        </p:txBody>
      </p:sp>
      <p:sp>
        <p:nvSpPr>
          <p:cNvPr id="12" name="Text 10"/>
          <p:cNvSpPr/>
          <p:nvPr/>
        </p:nvSpPr>
        <p:spPr>
          <a:xfrm>
            <a:off x="9608310" y="3346269"/>
            <a:ext cx="250388" cy="313015"/>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Abadi" panose="020B0604020104020204" pitchFamily="34" charset="0"/>
                <a:ea typeface="Inter Light" pitchFamily="34" charset="-122"/>
                <a:cs typeface="Inter Light" pitchFamily="34" charset="-120"/>
              </a:rPr>
              <a:t>03</a:t>
            </a:r>
            <a:endParaRPr lang="en-US" sz="2400" dirty="0"/>
          </a:p>
        </p:txBody>
      </p:sp>
      <p:sp>
        <p:nvSpPr>
          <p:cNvPr id="13" name="Shape 11"/>
          <p:cNvSpPr/>
          <p:nvPr/>
        </p:nvSpPr>
        <p:spPr>
          <a:xfrm>
            <a:off x="9608310" y="3741318"/>
            <a:ext cx="4242435" cy="30480"/>
          </a:xfrm>
          <a:prstGeom prst="rect">
            <a:avLst/>
          </a:prstGeom>
          <a:solidFill>
            <a:srgbClr val="030303"/>
          </a:solidFill>
          <a:ln/>
        </p:spPr>
        <p:txBody>
          <a:bodyPr/>
          <a:lstStyle/>
          <a:p>
            <a:endParaRPr lang="ja-JP" altLang="en-US" sz="2400"/>
          </a:p>
        </p:txBody>
      </p:sp>
      <p:sp>
        <p:nvSpPr>
          <p:cNvPr id="14" name="Text 12"/>
          <p:cNvSpPr/>
          <p:nvPr/>
        </p:nvSpPr>
        <p:spPr>
          <a:xfrm>
            <a:off x="9608310" y="3927413"/>
            <a:ext cx="3131106" cy="391358"/>
          </a:xfrm>
          <a:prstGeom prst="rect">
            <a:avLst/>
          </a:prstGeom>
          <a:noFill/>
          <a:ln/>
        </p:spPr>
        <p:txBody>
          <a:bodyPr wrap="none" lIns="0" tIns="0" rIns="0" bIns="0" rtlCol="0" anchor="t"/>
          <a:lstStyle/>
          <a:p>
            <a:pPr marL="0" indent="0" algn="l">
              <a:lnSpc>
                <a:spcPts val="3050"/>
              </a:lnSpc>
              <a:buNone/>
            </a:pPr>
            <a:r>
              <a:rPr lang="en-US" sz="3200" dirty="0">
                <a:solidFill>
                  <a:srgbClr val="030303"/>
                </a:solidFill>
                <a:latin typeface="Inter Medium" pitchFamily="34" charset="0"/>
                <a:ea typeface="Inter Medium" pitchFamily="34" charset="-122"/>
                <a:cs typeface="Inter Medium" pitchFamily="34" charset="-120"/>
              </a:rPr>
              <a:t>吸収不良症候群</a:t>
            </a:r>
            <a:endParaRPr lang="en-US" sz="3200" dirty="0"/>
          </a:p>
        </p:txBody>
      </p:sp>
      <p:sp>
        <p:nvSpPr>
          <p:cNvPr id="15" name="Text 13"/>
          <p:cNvSpPr/>
          <p:nvPr/>
        </p:nvSpPr>
        <p:spPr>
          <a:xfrm>
            <a:off x="9608310" y="4469028"/>
            <a:ext cx="4242435" cy="801529"/>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小腸における栄養素・水分・電解質の吸収障害</a:t>
            </a:r>
            <a:endParaRPr lang="en-US" sz="2400" dirty="0"/>
          </a:p>
        </p:txBody>
      </p:sp>
      <p:sp>
        <p:nvSpPr>
          <p:cNvPr id="16" name="Text 14"/>
          <p:cNvSpPr/>
          <p:nvPr/>
        </p:nvSpPr>
        <p:spPr>
          <a:xfrm>
            <a:off x="622901" y="5708707"/>
            <a:ext cx="250388" cy="313015"/>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Abadi" panose="020B0604020104020204" pitchFamily="34" charset="0"/>
                <a:ea typeface="Inter Light" pitchFamily="34" charset="-122"/>
                <a:cs typeface="Inter Light" pitchFamily="34" charset="-120"/>
              </a:rPr>
              <a:t>04</a:t>
            </a:r>
            <a:endParaRPr lang="en-US" sz="2400" dirty="0"/>
          </a:p>
        </p:txBody>
      </p:sp>
      <p:sp>
        <p:nvSpPr>
          <p:cNvPr id="17" name="Shape 15"/>
          <p:cNvSpPr/>
          <p:nvPr/>
        </p:nvSpPr>
        <p:spPr>
          <a:xfrm>
            <a:off x="622901" y="6103757"/>
            <a:ext cx="6488668" cy="30480"/>
          </a:xfrm>
          <a:prstGeom prst="rect">
            <a:avLst/>
          </a:prstGeom>
          <a:solidFill>
            <a:srgbClr val="030303"/>
          </a:solidFill>
          <a:ln/>
        </p:spPr>
        <p:txBody>
          <a:bodyPr/>
          <a:lstStyle/>
          <a:p>
            <a:endParaRPr lang="ja-JP" altLang="en-US" sz="2400"/>
          </a:p>
        </p:txBody>
      </p:sp>
      <p:sp>
        <p:nvSpPr>
          <p:cNvPr id="18" name="Text 16"/>
          <p:cNvSpPr/>
          <p:nvPr/>
        </p:nvSpPr>
        <p:spPr>
          <a:xfrm>
            <a:off x="622901" y="6289851"/>
            <a:ext cx="3131106" cy="391358"/>
          </a:xfrm>
          <a:prstGeom prst="rect">
            <a:avLst/>
          </a:prstGeom>
          <a:noFill/>
          <a:ln/>
        </p:spPr>
        <p:txBody>
          <a:bodyPr wrap="none" lIns="0" tIns="0" rIns="0" bIns="0" rtlCol="0" anchor="t"/>
          <a:lstStyle/>
          <a:p>
            <a:pPr marL="0" indent="0" algn="l">
              <a:lnSpc>
                <a:spcPts val="3050"/>
              </a:lnSpc>
              <a:buNone/>
            </a:pPr>
            <a:r>
              <a:rPr lang="en-US" sz="3200" dirty="0">
                <a:solidFill>
                  <a:srgbClr val="030303"/>
                </a:solidFill>
                <a:latin typeface="Inter Medium" pitchFamily="34" charset="0"/>
                <a:ea typeface="Inter Medium" pitchFamily="34" charset="-122"/>
                <a:cs typeface="Inter Medium" pitchFamily="34" charset="-120"/>
              </a:rPr>
              <a:t>便通異常</a:t>
            </a:r>
            <a:endParaRPr lang="en-US" sz="3200" dirty="0"/>
          </a:p>
        </p:txBody>
      </p:sp>
      <p:sp>
        <p:nvSpPr>
          <p:cNvPr id="19" name="Text 17"/>
          <p:cNvSpPr/>
          <p:nvPr/>
        </p:nvSpPr>
        <p:spPr>
          <a:xfrm>
            <a:off x="622901" y="6831467"/>
            <a:ext cx="6488668" cy="400764"/>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腸の運動機能または分泌吸収機能の障害</a:t>
            </a:r>
            <a:endParaRPr lang="en-US" sz="2400" dirty="0"/>
          </a:p>
        </p:txBody>
      </p:sp>
      <p:sp>
        <p:nvSpPr>
          <p:cNvPr id="20" name="Text 18"/>
          <p:cNvSpPr/>
          <p:nvPr/>
        </p:nvSpPr>
        <p:spPr>
          <a:xfrm>
            <a:off x="7361958" y="5708707"/>
            <a:ext cx="250388" cy="313015"/>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Abadi" panose="020B0604020104020204" pitchFamily="34" charset="0"/>
                <a:ea typeface="Inter Light" pitchFamily="34" charset="-122"/>
                <a:cs typeface="Inter Light" pitchFamily="34" charset="-120"/>
              </a:rPr>
              <a:t>05</a:t>
            </a:r>
            <a:endParaRPr lang="en-US" sz="2400" dirty="0"/>
          </a:p>
        </p:txBody>
      </p:sp>
      <p:sp>
        <p:nvSpPr>
          <p:cNvPr id="21" name="Shape 19"/>
          <p:cNvSpPr/>
          <p:nvPr/>
        </p:nvSpPr>
        <p:spPr>
          <a:xfrm>
            <a:off x="7361958" y="6103757"/>
            <a:ext cx="6488787" cy="30480"/>
          </a:xfrm>
          <a:prstGeom prst="rect">
            <a:avLst/>
          </a:prstGeom>
          <a:solidFill>
            <a:srgbClr val="030303"/>
          </a:solidFill>
          <a:ln/>
        </p:spPr>
        <p:txBody>
          <a:bodyPr/>
          <a:lstStyle/>
          <a:p>
            <a:endParaRPr lang="ja-JP" altLang="en-US" sz="2400"/>
          </a:p>
        </p:txBody>
      </p:sp>
      <p:sp>
        <p:nvSpPr>
          <p:cNvPr id="22" name="Text 20"/>
          <p:cNvSpPr/>
          <p:nvPr/>
        </p:nvSpPr>
        <p:spPr>
          <a:xfrm>
            <a:off x="7361958" y="6289851"/>
            <a:ext cx="3131106" cy="391358"/>
          </a:xfrm>
          <a:prstGeom prst="rect">
            <a:avLst/>
          </a:prstGeom>
          <a:noFill/>
          <a:ln/>
        </p:spPr>
        <p:txBody>
          <a:bodyPr wrap="none" lIns="0" tIns="0" rIns="0" bIns="0" rtlCol="0" anchor="t"/>
          <a:lstStyle/>
          <a:p>
            <a:pPr marL="0" indent="0" algn="l">
              <a:lnSpc>
                <a:spcPts val="3050"/>
              </a:lnSpc>
              <a:buNone/>
            </a:pPr>
            <a:r>
              <a:rPr lang="en-US" sz="3200" dirty="0">
                <a:solidFill>
                  <a:srgbClr val="030303"/>
                </a:solidFill>
                <a:latin typeface="Inter Medium" pitchFamily="34" charset="0"/>
                <a:ea typeface="Inter Medium" pitchFamily="34" charset="-122"/>
                <a:cs typeface="Inter Medium" pitchFamily="34" charset="-120"/>
              </a:rPr>
              <a:t>肝機能障害</a:t>
            </a:r>
            <a:endParaRPr lang="en-US" sz="3200" dirty="0"/>
          </a:p>
        </p:txBody>
      </p:sp>
      <p:sp>
        <p:nvSpPr>
          <p:cNvPr id="23" name="Text 21"/>
          <p:cNvSpPr/>
          <p:nvPr/>
        </p:nvSpPr>
        <p:spPr>
          <a:xfrm>
            <a:off x="7361958" y="6831467"/>
            <a:ext cx="6488787" cy="400764"/>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栄養素や老廃物の代謝に支障をきたす状態</a:t>
            </a:r>
            <a:endParaRPr lang="en-US" sz="24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799</Words>
  <Application>Microsoft Office PowerPoint</Application>
  <PresentationFormat>ユーザー設定</PresentationFormat>
  <Paragraphs>207</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IBM Plex Sans Medium</vt:lpstr>
      <vt:lpstr>Abadi</vt:lpstr>
      <vt:lpstr>Calibri Light</vt:lpstr>
      <vt:lpstr>Calibri</vt:lpstr>
      <vt:lpstr>Inter Medium</vt:lpstr>
      <vt:lpstr>Arial</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2025-12-10T05:58:22Z</dcterms:created>
  <dcterms:modified xsi:type="dcterms:W3CDTF">2025-12-10T06:08:51Z</dcterms:modified>
</cp:coreProperties>
</file>