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29D451-189D-61D8-7258-949EEF07C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39870D1-0980-6F0C-C630-F6750CDD89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A678B6-3695-491C-2EC7-8E69915F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85D20DB-2269-B41A-F50F-3E81FE6EB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A0A0D96-D0AA-D6B8-75E6-728BFEF35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254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2CE9B9-47D2-387D-DDCC-95652F756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F4C655-988A-F516-18B6-93AE9D7DE2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CEE154F-DE83-F5D9-495C-FC66DB172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44802C-C423-A3D0-9DB9-F74EA88F4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E7395C-F183-3D79-85B9-3D76EF03B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447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E49D3E-4BE7-A030-6509-B68ADB19E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3A93D9A-0DA6-4607-9AB1-3D61CC3940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6CEE2E0-3D18-4504-908B-4DEEAA8B5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8B6519B-3227-6725-549D-D24A2B254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77015C-6D47-CC6B-B321-A87432A41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57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5EEB97-0C12-E216-576E-D4BA9ADF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373B2C-5AAB-6490-2DEB-0705B123A0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956258C-E141-A358-C022-23CCA62A51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612BD1A-2273-F576-1FBB-AA63A54B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25011A8-DD3F-A07A-A647-2578AB4B2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D01E613-E2D2-BBDB-E7AD-AC84090F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778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E8C8F3-C1EE-84DC-1953-CA4B4E6C1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68B4A46-4B78-36D1-7943-7F8C0B057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E57FF2E-8856-F0F8-07BA-9D65D09BC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7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83D9DC1-DD63-279C-A1DA-DF0DF9FAF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843C99-8C11-9245-1E76-E3819B1F40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7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E735EF6-6A8C-887B-87C8-445C6B993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37CFF73-8A23-10F6-271A-F5A4B42EE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12F5C46-342D-C2DE-71E4-EDC18535A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293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331F68-7392-C4F5-8055-568380240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FDB1BA-DA75-E6E1-6C45-DFF6FAA67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F09F7C4-693A-23B4-BE15-986031F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2D942C8-86B1-7173-9219-87396C713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8640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8B38B1E-EDD1-F042-E11B-B2197D008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8EA0CAF-6395-7E41-EDC4-D489D137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0BA9387-4BAF-3B28-0CD7-FBDDF4A3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40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0E3805-AE03-A403-F203-8A59A1D8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430D9A-200F-8493-5C25-6C82EE3A3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261AFCD-2935-F01C-843A-961185375B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780F73-40E0-437B-11D5-A8DD031BE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062B2A98-B576-D51A-D8A8-E106075A5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5214EF8-C5DD-4A7E-5F3F-92EA34BA8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785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52DFEB-293D-B213-E096-E03C4E74F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E70B763-D76D-CB66-BCA0-09E96DC86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98D7690-3D88-D905-8B9E-64A34D4FB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7F16912-AC4D-8FB6-24D0-A916D7836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285495-0113-F02A-B604-0B248EF4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71C48A0-17CB-6364-EE00-FA5EBCFC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6337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1C20CC-B216-3D50-89A5-EB2FB7CC7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4735D08-F266-F551-4A8D-42EDB247E5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16BD27-485A-3DAC-1C11-870DF8D50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B1CDF7-FF5C-A6E2-0A6F-AD8EBF054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6D4841E-B236-59A1-8011-6039FD55C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5997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D14E7727-72F4-2AFC-ECFC-182CBB4CF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E29ED11-C5B3-178A-E113-B500DBC46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93B0D0-D99E-CB74-968F-C77274DD7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265399-DA50-9FE9-B0EB-CB48A2D76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33E91A6-5D14-69D1-9E0F-14E6236D7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8639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427DF35-5ABD-CA04-FBAA-8F332E9FF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F027132-0868-711A-014C-50100CFD6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64D2B96-F5FA-B59B-F3B6-C9370D188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A06514-A8D7-42DE-8E5F-9F6F2BDA1A8F}" type="datetimeFigureOut">
              <a:rPr kumimoji="1" lang="ja-JP" altLang="en-US" smtClean="0"/>
              <a:t>2026/9/8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91996B-D352-85FC-25EB-42D8F4585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F070425-A458-515E-6508-1BEE6D560D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ED610D-13B4-402D-BE8F-C6DAD327868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2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C50DEF-804D-031E-7D4C-F86338B7089E}"/>
              </a:ext>
            </a:extLst>
          </p:cNvPr>
          <p:cNvSpPr txBox="1"/>
          <p:nvPr/>
        </p:nvSpPr>
        <p:spPr>
          <a:xfrm>
            <a:off x="1016000" y="2930962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36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消化器系疾患の概要と看護の基本的視点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C558E4B-7B0A-B5A4-C0A6-45570B9D5E15}"/>
              </a:ext>
            </a:extLst>
          </p:cNvPr>
          <p:cNvSpPr txBox="1"/>
          <p:nvPr/>
        </p:nvSpPr>
        <p:spPr>
          <a:xfrm>
            <a:off x="1016000" y="3873500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kumimoji="1" lang="ja-JP" altLang="en-US" sz="2800" b="1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成人看護援助論</a:t>
            </a:r>
            <a:r>
              <a:rPr kumimoji="1" lang="en-US" altLang="ja-JP" sz="2800" b="1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Ⅱ</a:t>
            </a:r>
            <a:r>
              <a:rPr kumimoji="1" lang="ja-JP" altLang="en-US" sz="2800" b="1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（消化機能障害の看護）　第</a:t>
            </a:r>
            <a:r>
              <a:rPr kumimoji="1" lang="en-US" altLang="ja-JP" sz="2800" b="1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2800" b="1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回</a:t>
            </a:r>
          </a:p>
        </p:txBody>
      </p:sp>
    </p:spTree>
    <p:extLst>
      <p:ext uri="{BB962C8B-B14F-4D97-AF65-F5344CB8AC3E}">
        <p14:creationId xmlns:p14="http://schemas.microsoft.com/office/powerpoint/2010/main" val="3167906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CB02D3-1271-1461-96F0-960C237CCCC4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本日の学習目標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937AA70-7CAB-0971-05D4-A709570E719C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B7FA22C-155C-84BB-7FB4-44AC717AB39E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lnSpc>
                <a:spcPct val="105000"/>
              </a:lnSpc>
              <a:spcAft>
                <a:spcPts val="1200"/>
              </a:spcAft>
              <a:buFont typeface="+mj-ea"/>
              <a:buAutoNum type="circleNumDbPlain"/>
            </a:pPr>
            <a:r>
              <a:rPr kumimoji="1" lang="ja-JP" altLang="en-US" sz="32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消化器系の構造と機能を説明できる</a:t>
            </a:r>
          </a:p>
          <a:p>
            <a:pPr marL="457200" indent="-457200">
              <a:lnSpc>
                <a:spcPct val="105000"/>
              </a:lnSpc>
              <a:spcAft>
                <a:spcPts val="1200"/>
              </a:spcAft>
              <a:buFont typeface="+mj-ea"/>
              <a:buAutoNum type="circleNumDbPlain"/>
            </a:pPr>
            <a:r>
              <a:rPr kumimoji="1" lang="ja-JP" altLang="en-US" sz="32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消化機能障害の種類と特徴を説明できる</a:t>
            </a:r>
          </a:p>
          <a:p>
            <a:pPr marL="457200" indent="-457200">
              <a:lnSpc>
                <a:spcPct val="105000"/>
              </a:lnSpc>
              <a:spcAft>
                <a:spcPts val="1200"/>
              </a:spcAft>
              <a:buFont typeface="+mj-ea"/>
              <a:buAutoNum type="circleNumDbPlain"/>
            </a:pPr>
            <a:r>
              <a:rPr kumimoji="1" lang="ja-JP" altLang="en-US" sz="32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代表的な疾患の病態生理を説明できる</a:t>
            </a:r>
          </a:p>
          <a:p>
            <a:pPr marL="457200" indent="-457200">
              <a:lnSpc>
                <a:spcPct val="105000"/>
              </a:lnSpc>
              <a:spcAft>
                <a:spcPts val="1200"/>
              </a:spcAft>
              <a:buFont typeface="+mj-ea"/>
              <a:buAutoNum type="circleNumDbPlain"/>
            </a:pPr>
            <a:r>
              <a:rPr kumimoji="1" lang="ja-JP" altLang="en-US" sz="3200" dirty="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消化器疾患に共通する看護の視点を挙げられる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0BAC85C-D706-B901-AF83-5A4006ABDC19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400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ECF2EC2-CA1B-BDBD-4CEA-5845DCC49DBA}"/>
              </a:ext>
            </a:extLst>
          </p:cNvPr>
          <p:cNvSpPr/>
          <p:nvPr/>
        </p:nvSpPr>
        <p:spPr>
          <a:xfrm>
            <a:off x="1016000" y="2857500"/>
            <a:ext cx="15240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C5FD7C-402C-C1C7-4A9B-23F4A46AF48E}"/>
              </a:ext>
            </a:extLst>
          </p:cNvPr>
          <p:cNvSpPr txBox="1"/>
          <p:nvPr/>
        </p:nvSpPr>
        <p:spPr>
          <a:xfrm>
            <a:off x="1016000" y="3175000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en-US" altLang="ja-JP" sz="40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</a:t>
            </a:r>
            <a:r>
              <a:rPr kumimoji="1" lang="ja-JP" altLang="en-US" sz="40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．消化器系の構造と機能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2079546-1279-AA07-5945-6F946CF885BD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37241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18E504-28D7-CF7E-4E82-F3ED9F6A7EB5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消化器系は「消化管」と「付属器官」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D889E82-B2C4-2799-E871-106AD3E67C10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5E7F45C-7BC8-1691-1306-70C56FFEC412}"/>
              </a:ext>
            </a:extLst>
          </p:cNvPr>
          <p:cNvSpPr txBox="1"/>
          <p:nvPr/>
        </p:nvSpPr>
        <p:spPr>
          <a:xfrm>
            <a:off x="787399" y="1841500"/>
            <a:ext cx="5225099" cy="3820114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消化管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・口腔 → 食道 → 胃 → 小腸 → 大腸 → 肛門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62F1FD8-3B9F-F1AA-39D4-A97E86147C55}"/>
              </a:ext>
            </a:extLst>
          </p:cNvPr>
          <p:cNvSpPr txBox="1"/>
          <p:nvPr/>
        </p:nvSpPr>
        <p:spPr>
          <a:xfrm>
            <a:off x="6349999" y="1841500"/>
            <a:ext cx="5225099" cy="3820114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付属器官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・肝臓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・胆嚢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・膵臓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84ED993-410F-E411-5345-C7D5D6B3EB71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647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1A5737-9E33-28E5-9566-2C7C2DD91BD9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口腔・食道のはたらき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C57FB8C-7028-24B7-EA2A-2F99965CD813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DD523E-D2A7-DEB4-8838-FD478CABA98A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口腔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・咀嚼し、唾液で食塊をつくる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・舌が食塊を咽頭へ送る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咀嚼力・唾液の低下は低栄養の原因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BD1816-867F-9673-4261-56733B8B5EEF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食道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・蠕動運動で胃へ運ぶ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・長さは約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25cm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嚥下障害では誤嚥リスクを評価する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FB780B7-C9F9-DFB3-B6B4-E4A3A0E3E3E5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98728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DF1818E-51BA-46A0-2031-0B88A94DEDF5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胃の</a:t>
            </a:r>
            <a:r>
              <a:rPr kumimoji="1" lang="en-US" altLang="ja-JP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つのはたらき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FF5691A-900B-4621-69A3-85915547047A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661E19-C91C-0A53-53CA-A342598B31D7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・胃酸で殺菌し、たんぱく質を変性させる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・ペプシンでたんぱく質を分解しはじめる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・食物をためて少しずつ十二指腸へ送る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胃では栄養素の吸収はほとんど行われない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A508530-E5E7-82A7-F07F-501B43686155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3910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280425-7E20-670B-F38A-C201E3A14CAC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小腸は「消化・吸収」の主役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5EEA5BE-3D15-EE15-A61F-73BF063E5B87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88F6E7-8239-DD22-E35A-C676E92185FE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・胆汁と膵液で三大栄養素を分解する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FC02402-7829-F875-CC11-B5BD0D01DD5E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吸収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・絨毛・微絨毛の広い面積で吸収する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・栄養素・水分・電解質の大部分を吸収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B67265-2D49-1FE9-680F-3AEBCCDAE7C0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7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5718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7FD0232-810C-52BE-8480-39F03F35F5CB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大腸は「水分の再吸収」と「便の形成」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E4536DF-BDB3-14F5-08FA-0921707EE56A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6744053-B164-728F-156E-AD21D2BDA929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・水分と電解質を再吸収する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・便を形成する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・腸内細菌がビタミン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K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群をつくる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便秘・下痢・腸閉塞・大腸がんに関与する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F2C8660-EBBD-C193-C36A-7A5DC0DABB74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8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0586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D4F63DE-14DE-2063-3B5F-9B84B2FBB568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肝臓の</a:t>
            </a:r>
            <a:r>
              <a:rPr kumimoji="1" lang="en-US" altLang="ja-JP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つのはたらき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4F95149-B8CD-48D7-257C-0602CD6EB4BB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8F33E1-DDAF-DD30-04D9-4E7E561FBBA5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生成・合成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・胆汁をつくる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・アルブミン・凝固因子を合成する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7F0D966-E947-6B53-9B9F-BE30F1474973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処理・貯蔵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・薬物やアンモニアを解毒する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・グリコーゲン・ビタミン・鉄を蓄える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67BD183-BB6E-E849-D544-985086FF6FDF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9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7828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703031-FFD9-5602-D412-0F9771A87459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膵臓は</a:t>
            </a:r>
            <a:r>
              <a:rPr kumimoji="1" lang="en-US" altLang="ja-JP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つの顔をもつ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E86D82D-E0A7-4477-FA86-D774A4B037D7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144227-F3C9-79EF-8633-3AE70C5777C4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外分泌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・アミラーゼ・リパーゼ・トリプシン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・十二指腸へ分泌する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DBC9AAA-E818-5B08-DB19-7966C072F432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内分泌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・インスリン・グルカゴン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・血糖値を調節する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C7BD21-4A79-D66D-3B01-F4B3ABD0D048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10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80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7419D37-29D2-055A-244B-921A8B80C4CA}"/>
              </a:ext>
            </a:extLst>
          </p:cNvPr>
          <p:cNvSpPr/>
          <p:nvPr/>
        </p:nvSpPr>
        <p:spPr>
          <a:xfrm>
            <a:off x="1016000" y="2857500"/>
            <a:ext cx="15240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F17D92D-A4F3-5A58-8452-81C952793868}"/>
              </a:ext>
            </a:extLst>
          </p:cNvPr>
          <p:cNvSpPr txBox="1"/>
          <p:nvPr/>
        </p:nvSpPr>
        <p:spPr>
          <a:xfrm>
            <a:off x="1016000" y="3175000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en-US" altLang="ja-JP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</a:t>
            </a: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．消化機能障害の種類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9FD0269-DEF8-87D6-82F2-5BFF00DC0E08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11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466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D6B31F2-82C9-8F01-963D-CFCC74106F48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消化機能障害は</a:t>
            </a:r>
            <a:r>
              <a:rPr kumimoji="1" lang="en-US" altLang="ja-JP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5</a:t>
            </a: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つに整理できる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255A4AD-62CC-36DD-85CE-F52074B6AFAB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D5609B6-89ED-0482-13F5-400C5150D46A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・摂食・嚥下障害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・消化不良（消化酵素の分泌不全）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・吸収不良症候群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・便通異常（下痢・便秘）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・肝機能障害にともなう代謝異常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DF0573D-40D7-59CE-7358-11557B253F1E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12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749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7BB804-EFBF-2329-C977-59758CC8FD0A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摂食・嚥下障害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84BD744-100F-0D08-E4C0-75487783F774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43F78ED-532C-E0F1-EEA3-DAE07C0B6EF2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症状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・むせ、咳嗽、食事時間の延長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・体重減少、誤嚥性肺炎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B4AC0CD-F11E-7536-960F-09B86BD302DB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看護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・姿勢の調整、食形態の工夫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・口腔ケア、嚥下リハビリ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8A2B83-61BD-1B72-4B7E-BC3A5986713A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13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00697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020A5B9-FC75-AC1B-5E7A-B215D4865D61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消化不良と吸収不良症候群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7BF3145-ED38-2B92-A46A-A1AA90B3538D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18DF2BF-99C0-D835-8D01-3200887CB2E1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消化不良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・分解できない状態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・腹部膨満感、脂肪便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・低脂肪・少量頻回食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C1CCFA7-68E7-6F53-D2F6-6A3680AF7399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吸収不良症候群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・吸収できない状態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・下痢、貧血、低栄養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・体重・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Alb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・電解質の観察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51AA853-CC00-FBC2-150E-06288335E069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14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0834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BE8343-FE61-CD22-AFEC-6806666723F1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便通異常の観察と援助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6B3DB8A-91EC-75D5-39B2-2142222065AA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ECF198C-6768-2A98-2B31-842519814DAA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観察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・回数・性状・色・出血の有無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DF7ACD-DC85-291E-CBE0-F1771B8DA50F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援助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・排便日誌の活用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・食事・水分の調整、薬剤管理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8DE6E9-5C60-8BAA-B70B-B3ACB6F0A3C4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15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04614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4D77179-FBB1-D9BC-5071-33949DC80B11}"/>
              </a:ext>
            </a:extLst>
          </p:cNvPr>
          <p:cNvSpPr/>
          <p:nvPr/>
        </p:nvSpPr>
        <p:spPr>
          <a:xfrm>
            <a:off x="1016000" y="2857500"/>
            <a:ext cx="15240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8FD888-8BEA-AE75-0B41-649EBA20BD70}"/>
              </a:ext>
            </a:extLst>
          </p:cNvPr>
          <p:cNvSpPr txBox="1"/>
          <p:nvPr/>
        </p:nvSpPr>
        <p:spPr>
          <a:xfrm>
            <a:off x="1016000" y="3175000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en-US" altLang="ja-JP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3</a:t>
            </a: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．代表的な疾患の病態生理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A616EF6-E3A0-33AC-EDC9-0A7964BC3929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16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0468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BAAAD8-7268-DB43-BB21-0484EB65887D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消化性潰瘍は「攻撃因子 ＞ 防御因子」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34D85C7-8CBB-CBD3-D544-75E39730EBB3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F19EB6-3EC9-FD6E-2627-83E1FA2F2B7F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攻撃因子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・胃酸・ペプシン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H. pylori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NSAIDs</a:t>
            </a:r>
            <a:endParaRPr kumimoji="1" lang="ja-JP" altLang="en-US" sz="3200">
              <a:solidFill>
                <a:srgbClr val="333333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F8917B-FB95-06F7-8D4C-945505A0B190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防御因子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・粘液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・粘膜血流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・細胞の修復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462C2A-BCC5-AB02-52E2-62987D5E64BE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17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80731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556F42-CFF8-91C3-DC20-22B4C40D29C0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肝硬変は「線維化」と「門脈圧亢進」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124B729-E12C-1AD4-AE65-D84750C09C92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C1B038E-28B8-B789-11E4-5FE5E7B7E6E5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・慢性肝障害 → 線維化・再生結節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・門脈圧亢進 → 腹水・食道静脈瘤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・合成能低下 → 低アルブミン血症・出血傾向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・解毒能低下 → 肝性脳症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A16FBBC-E908-E762-7DF2-FB8BC3B838B1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18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5366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864500-D1FB-5371-27B8-B0E3E97F62A9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膵炎は「膵臓の自己消化」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49260D4-863F-C3BE-827A-5C5BF42A47ED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0509FC6-5ECD-DE5E-A991-B5B96E401AB0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・膵酵素が膵臓内で活性化する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・自らの組織を消化して炎症が起こる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・重症例ではショック・呼吸不全・腎不全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慢性化すると糖尿病や消化吸収障害を生じる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8C7C23C-A34F-4B2A-2AA2-8DA35E05163D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19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61666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961ABF4-E700-7FCB-C3A1-BCAA2B37E241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消化管出血は「便の色」が手がかり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CE450BA-9728-0B39-B4DA-A4C393326605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C50DF5-8D21-9CFA-E8C8-DCA7CC13C219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上部消化管出血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・吐血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・タール便（黒色便）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B13173-A7F6-E22F-F4A4-8D42FA22F2D4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下部消化管出血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・鮮血便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・暗赤色便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8307D42-9B0F-371F-90C0-A69ACA290E52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20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665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A5DE5EE-E832-FB3D-93B6-47B203D3B378}"/>
              </a:ext>
            </a:extLst>
          </p:cNvPr>
          <p:cNvSpPr/>
          <p:nvPr/>
        </p:nvSpPr>
        <p:spPr>
          <a:xfrm>
            <a:off x="1016000" y="2857500"/>
            <a:ext cx="15240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D763B00-88CD-67FC-8D7B-FC2A23A1D9BD}"/>
              </a:ext>
            </a:extLst>
          </p:cNvPr>
          <p:cNvSpPr txBox="1"/>
          <p:nvPr/>
        </p:nvSpPr>
        <p:spPr>
          <a:xfrm>
            <a:off x="1016000" y="3175000"/>
            <a:ext cx="1016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en-US" altLang="ja-JP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4</a:t>
            </a: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．看護ケアの基本的視点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79F74BF-7980-9E18-2DC4-BD3EA7E53071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21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446752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B24DC8D-8659-756C-C760-F80498007B6D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消化器疾患の看護　</a:t>
            </a:r>
            <a:r>
              <a:rPr kumimoji="1" lang="en-US" altLang="ja-JP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6</a:t>
            </a: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つの視点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B6990E4-7994-7E52-FF72-7E366F25BA83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92255F3-367B-E73D-8FA5-0E335C7F27CC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・栄養・食事への配慮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・排泄状況の把握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・痛みの評価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・感染予防と清潔保持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・心理的サポート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・多職種との連携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A15B21-5CC2-FADD-DC42-FF72195B4863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22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31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1C872D7-A038-EE33-843E-152C132D060F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栄養・食事への配慮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C71C729-6ABA-98E7-496A-5534862AE652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EC42E2B-9B49-BDAB-994C-61802AA2FD78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観察項目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・食事摂取量、食欲、体重の変化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・アルブミン、</a:t>
            </a:r>
            <a:r>
              <a:rPr kumimoji="1" lang="en-US" altLang="ja-JP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Hb </a:t>
            </a: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などの血液データ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FE333AC-E77C-53B3-B7C7-CE10538C9699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32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かかわり方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・制限の理由と目的を説明する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・食事への不安に配慮する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C2B3CD0-4A11-A0EA-7F9E-DE10876402B3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23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737762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E64EBD-5EDE-FA5F-86B2-CC74040EB434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痛みの評価は「投薬より先に」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F137F449-D8FB-4655-E64F-DF75AD3578CC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22B34F5-4293-2CFD-445E-DCFE5C1A70C2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・部位・性質・持続時間を聴取する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・増悪因子と緩和因子を確認する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・身体所見とあわせて病態を考える</a:t>
            </a:r>
          </a:p>
          <a:p>
            <a:pPr lvl="1"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4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－ 評価せずに鎮痛薬を使うと、重要な所見を見落とすおそれがある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C2C36A2-4380-4B85-E8EC-D34FA268C71F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24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88420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973F00F-437E-FCC7-980B-E8E9CAD96C63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感染予防と心理的サポート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A60AC8A-D800-19C4-EB1E-06293A6F7FA9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53DE906-504C-4287-A731-EFF50FD3FFAA}"/>
              </a:ext>
            </a:extLst>
          </p:cNvPr>
          <p:cNvSpPr txBox="1"/>
          <p:nvPr/>
        </p:nvSpPr>
        <p:spPr>
          <a:xfrm>
            <a:off x="7874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感染予防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・標準予防策が基本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B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型・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C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型肝炎は血液・体液感染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993BEE-3B3A-48FC-1266-FA5E815FC4C6}"/>
              </a:ext>
            </a:extLst>
          </p:cNvPr>
          <p:cNvSpPr txBox="1"/>
          <p:nvPr/>
        </p:nvSpPr>
        <p:spPr>
          <a:xfrm>
            <a:off x="6350000" y="1841500"/>
            <a:ext cx="50800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Bef>
                <a:spcPts val="600"/>
              </a:spcBef>
              <a:spcAft>
                <a:spcPts val="1200"/>
              </a:spcAft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心理的サポート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・食事制限や外見の変化は</a:t>
            </a:r>
            <a:r>
              <a:rPr kumimoji="1" lang="en-US" altLang="ja-JP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QOL</a:t>
            </a: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を下げる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28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・訴えを否定せずに受け止める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E3A357-705F-B5DD-A361-903CF1248513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25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3612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50FAFE-5D19-B8AD-1314-9CE6E544542D}"/>
              </a:ext>
            </a:extLst>
          </p:cNvPr>
          <p:cNvSpPr txBox="1"/>
          <p:nvPr/>
        </p:nvSpPr>
        <p:spPr>
          <a:xfrm>
            <a:off x="787400" y="6604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</a:pPr>
            <a:r>
              <a:rPr kumimoji="1" lang="ja-JP" altLang="en-US" sz="2800" b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本日のまとめ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B54460C-AD3B-62CD-E90B-60D94BD957CA}"/>
              </a:ext>
            </a:extLst>
          </p:cNvPr>
          <p:cNvSpPr/>
          <p:nvPr/>
        </p:nvSpPr>
        <p:spPr>
          <a:xfrm>
            <a:off x="787400" y="1498600"/>
            <a:ext cx="10642600" cy="38100"/>
          </a:xfrm>
          <a:prstGeom prst="rect">
            <a:avLst/>
          </a:prstGeom>
          <a:solidFill>
            <a:srgbClr val="4F81B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AD74A3F-87FE-94E6-64FE-F12BA2558BDC}"/>
              </a:ext>
            </a:extLst>
          </p:cNvPr>
          <p:cNvSpPr txBox="1"/>
          <p:nvPr/>
        </p:nvSpPr>
        <p:spPr>
          <a:xfrm>
            <a:off x="787400" y="1841500"/>
            <a:ext cx="106426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・消化器系はひとつの障害が全身に影響する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・症状は「なぜ起こるか」で理解する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・便の色・性状は重要な観察項目である</a:t>
            </a: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kumimoji="1" lang="ja-JP" altLang="en-US" sz="3200">
                <a:solidFill>
                  <a:srgbClr val="333333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・観察 → 判断 → 援助を根拠にもとづいて行う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89327A7-8BF6-3C3D-CC95-2B7EF4B81607}"/>
              </a:ext>
            </a:extLst>
          </p:cNvPr>
          <p:cNvSpPr txBox="1"/>
          <p:nvPr/>
        </p:nvSpPr>
        <p:spPr>
          <a:xfrm>
            <a:off x="11049000" y="6286500"/>
            <a:ext cx="762000" cy="30480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r">
              <a:lnSpc>
                <a:spcPct val="105000"/>
              </a:lnSpc>
            </a:pPr>
            <a:r>
              <a:rPr kumimoji="1" lang="en-US" altLang="ja-JP" sz="1200">
                <a:solidFill>
                  <a:srgbClr val="7F7F7F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rPr>
              <a:t>26</a:t>
            </a:r>
            <a:endParaRPr kumimoji="1" lang="ja-JP" altLang="en-US" sz="1200">
              <a:solidFill>
                <a:srgbClr val="7F7F7F"/>
              </a:solidFill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6280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953</Words>
  <Application>Microsoft Office PowerPoint</Application>
  <PresentationFormat>ワイド画面</PresentationFormat>
  <Paragraphs>167</Paragraphs>
  <Slides>26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0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2026-09-08T02:37:46Z</dcterms:created>
  <dcterms:modified xsi:type="dcterms:W3CDTF">2026-09-08T02:37:53Z</dcterms:modified>
</cp:coreProperties>
</file>