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autoCompressPictures="0">
  <p:sldMasterIdLst>
    <p:sldMasterId id="214748367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4630400" cy="8229600"/>
  <p:notesSz cx="8229600" cy="14630400"/>
  <p:embeddedFontLst>
    <p:embeddedFont>
      <p:font typeface="Abadi" panose="020B0604020104020204" pitchFamily="34" charset="0"/>
      <p:regular r:id="rId23"/>
      <p:bold r:id="rId24"/>
      <p:italic r:id="rId25"/>
      <p:boldItalic r:id="rId26"/>
    </p:embeddedFont>
    <p:embeddedFont>
      <p:font typeface="BIZ UDPゴシック" panose="020B0400000000000000" pitchFamily="50" charset="-128"/>
      <p:regular r:id="rId27"/>
      <p:bold r:id="rId28"/>
    </p:embeddedFont>
    <p:embeddedFont>
      <p:font typeface="IBM Plex Sans Medium" panose="020B0603050203000203" pitchFamily="34" charset="0"/>
      <p:regular r:id="rId29"/>
    </p:embeddedFont>
    <p:embeddedFont>
      <p:font typeface="Inter Medium" panose="020B0600070205080204" charset="0"/>
      <p:regular r:id="rId3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73" d="100"/>
          <a:sy n="73" d="100"/>
        </p:scale>
        <p:origin x="45"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3793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346836"/>
            <a:ext cx="10972800" cy="2865120"/>
          </a:xfrm>
        </p:spPr>
        <p:txBody>
          <a:bodyPr anchor="b"/>
          <a:lstStyle>
            <a:lvl1pPr algn="ct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1828800" y="4322446"/>
            <a:ext cx="10972800" cy="1986914"/>
          </a:xfrm>
        </p:spPr>
        <p:txBody>
          <a:bodyPr/>
          <a:lstStyle>
            <a:lvl1pPr marL="0" indent="0" algn="ctr">
              <a:buNone/>
              <a:defRPr sz="2880"/>
            </a:lvl1pPr>
            <a:lvl2pPr marL="548640" indent="0" algn="ctr">
              <a:buNone/>
              <a:defRPr sz="2400"/>
            </a:lvl2pPr>
            <a:lvl3pPr marL="1097280" indent="0" algn="ctr">
              <a:buNone/>
              <a:defRPr sz="2160"/>
            </a:lvl3pPr>
            <a:lvl4pPr marL="1645920" indent="0" algn="ctr">
              <a:buNone/>
              <a:defRPr sz="1920"/>
            </a:lvl4pPr>
            <a:lvl5pPr marL="2194560" indent="0" algn="ctr">
              <a:buNone/>
              <a:defRPr sz="1920"/>
            </a:lvl5pPr>
            <a:lvl6pPr marL="2743200" indent="0" algn="ctr">
              <a:buNone/>
              <a:defRPr sz="1920"/>
            </a:lvl6pPr>
            <a:lvl7pPr marL="3291840" indent="0" algn="ctr">
              <a:buNone/>
              <a:defRPr sz="1920"/>
            </a:lvl7pPr>
            <a:lvl8pPr marL="3840480" indent="0" algn="ctr">
              <a:buNone/>
              <a:defRPr sz="1920"/>
            </a:lvl8pPr>
            <a:lvl9pPr marL="4389120" indent="0" algn="ctr">
              <a:buNone/>
              <a:defRPr sz="192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6506280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7197987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469880" y="438150"/>
            <a:ext cx="3154680" cy="697420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05840" y="438150"/>
            <a:ext cx="9281160" cy="697420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958554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 1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932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Slide 2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2463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Slide 3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6656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Slide 4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5431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Slide 5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888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Slide 6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8982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Slide 7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79683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Slide 8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829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512542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Slide 9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165711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Slide 10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8463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Slide 11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9145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Slide 12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6324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lide 13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8069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Slide 14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0834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Slide 15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40655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Slide 16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91838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Slide 17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10180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Slide 18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1526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998220" y="2051686"/>
            <a:ext cx="12618720" cy="3423284"/>
          </a:xfrm>
        </p:spPr>
        <p:txBody>
          <a:bodyPr anchor="b"/>
          <a:lstStyle>
            <a:lvl1pPr>
              <a:defRPr sz="7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98220" y="5507356"/>
            <a:ext cx="12618720" cy="1800224"/>
          </a:xfrm>
        </p:spPr>
        <p:txBody>
          <a:bodyPr/>
          <a:lstStyle>
            <a:lvl1pPr marL="0" indent="0">
              <a:buNone/>
              <a:defRPr sz="2880">
                <a:solidFill>
                  <a:schemeClr val="tx1">
                    <a:tint val="75000"/>
                  </a:schemeClr>
                </a:solidFill>
              </a:defRPr>
            </a:lvl1pPr>
            <a:lvl2pPr marL="548640" indent="0">
              <a:buNone/>
              <a:defRPr sz="2400">
                <a:solidFill>
                  <a:schemeClr val="tx1">
                    <a:tint val="75000"/>
                  </a:schemeClr>
                </a:solidFill>
              </a:defRPr>
            </a:lvl2pPr>
            <a:lvl3pPr marL="1097280" indent="0">
              <a:buNone/>
              <a:defRPr sz="2160">
                <a:solidFill>
                  <a:schemeClr val="tx1">
                    <a:tint val="75000"/>
                  </a:schemeClr>
                </a:solidFill>
              </a:defRPr>
            </a:lvl3pPr>
            <a:lvl4pPr marL="1645920" indent="0">
              <a:buNone/>
              <a:defRPr sz="1920">
                <a:solidFill>
                  <a:schemeClr val="tx1">
                    <a:tint val="75000"/>
                  </a:schemeClr>
                </a:solidFill>
              </a:defRPr>
            </a:lvl4pPr>
            <a:lvl5pPr marL="2194560" indent="0">
              <a:buNone/>
              <a:defRPr sz="1920">
                <a:solidFill>
                  <a:schemeClr val="tx1">
                    <a:tint val="75000"/>
                  </a:schemeClr>
                </a:solidFill>
              </a:defRPr>
            </a:lvl5pPr>
            <a:lvl6pPr marL="2743200" indent="0">
              <a:buNone/>
              <a:defRPr sz="1920">
                <a:solidFill>
                  <a:schemeClr val="tx1">
                    <a:tint val="75000"/>
                  </a:schemeClr>
                </a:solidFill>
              </a:defRPr>
            </a:lvl6pPr>
            <a:lvl7pPr marL="3291840" indent="0">
              <a:buNone/>
              <a:defRPr sz="1920">
                <a:solidFill>
                  <a:schemeClr val="tx1">
                    <a:tint val="75000"/>
                  </a:schemeClr>
                </a:solidFill>
              </a:defRPr>
            </a:lvl7pPr>
            <a:lvl8pPr marL="3840480" indent="0">
              <a:buNone/>
              <a:defRPr sz="1920">
                <a:solidFill>
                  <a:schemeClr val="tx1">
                    <a:tint val="75000"/>
                  </a:schemeClr>
                </a:solidFill>
              </a:defRPr>
            </a:lvl8pPr>
            <a:lvl9pPr marL="4389120" indent="0">
              <a:buNone/>
              <a:defRPr sz="192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2334699"/>
      </p:ext>
    </p:extLst>
  </p:cSld>
  <p:clrMapOvr>
    <a:masterClrMapping/>
  </p:clrMapOvr>
  <p:hf sldNum="0"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Slide 19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151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Slide 20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58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05840" y="2190750"/>
            <a:ext cx="6217920" cy="52216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406640" y="2190750"/>
            <a:ext cx="6217920" cy="52216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268105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07746" y="438150"/>
            <a:ext cx="12618720" cy="159067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07746" y="2017396"/>
            <a:ext cx="6189344" cy="988694"/>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ja-JP" altLang="en-US"/>
              <a:t>マスター テキストの書式設定</a:t>
            </a:r>
          </a:p>
        </p:txBody>
      </p:sp>
      <p:sp>
        <p:nvSpPr>
          <p:cNvPr id="4" name="Content Placeholder 3"/>
          <p:cNvSpPr>
            <a:spLocks noGrp="1"/>
          </p:cNvSpPr>
          <p:nvPr>
            <p:ph sz="half" idx="2"/>
          </p:nvPr>
        </p:nvSpPr>
        <p:spPr>
          <a:xfrm>
            <a:off x="1007746" y="3006090"/>
            <a:ext cx="6189344" cy="44215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406640" y="2017396"/>
            <a:ext cx="6219826" cy="988694"/>
          </a:xfrm>
        </p:spPr>
        <p:txBody>
          <a:bodyPr anchor="b"/>
          <a:lstStyle>
            <a:lvl1pPr marL="0" indent="0">
              <a:buNone/>
              <a:defRPr sz="2880" b="1"/>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ja-JP" altLang="en-US"/>
              <a:t>マスター テキストの書式設定</a:t>
            </a:r>
          </a:p>
        </p:txBody>
      </p:sp>
      <p:sp>
        <p:nvSpPr>
          <p:cNvPr id="6" name="Content Placeholder 5"/>
          <p:cNvSpPr>
            <a:spLocks noGrp="1"/>
          </p:cNvSpPr>
          <p:nvPr>
            <p:ph sz="quarter" idx="4"/>
          </p:nvPr>
        </p:nvSpPr>
        <p:spPr>
          <a:xfrm>
            <a:off x="7406640" y="3006090"/>
            <a:ext cx="6219826" cy="44215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878545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3042799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0660093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07746" y="548640"/>
            <a:ext cx="4718684" cy="1920240"/>
          </a:xfrm>
        </p:spPr>
        <p:txBody>
          <a:bodyPr anchor="b"/>
          <a:lstStyle>
            <a:lvl1pPr>
              <a:defRPr sz="3840"/>
            </a:lvl1pPr>
          </a:lstStyle>
          <a:p>
            <a:r>
              <a:rPr lang="ja-JP" altLang="en-US"/>
              <a:t>マスター タイトルの書式設定</a:t>
            </a:r>
            <a:endParaRPr lang="en-US" dirty="0"/>
          </a:p>
        </p:txBody>
      </p:sp>
      <p:sp>
        <p:nvSpPr>
          <p:cNvPr id="3" name="Content Placeholder 2"/>
          <p:cNvSpPr>
            <a:spLocks noGrp="1"/>
          </p:cNvSpPr>
          <p:nvPr>
            <p:ph idx="1"/>
          </p:nvPr>
        </p:nvSpPr>
        <p:spPr>
          <a:xfrm>
            <a:off x="6219826" y="1184911"/>
            <a:ext cx="7406640" cy="5848350"/>
          </a:xfrm>
        </p:spPr>
        <p:txBody>
          <a:bodyPr/>
          <a:lstStyle>
            <a:lvl1pPr>
              <a:defRPr sz="3840"/>
            </a:lvl1pPr>
            <a:lvl2pPr>
              <a:defRPr sz="3360"/>
            </a:lvl2pPr>
            <a:lvl3pPr>
              <a:defRPr sz="2880"/>
            </a:lvl3pPr>
            <a:lvl4pPr>
              <a:defRPr sz="2400"/>
            </a:lvl4pPr>
            <a:lvl5pPr>
              <a:defRPr sz="2400"/>
            </a:lvl5pPr>
            <a:lvl6pPr>
              <a:defRPr sz="2400"/>
            </a:lvl6pPr>
            <a:lvl7pPr>
              <a:defRPr sz="2400"/>
            </a:lvl7pPr>
            <a:lvl8pPr>
              <a:defRPr sz="2400"/>
            </a:lvl8pPr>
            <a:lvl9pPr>
              <a:defRPr sz="2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07746" y="2468880"/>
            <a:ext cx="4718684" cy="4573906"/>
          </a:xfrm>
        </p:spPr>
        <p:txBody>
          <a:bodyPr/>
          <a:lstStyle>
            <a:lvl1pPr marL="0" indent="0">
              <a:buNone/>
              <a:defRPr sz="192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4965989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07746" y="548640"/>
            <a:ext cx="4718684" cy="1920240"/>
          </a:xfrm>
        </p:spPr>
        <p:txBody>
          <a:bodyPr anchor="b"/>
          <a:lstStyle>
            <a:lvl1pPr>
              <a:defRPr sz="384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219826" y="1184911"/>
            <a:ext cx="7406640" cy="5848350"/>
          </a:xfrm>
        </p:spPr>
        <p:txBody>
          <a:bodyPr anchor="t"/>
          <a:lstStyle>
            <a:lvl1pPr marL="0" indent="0">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07746" y="2468880"/>
            <a:ext cx="4718684" cy="4573906"/>
          </a:xfrm>
        </p:spPr>
        <p:txBody>
          <a:bodyPr/>
          <a:lstStyle>
            <a:lvl1pPr marL="0" indent="0">
              <a:buNone/>
              <a:defRPr sz="192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782615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5840" y="438150"/>
            <a:ext cx="12618720" cy="15906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05840" y="2190750"/>
            <a:ext cx="12618720" cy="522160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05840" y="7627621"/>
            <a:ext cx="3291840" cy="438150"/>
          </a:xfrm>
          <a:prstGeom prst="rect">
            <a:avLst/>
          </a:prstGeom>
        </p:spPr>
        <p:txBody>
          <a:bodyPr vert="horz" lIns="91440" tIns="45720" rIns="91440" bIns="45720" rtlCol="0" anchor="ctr"/>
          <a:lstStyle>
            <a:lvl1pPr algn="l">
              <a:defRPr sz="1440">
                <a:solidFill>
                  <a:schemeClr val="tx1">
                    <a:tint val="75000"/>
                  </a:schemeClr>
                </a:solidFill>
              </a:defRPr>
            </a:lvl1pPr>
          </a:lstStyle>
          <a:p>
            <a:fld id="{C764DE79-268F-4C1A-8933-263129D2AF90}" type="datetimeFigureOut">
              <a:rPr lang="en-US" dirty="0"/>
              <a:t>11/4/2025</a:t>
            </a:fld>
            <a:endParaRPr lang="en-US" dirty="0"/>
          </a:p>
        </p:txBody>
      </p:sp>
      <p:sp>
        <p:nvSpPr>
          <p:cNvPr id="5" name="Footer Placeholder 4"/>
          <p:cNvSpPr>
            <a:spLocks noGrp="1"/>
          </p:cNvSpPr>
          <p:nvPr>
            <p:ph type="ftr" sz="quarter" idx="3"/>
          </p:nvPr>
        </p:nvSpPr>
        <p:spPr>
          <a:xfrm>
            <a:off x="4846320" y="7627621"/>
            <a:ext cx="4937760" cy="438150"/>
          </a:xfrm>
          <a:prstGeom prst="rect">
            <a:avLst/>
          </a:prstGeom>
        </p:spPr>
        <p:txBody>
          <a:bodyPr vert="horz" lIns="91440" tIns="45720" rIns="91440" bIns="45720" rtlCol="0" anchor="ctr"/>
          <a:lstStyle>
            <a:lvl1pPr algn="ctr">
              <a:defRPr sz="144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332720" y="7627621"/>
            <a:ext cx="3291840" cy="438150"/>
          </a:xfrm>
          <a:prstGeom prst="rect">
            <a:avLst/>
          </a:prstGeom>
        </p:spPr>
        <p:txBody>
          <a:bodyPr vert="horz" lIns="91440" tIns="45720" rIns="91440" bIns="45720" rtlCol="0" anchor="ctr"/>
          <a:lstStyle>
            <a:lvl1pPr algn="r">
              <a:defRPr sz="144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97799171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 id="2147483688" r:id="rId18"/>
    <p:sldLayoutId id="2147483689" r:id="rId19"/>
    <p:sldLayoutId id="2147483690" r:id="rId20"/>
    <p:sldLayoutId id="2147483691" r:id="rId21"/>
    <p:sldLayoutId id="2147483692" r:id="rId22"/>
    <p:sldLayoutId id="2147483693" r:id="rId23"/>
    <p:sldLayoutId id="2147483694" r:id="rId24"/>
    <p:sldLayoutId id="2147483695" r:id="rId25"/>
    <p:sldLayoutId id="2147483696" r:id="rId26"/>
    <p:sldLayoutId id="2147483697" r:id="rId27"/>
    <p:sldLayoutId id="2147483698" r:id="rId28"/>
    <p:sldLayoutId id="2147483699" r:id="rId29"/>
    <p:sldLayoutId id="2147483700" r:id="rId30"/>
    <p:sldLayoutId id="2147483701" r:id="rId31"/>
  </p:sldLayoutIdLst>
  <p:hf sldNum="0" hdr="0" ftr="0" dt="0"/>
  <p:txStyles>
    <p:titleStyle>
      <a:lvl1pPr algn="l" defTabSz="1097280" rtl="0" eaLnBrk="1" latinLnBrk="0" hangingPunct="1">
        <a:lnSpc>
          <a:spcPct val="90000"/>
        </a:lnSpc>
        <a:spcBef>
          <a:spcPct val="0"/>
        </a:spcBef>
        <a:buNone/>
        <a:defRPr kumimoji="1" sz="5280" kern="1200">
          <a:solidFill>
            <a:schemeClr val="tx1"/>
          </a:solidFill>
          <a:latin typeface="+mj-lt"/>
          <a:ea typeface="+mj-ea"/>
          <a:cs typeface="+mj-cs"/>
        </a:defRPr>
      </a:lvl1pPr>
    </p:titleStyle>
    <p:bodyStyle>
      <a:lvl1pPr marL="274320" indent="-274320" algn="l" defTabSz="1097280" rtl="0" eaLnBrk="1" latinLnBrk="0" hangingPunct="1">
        <a:lnSpc>
          <a:spcPct val="90000"/>
        </a:lnSpc>
        <a:spcBef>
          <a:spcPts val="1200"/>
        </a:spcBef>
        <a:buFont typeface="Arial" panose="020B0604020202020204" pitchFamily="34" charset="0"/>
        <a:buChar char="•"/>
        <a:defRPr kumimoji="1" sz="3360" kern="1200">
          <a:solidFill>
            <a:schemeClr val="tx1"/>
          </a:solidFill>
          <a:latin typeface="+mn-lt"/>
          <a:ea typeface="+mn-ea"/>
          <a:cs typeface="+mn-cs"/>
        </a:defRPr>
      </a:lvl1pPr>
      <a:lvl2pPr marL="822960" indent="-274320" algn="l" defTabSz="1097280" rtl="0" eaLnBrk="1" latinLnBrk="0" hangingPunct="1">
        <a:lnSpc>
          <a:spcPct val="90000"/>
        </a:lnSpc>
        <a:spcBef>
          <a:spcPts val="600"/>
        </a:spcBef>
        <a:buFont typeface="Arial" panose="020B0604020202020204" pitchFamily="34" charset="0"/>
        <a:buChar char="•"/>
        <a:defRPr kumimoji="1" sz="2880" kern="1200">
          <a:solidFill>
            <a:schemeClr val="tx1"/>
          </a:solidFill>
          <a:latin typeface="+mn-lt"/>
          <a:ea typeface="+mn-ea"/>
          <a:cs typeface="+mn-cs"/>
        </a:defRPr>
      </a:lvl2pPr>
      <a:lvl3pPr marL="1371600" indent="-274320" algn="l" defTabSz="1097280" rtl="0" eaLnBrk="1" latinLnBrk="0" hangingPunct="1">
        <a:lnSpc>
          <a:spcPct val="90000"/>
        </a:lnSpc>
        <a:spcBef>
          <a:spcPts val="600"/>
        </a:spcBef>
        <a:buFont typeface="Arial" panose="020B0604020202020204" pitchFamily="34" charset="0"/>
        <a:buChar char="•"/>
        <a:defRPr kumimoji="1" sz="2400" kern="1200">
          <a:solidFill>
            <a:schemeClr val="tx1"/>
          </a:solidFill>
          <a:latin typeface="+mn-lt"/>
          <a:ea typeface="+mn-ea"/>
          <a:cs typeface="+mn-cs"/>
        </a:defRPr>
      </a:lvl3pPr>
      <a:lvl4pPr marL="192024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4pPr>
      <a:lvl5pPr marL="246888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5pPr>
      <a:lvl6pPr marL="301752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6pPr>
      <a:lvl7pPr marL="356616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7pPr>
      <a:lvl8pPr marL="411480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8pPr>
      <a:lvl9pPr marL="4663440" indent="-274320" algn="l" defTabSz="1097280" rtl="0" eaLnBrk="1" latinLnBrk="0" hangingPunct="1">
        <a:lnSpc>
          <a:spcPct val="90000"/>
        </a:lnSpc>
        <a:spcBef>
          <a:spcPts val="600"/>
        </a:spcBef>
        <a:buFont typeface="Arial" panose="020B0604020202020204" pitchFamily="34" charset="0"/>
        <a:buChar char="•"/>
        <a:defRPr kumimoji="1" sz="2160" kern="1200">
          <a:solidFill>
            <a:schemeClr val="tx1"/>
          </a:solidFill>
          <a:latin typeface="+mn-lt"/>
          <a:ea typeface="+mn-ea"/>
          <a:cs typeface="+mn-cs"/>
        </a:defRPr>
      </a:lvl9pPr>
    </p:bodyStyle>
    <p:otherStyle>
      <a:defPPr>
        <a:defRPr lang="en-US"/>
      </a:defPPr>
      <a:lvl1pPr marL="0" algn="l" defTabSz="1097280" rtl="0" eaLnBrk="1" latinLnBrk="0" hangingPunct="1">
        <a:defRPr kumimoji="1" sz="2160" kern="1200">
          <a:solidFill>
            <a:schemeClr val="tx1"/>
          </a:solidFill>
          <a:latin typeface="+mn-lt"/>
          <a:ea typeface="+mn-ea"/>
          <a:cs typeface="+mn-cs"/>
        </a:defRPr>
      </a:lvl1pPr>
      <a:lvl2pPr marL="548640" algn="l" defTabSz="1097280" rtl="0" eaLnBrk="1" latinLnBrk="0" hangingPunct="1">
        <a:defRPr kumimoji="1" sz="2160" kern="1200">
          <a:solidFill>
            <a:schemeClr val="tx1"/>
          </a:solidFill>
          <a:latin typeface="+mn-lt"/>
          <a:ea typeface="+mn-ea"/>
          <a:cs typeface="+mn-cs"/>
        </a:defRPr>
      </a:lvl2pPr>
      <a:lvl3pPr marL="1097280" algn="l" defTabSz="1097280" rtl="0" eaLnBrk="1" latinLnBrk="0" hangingPunct="1">
        <a:defRPr kumimoji="1" sz="2160" kern="1200">
          <a:solidFill>
            <a:schemeClr val="tx1"/>
          </a:solidFill>
          <a:latin typeface="+mn-lt"/>
          <a:ea typeface="+mn-ea"/>
          <a:cs typeface="+mn-cs"/>
        </a:defRPr>
      </a:lvl3pPr>
      <a:lvl4pPr marL="1645920" algn="l" defTabSz="1097280" rtl="0" eaLnBrk="1" latinLnBrk="0" hangingPunct="1">
        <a:defRPr kumimoji="1" sz="2160" kern="1200">
          <a:solidFill>
            <a:schemeClr val="tx1"/>
          </a:solidFill>
          <a:latin typeface="+mn-lt"/>
          <a:ea typeface="+mn-ea"/>
          <a:cs typeface="+mn-cs"/>
        </a:defRPr>
      </a:lvl4pPr>
      <a:lvl5pPr marL="2194560" algn="l" defTabSz="1097280" rtl="0" eaLnBrk="1" latinLnBrk="0" hangingPunct="1">
        <a:defRPr kumimoji="1" sz="2160" kern="1200">
          <a:solidFill>
            <a:schemeClr val="tx1"/>
          </a:solidFill>
          <a:latin typeface="+mn-lt"/>
          <a:ea typeface="+mn-ea"/>
          <a:cs typeface="+mn-cs"/>
        </a:defRPr>
      </a:lvl5pPr>
      <a:lvl6pPr marL="2743200" algn="l" defTabSz="1097280" rtl="0" eaLnBrk="1" latinLnBrk="0" hangingPunct="1">
        <a:defRPr kumimoji="1" sz="2160" kern="1200">
          <a:solidFill>
            <a:schemeClr val="tx1"/>
          </a:solidFill>
          <a:latin typeface="+mn-lt"/>
          <a:ea typeface="+mn-ea"/>
          <a:cs typeface="+mn-cs"/>
        </a:defRPr>
      </a:lvl6pPr>
      <a:lvl7pPr marL="3291840" algn="l" defTabSz="1097280" rtl="0" eaLnBrk="1" latinLnBrk="0" hangingPunct="1">
        <a:defRPr kumimoji="1" sz="2160" kern="1200">
          <a:solidFill>
            <a:schemeClr val="tx1"/>
          </a:solidFill>
          <a:latin typeface="+mn-lt"/>
          <a:ea typeface="+mn-ea"/>
          <a:cs typeface="+mn-cs"/>
        </a:defRPr>
      </a:lvl7pPr>
      <a:lvl8pPr marL="3840480" algn="l" defTabSz="1097280" rtl="0" eaLnBrk="1" latinLnBrk="0" hangingPunct="1">
        <a:defRPr kumimoji="1" sz="2160" kern="1200">
          <a:solidFill>
            <a:schemeClr val="tx1"/>
          </a:solidFill>
          <a:latin typeface="+mn-lt"/>
          <a:ea typeface="+mn-ea"/>
          <a:cs typeface="+mn-cs"/>
        </a:defRPr>
      </a:lvl8pPr>
      <a:lvl9pPr marL="4389120" algn="l" defTabSz="1097280" rtl="0" eaLnBrk="1" latinLnBrk="0" hangingPunct="1">
        <a:defRPr kumimoji="1"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3" name="Text 0"/>
          <p:cNvSpPr/>
          <p:nvPr/>
        </p:nvSpPr>
        <p:spPr>
          <a:xfrm>
            <a:off x="848319" y="727302"/>
            <a:ext cx="7864607" cy="1893570"/>
          </a:xfrm>
          <a:prstGeom prst="rect">
            <a:avLst/>
          </a:prstGeom>
          <a:noFill/>
          <a:ln/>
        </p:spPr>
        <p:txBody>
          <a:bodyPr wrap="square" lIns="0" tIns="0" rIns="0" bIns="0" rtlCol="0" anchor="t"/>
          <a:lstStyle/>
          <a:p>
            <a:pPr marL="0" indent="0" algn="l">
              <a:lnSpc>
                <a:spcPts val="7450"/>
              </a:lnSpc>
              <a:buNone/>
            </a:pPr>
            <a:r>
              <a:rPr lang="ja-JP" altLang="en-US" sz="4400" dirty="0">
                <a:solidFill>
                  <a:srgbClr val="1B1B27"/>
                </a:solidFill>
                <a:latin typeface="BIZ UDPゴシック" panose="020B0400000000000000" pitchFamily="50" charset="-128"/>
                <a:ea typeface="BIZ UDPゴシック" panose="020B0400000000000000" pitchFamily="50" charset="-128"/>
                <a:cs typeface="Inter Medium" pitchFamily="34" charset="-120"/>
              </a:rPr>
              <a:t>成人看護学（周手術期）　第１回</a:t>
            </a:r>
            <a:endParaRPr lang="en-US" sz="4400" dirty="0">
              <a:solidFill>
                <a:srgbClr val="1B1B27"/>
              </a:solidFill>
              <a:latin typeface="BIZ UDPゴシック" panose="020B0400000000000000" pitchFamily="50" charset="-128"/>
              <a:ea typeface="BIZ UDPゴシック" panose="020B0400000000000000" pitchFamily="50" charset="-128"/>
              <a:cs typeface="Inter Medium" pitchFamily="34" charset="-120"/>
            </a:endParaRPr>
          </a:p>
          <a:p>
            <a:pPr marL="0" indent="0" algn="l">
              <a:lnSpc>
                <a:spcPts val="7450"/>
              </a:lnSpc>
              <a:buNone/>
            </a:pPr>
            <a:r>
              <a:rPr lang="en-US" sz="4400" dirty="0" err="1">
                <a:solidFill>
                  <a:srgbClr val="1B1B27"/>
                </a:solidFill>
                <a:latin typeface="BIZ UDPゴシック" panose="020B0400000000000000" pitchFamily="50" charset="-128"/>
                <a:ea typeface="BIZ UDPゴシック" panose="020B0400000000000000" pitchFamily="50" charset="-128"/>
                <a:cs typeface="Inter Medium" pitchFamily="34" charset="-120"/>
              </a:rPr>
              <a:t>周手術期看護の基本的理解</a:t>
            </a:r>
            <a:endParaRPr lang="en-US" sz="4400" dirty="0">
              <a:latin typeface="BIZ UDPゴシック" panose="020B0400000000000000" pitchFamily="50" charset="-128"/>
              <a:ea typeface="BIZ UDPゴシック" panose="020B0400000000000000" pitchFamily="50" charset="-128"/>
            </a:endParaRPr>
          </a:p>
        </p:txBody>
      </p:sp>
      <p:sp>
        <p:nvSpPr>
          <p:cNvPr id="4" name="Text 1"/>
          <p:cNvSpPr/>
          <p:nvPr/>
        </p:nvSpPr>
        <p:spPr>
          <a:xfrm>
            <a:off x="848320" y="2925110"/>
            <a:ext cx="7447359" cy="1939290"/>
          </a:xfrm>
          <a:prstGeom prst="rect">
            <a:avLst/>
          </a:prstGeom>
          <a:noFill/>
          <a:ln/>
        </p:spPr>
        <p:txBody>
          <a:bodyPr wrap="square" lIns="0" tIns="0" rIns="0" bIns="0" rtlCol="0" anchor="t"/>
          <a:lstStyle/>
          <a:p>
            <a:pPr marL="0" indent="0" algn="l">
              <a:lnSpc>
                <a:spcPts val="3800"/>
              </a:lnSpc>
              <a:buNone/>
            </a:pPr>
            <a:r>
              <a:rPr lang="en-US" sz="2800" dirty="0">
                <a:solidFill>
                  <a:srgbClr val="030303"/>
                </a:solidFill>
                <a:latin typeface="IBM Plex Sans Medium" pitchFamily="34" charset="0"/>
                <a:ea typeface="IBM Plex Sans Medium" pitchFamily="34" charset="-122"/>
                <a:cs typeface="IBM Plex Sans Medium" pitchFamily="34" charset="-120"/>
              </a:rPr>
              <a:t>周手術期とは、患者が手術を受けるにあたっての一連の期間を指し、患者の身体的・心理的状態が大きく変化する時期である。看護師は各段階における患者の状況を的確に把握し、適切な支援を行う必要がある。</a:t>
            </a:r>
            <a:endParaRPr lang="en-US" sz="2800" dirty="0"/>
          </a:p>
        </p:txBody>
      </p:sp>
      <p:sp>
        <p:nvSpPr>
          <p:cNvPr id="5" name="Text 2"/>
          <p:cNvSpPr/>
          <p:nvPr/>
        </p:nvSpPr>
        <p:spPr>
          <a:xfrm>
            <a:off x="848320" y="5701546"/>
            <a:ext cx="7447359" cy="1454467"/>
          </a:xfrm>
          <a:prstGeom prst="rect">
            <a:avLst/>
          </a:prstGeom>
          <a:noFill/>
          <a:ln/>
        </p:spPr>
        <p:txBody>
          <a:bodyPr wrap="square" lIns="0" tIns="0" rIns="0" bIns="0" rtlCol="0" anchor="t"/>
          <a:lstStyle/>
          <a:p>
            <a:pPr marL="0" indent="0" algn="l">
              <a:lnSpc>
                <a:spcPts val="3800"/>
              </a:lnSpc>
              <a:buNone/>
            </a:pPr>
            <a:r>
              <a:rPr lang="en-US" sz="2800" dirty="0">
                <a:solidFill>
                  <a:srgbClr val="030303"/>
                </a:solidFill>
                <a:latin typeface="IBM Plex Sans Medium" pitchFamily="34" charset="0"/>
                <a:ea typeface="IBM Plex Sans Medium" pitchFamily="34" charset="-122"/>
                <a:cs typeface="IBM Plex Sans Medium" pitchFamily="34" charset="-120"/>
              </a:rPr>
              <a:t>本講義では、周手術期の3つの時期における患者の特徴と看護の視点、そしてチーム医療における看護師の役割について学習する。</a:t>
            </a:r>
            <a:endParaRPr lang="en-US" sz="2800" dirty="0"/>
          </a:p>
        </p:txBody>
      </p:sp>
      <p:pic>
        <p:nvPicPr>
          <p:cNvPr id="7" name="図 6" descr="霧の中のゴールデン・ゲート・ブリッジ">
            <a:extLst>
              <a:ext uri="{FF2B5EF4-FFF2-40B4-BE49-F238E27FC236}">
                <a16:creationId xmlns:a16="http://schemas.microsoft.com/office/drawing/2014/main" id="{8C1B93A1-9B5E-9C15-87E6-18CF1ED33E5D}"/>
              </a:ext>
            </a:extLst>
          </p:cNvPr>
          <p:cNvPicPr>
            <a:picLocks noChangeAspect="1"/>
          </p:cNvPicPr>
          <p:nvPr/>
        </p:nvPicPr>
        <p:blipFill>
          <a:blip r:embed="rId3"/>
          <a:srcRect r="61374"/>
          <a:stretch>
            <a:fillRect/>
          </a:stretch>
        </p:blipFill>
        <p:spPr>
          <a:xfrm>
            <a:off x="9860949" y="0"/>
            <a:ext cx="4769451" cy="8229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937498" y="1450657"/>
            <a:ext cx="12555141" cy="1046202"/>
          </a:xfrm>
          <a:prstGeom prst="rect">
            <a:avLst/>
          </a:prstGeom>
          <a:noFill/>
          <a:ln/>
        </p:spPr>
        <p:txBody>
          <a:bodyPr wrap="none" lIns="0" tIns="0" rIns="0" bIns="0" rtlCol="0" anchor="t"/>
          <a:lstStyle/>
          <a:p>
            <a:pPr marL="0" indent="0" algn="l">
              <a:lnSpc>
                <a:spcPts val="8200"/>
              </a:lnSpc>
              <a:buNone/>
            </a:pPr>
            <a:r>
              <a:rPr lang="en-US" sz="6550" dirty="0">
                <a:solidFill>
                  <a:srgbClr val="1B1B27"/>
                </a:solidFill>
                <a:latin typeface="Inter Medium" pitchFamily="34" charset="0"/>
                <a:ea typeface="Inter Medium" pitchFamily="34" charset="-122"/>
                <a:cs typeface="Inter Medium" pitchFamily="34" charset="-120"/>
              </a:rPr>
              <a:t>術後期における患者の心理的特徴</a:t>
            </a:r>
            <a:endParaRPr lang="en-US" sz="6550" dirty="0"/>
          </a:p>
        </p:txBody>
      </p:sp>
      <p:sp>
        <p:nvSpPr>
          <p:cNvPr id="3" name="Shape 1"/>
          <p:cNvSpPr/>
          <p:nvPr/>
        </p:nvSpPr>
        <p:spPr>
          <a:xfrm>
            <a:off x="937498" y="3166467"/>
            <a:ext cx="4028599" cy="3612356"/>
          </a:xfrm>
          <a:prstGeom prst="roundRect">
            <a:avLst>
              <a:gd name="adj" fmla="val 3893"/>
            </a:avLst>
          </a:prstGeom>
          <a:solidFill>
            <a:srgbClr val="FFFFFF">
              <a:alpha val="95000"/>
            </a:srgbClr>
          </a:solidFill>
          <a:ln w="38100">
            <a:solidFill>
              <a:srgbClr val="CCCCCC"/>
            </a:solidFill>
            <a:prstDash val="solid"/>
          </a:ln>
        </p:spPr>
        <p:txBody>
          <a:bodyPr/>
          <a:lstStyle/>
          <a:p>
            <a:endParaRPr lang="ja-JP" altLang="en-US" sz="2000"/>
          </a:p>
        </p:txBody>
      </p:sp>
      <p:sp>
        <p:nvSpPr>
          <p:cNvPr id="4" name="Text 2"/>
          <p:cNvSpPr/>
          <p:nvPr/>
        </p:nvSpPr>
        <p:spPr>
          <a:xfrm>
            <a:off x="1310402" y="3539371"/>
            <a:ext cx="3282791" cy="1046083"/>
          </a:xfrm>
          <a:prstGeom prst="rect">
            <a:avLst/>
          </a:prstGeom>
          <a:noFill/>
          <a:ln/>
        </p:spPr>
        <p:txBody>
          <a:bodyPr wrap="square" lIns="0" tIns="0" rIns="0" bIns="0" rtlCol="0" anchor="t"/>
          <a:lstStyle/>
          <a:p>
            <a:pPr marL="0" indent="0" algn="l">
              <a:lnSpc>
                <a:spcPts val="4100"/>
              </a:lnSpc>
              <a:buNone/>
            </a:pPr>
            <a:r>
              <a:rPr lang="en-US" sz="3600" dirty="0">
                <a:solidFill>
                  <a:srgbClr val="030303"/>
                </a:solidFill>
                <a:latin typeface="Inter Medium" pitchFamily="34" charset="0"/>
                <a:ea typeface="Inter Medium" pitchFamily="34" charset="-122"/>
                <a:cs typeface="Inter Medium" pitchFamily="34" charset="-120"/>
              </a:rPr>
              <a:t>手術結果への不安</a:t>
            </a:r>
            <a:endParaRPr lang="en-US" sz="3600" dirty="0"/>
          </a:p>
        </p:txBody>
      </p:sp>
      <p:sp>
        <p:nvSpPr>
          <p:cNvPr id="5" name="Text 3"/>
          <p:cNvSpPr/>
          <p:nvPr/>
        </p:nvSpPr>
        <p:spPr>
          <a:xfrm>
            <a:off x="1310402" y="4786313"/>
            <a:ext cx="3282791" cy="1606987"/>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手術の結果や回復の遅れに対する不安を抱えることが多い。</a:t>
            </a:r>
            <a:endParaRPr lang="en-US" sz="2800" dirty="0"/>
          </a:p>
        </p:txBody>
      </p:sp>
      <p:sp>
        <p:nvSpPr>
          <p:cNvPr id="6" name="Shape 4"/>
          <p:cNvSpPr/>
          <p:nvPr/>
        </p:nvSpPr>
        <p:spPr>
          <a:xfrm>
            <a:off x="5300901" y="3166467"/>
            <a:ext cx="4028599" cy="3612356"/>
          </a:xfrm>
          <a:prstGeom prst="roundRect">
            <a:avLst>
              <a:gd name="adj" fmla="val 3893"/>
            </a:avLst>
          </a:prstGeom>
          <a:solidFill>
            <a:srgbClr val="FFFFFF">
              <a:alpha val="95000"/>
            </a:srgbClr>
          </a:solidFill>
          <a:ln w="38100">
            <a:solidFill>
              <a:srgbClr val="CCCCCC"/>
            </a:solidFill>
            <a:prstDash val="solid"/>
          </a:ln>
        </p:spPr>
        <p:txBody>
          <a:bodyPr/>
          <a:lstStyle/>
          <a:p>
            <a:endParaRPr lang="ja-JP" altLang="en-US" sz="2000"/>
          </a:p>
        </p:txBody>
      </p:sp>
      <p:sp>
        <p:nvSpPr>
          <p:cNvPr id="7" name="Text 5"/>
          <p:cNvSpPr/>
          <p:nvPr/>
        </p:nvSpPr>
        <p:spPr>
          <a:xfrm>
            <a:off x="5673804" y="3539371"/>
            <a:ext cx="3282791" cy="523042"/>
          </a:xfrm>
          <a:prstGeom prst="rect">
            <a:avLst/>
          </a:prstGeom>
          <a:noFill/>
          <a:ln/>
        </p:spPr>
        <p:txBody>
          <a:bodyPr wrap="none" lIns="0" tIns="0" rIns="0" bIns="0" rtlCol="0" anchor="t"/>
          <a:lstStyle/>
          <a:p>
            <a:pPr marL="0" indent="0" algn="l">
              <a:lnSpc>
                <a:spcPts val="4100"/>
              </a:lnSpc>
              <a:buNone/>
            </a:pPr>
            <a:r>
              <a:rPr lang="en-US" sz="3600" dirty="0">
                <a:solidFill>
                  <a:srgbClr val="030303"/>
                </a:solidFill>
                <a:latin typeface="Inter Medium" pitchFamily="34" charset="0"/>
                <a:ea typeface="Inter Medium" pitchFamily="34" charset="-122"/>
                <a:cs typeface="Inter Medium" pitchFamily="34" charset="-120"/>
              </a:rPr>
              <a:t>自立への焦り</a:t>
            </a:r>
            <a:endParaRPr lang="en-US" sz="3600" dirty="0"/>
          </a:p>
        </p:txBody>
      </p:sp>
      <p:sp>
        <p:nvSpPr>
          <p:cNvPr id="8" name="Text 6"/>
          <p:cNvSpPr/>
          <p:nvPr/>
        </p:nvSpPr>
        <p:spPr>
          <a:xfrm>
            <a:off x="5673804" y="4263271"/>
            <a:ext cx="3282791" cy="2142649"/>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倦怠感や身体機能の低下により自立への焦りやストレスを感じる。</a:t>
            </a:r>
            <a:endParaRPr lang="en-US" sz="2800" dirty="0"/>
          </a:p>
        </p:txBody>
      </p:sp>
      <p:sp>
        <p:nvSpPr>
          <p:cNvPr id="9" name="Shape 7"/>
          <p:cNvSpPr/>
          <p:nvPr/>
        </p:nvSpPr>
        <p:spPr>
          <a:xfrm>
            <a:off x="9664303" y="3166467"/>
            <a:ext cx="4028599" cy="3612356"/>
          </a:xfrm>
          <a:prstGeom prst="roundRect">
            <a:avLst>
              <a:gd name="adj" fmla="val 3893"/>
            </a:avLst>
          </a:prstGeom>
          <a:solidFill>
            <a:srgbClr val="FFFFFF">
              <a:alpha val="95000"/>
            </a:srgbClr>
          </a:solidFill>
          <a:ln w="38100">
            <a:solidFill>
              <a:srgbClr val="CCCCCC"/>
            </a:solidFill>
            <a:prstDash val="solid"/>
          </a:ln>
        </p:spPr>
        <p:txBody>
          <a:bodyPr/>
          <a:lstStyle/>
          <a:p>
            <a:endParaRPr lang="ja-JP" altLang="en-US" sz="2000"/>
          </a:p>
        </p:txBody>
      </p:sp>
      <p:sp>
        <p:nvSpPr>
          <p:cNvPr id="10" name="Text 8"/>
          <p:cNvSpPr/>
          <p:nvPr/>
        </p:nvSpPr>
        <p:spPr>
          <a:xfrm>
            <a:off x="10037207" y="3539371"/>
            <a:ext cx="3282791" cy="1046083"/>
          </a:xfrm>
          <a:prstGeom prst="rect">
            <a:avLst/>
          </a:prstGeom>
          <a:noFill/>
          <a:ln/>
        </p:spPr>
        <p:txBody>
          <a:bodyPr wrap="square" lIns="0" tIns="0" rIns="0" bIns="0" rtlCol="0" anchor="t"/>
          <a:lstStyle/>
          <a:p>
            <a:pPr marL="0" indent="0" algn="l">
              <a:lnSpc>
                <a:spcPts val="4100"/>
              </a:lnSpc>
              <a:buNone/>
            </a:pPr>
            <a:r>
              <a:rPr lang="en-US" sz="3600" dirty="0">
                <a:solidFill>
                  <a:srgbClr val="030303"/>
                </a:solidFill>
                <a:latin typeface="Inter Medium" pitchFamily="34" charset="0"/>
                <a:ea typeface="Inter Medium" pitchFamily="34" charset="-122"/>
                <a:cs typeface="Inter Medium" pitchFamily="34" charset="-120"/>
              </a:rPr>
              <a:t>社会復帰への懸念</a:t>
            </a:r>
            <a:endParaRPr lang="en-US" sz="3600" dirty="0"/>
          </a:p>
        </p:txBody>
      </p:sp>
      <p:sp>
        <p:nvSpPr>
          <p:cNvPr id="11" name="Text 9"/>
          <p:cNvSpPr/>
          <p:nvPr/>
        </p:nvSpPr>
        <p:spPr>
          <a:xfrm>
            <a:off x="10037207" y="4786313"/>
            <a:ext cx="3282791" cy="1606987"/>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家庭や仕事への復帰に関する懸念が生じやすい。</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894040" y="1239586"/>
            <a:ext cx="10376535" cy="997863"/>
          </a:xfrm>
          <a:prstGeom prst="rect">
            <a:avLst/>
          </a:prstGeom>
          <a:noFill/>
          <a:ln/>
        </p:spPr>
        <p:txBody>
          <a:bodyPr wrap="none" lIns="0" tIns="0" rIns="0" bIns="0" rtlCol="0" anchor="t"/>
          <a:lstStyle/>
          <a:p>
            <a:pPr marL="0" indent="0" algn="l">
              <a:lnSpc>
                <a:spcPts val="7850"/>
              </a:lnSpc>
              <a:buNone/>
            </a:pPr>
            <a:r>
              <a:rPr lang="en-US" sz="6250" dirty="0">
                <a:solidFill>
                  <a:srgbClr val="1B1B27"/>
                </a:solidFill>
                <a:latin typeface="Inter Medium" pitchFamily="34" charset="0"/>
                <a:ea typeface="Inter Medium" pitchFamily="34" charset="-122"/>
                <a:cs typeface="Inter Medium" pitchFamily="34" charset="-120"/>
              </a:rPr>
              <a:t>周手術期における看護の目的</a:t>
            </a:r>
            <a:endParaRPr lang="en-US" sz="6250" dirty="0"/>
          </a:p>
        </p:txBody>
      </p:sp>
      <p:sp>
        <p:nvSpPr>
          <p:cNvPr id="3" name="Text 1"/>
          <p:cNvSpPr/>
          <p:nvPr/>
        </p:nvSpPr>
        <p:spPr>
          <a:xfrm>
            <a:off x="894040" y="2518675"/>
            <a:ext cx="12842319" cy="1021794"/>
          </a:xfrm>
          <a:prstGeom prst="rect">
            <a:avLst/>
          </a:prstGeom>
          <a:noFill/>
          <a:ln/>
        </p:spPr>
        <p:txBody>
          <a:bodyPr wrap="square" lIns="0" tIns="0" rIns="0" bIns="0" rtlCol="0" anchor="t"/>
          <a:lstStyle/>
          <a:p>
            <a:pPr marL="0" indent="0" algn="l">
              <a:lnSpc>
                <a:spcPts val="4000"/>
              </a:lnSpc>
              <a:buNone/>
            </a:pPr>
            <a:r>
              <a:rPr lang="en-US" sz="2800" dirty="0">
                <a:solidFill>
                  <a:srgbClr val="030303"/>
                </a:solidFill>
                <a:latin typeface="IBM Plex Sans Medium" pitchFamily="34" charset="0"/>
                <a:ea typeface="IBM Plex Sans Medium" pitchFamily="34" charset="-122"/>
                <a:cs typeface="IBM Plex Sans Medium" pitchFamily="34" charset="-120"/>
              </a:rPr>
              <a:t>周手術期の看護は、患者が安全かつ安心して手術を受け、早期に回復して社会復帰できるように支援することを目的とする。看護の援助は3つの柱に基づいて実施される。</a:t>
            </a:r>
            <a:endParaRPr lang="en-US" sz="2800" dirty="0"/>
          </a:p>
        </p:txBody>
      </p:sp>
      <p:sp>
        <p:nvSpPr>
          <p:cNvPr id="4" name="Shape 2"/>
          <p:cNvSpPr/>
          <p:nvPr/>
        </p:nvSpPr>
        <p:spPr>
          <a:xfrm>
            <a:off x="894040" y="4358726"/>
            <a:ext cx="4067889" cy="2938105"/>
          </a:xfrm>
          <a:prstGeom prst="roundRect">
            <a:avLst>
              <a:gd name="adj" fmla="val 4565"/>
            </a:avLst>
          </a:prstGeom>
          <a:solidFill>
            <a:srgbClr val="FFFFFF">
              <a:alpha val="95000"/>
            </a:srgbClr>
          </a:solidFill>
          <a:ln w="38100">
            <a:solidFill>
              <a:srgbClr val="CCCCCC"/>
            </a:solidFill>
            <a:prstDash val="solid"/>
          </a:ln>
        </p:spPr>
        <p:txBody>
          <a:bodyPr/>
          <a:lstStyle/>
          <a:p>
            <a:endParaRPr lang="ja-JP" altLang="en-US" sz="2000"/>
          </a:p>
        </p:txBody>
      </p:sp>
      <p:sp>
        <p:nvSpPr>
          <p:cNvPr id="5" name="Text 3"/>
          <p:cNvSpPr/>
          <p:nvPr/>
        </p:nvSpPr>
        <p:spPr>
          <a:xfrm>
            <a:off x="1251466" y="4716151"/>
            <a:ext cx="3353038" cy="498991"/>
          </a:xfrm>
          <a:prstGeom prst="rect">
            <a:avLst/>
          </a:prstGeom>
          <a:noFill/>
          <a:ln/>
        </p:spPr>
        <p:txBody>
          <a:bodyPr wrap="none" lIns="0" tIns="0" rIns="0" bIns="0" rtlCol="0" anchor="t"/>
          <a:lstStyle/>
          <a:p>
            <a:pPr marL="0" indent="0" algn="l">
              <a:lnSpc>
                <a:spcPts val="3900"/>
              </a:lnSpc>
              <a:buNone/>
            </a:pPr>
            <a:r>
              <a:rPr lang="en-US" sz="3200" dirty="0">
                <a:solidFill>
                  <a:srgbClr val="030303"/>
                </a:solidFill>
                <a:latin typeface="Inter Medium" pitchFamily="34" charset="0"/>
                <a:ea typeface="Inter Medium" pitchFamily="34" charset="-122"/>
                <a:cs typeface="Inter Medium" pitchFamily="34" charset="-120"/>
              </a:rPr>
              <a:t>安全性の確保</a:t>
            </a:r>
            <a:endParaRPr lang="en-US" sz="3200" dirty="0"/>
          </a:p>
        </p:txBody>
      </p:sp>
      <p:sp>
        <p:nvSpPr>
          <p:cNvPr id="6" name="Text 4"/>
          <p:cNvSpPr/>
          <p:nvPr/>
        </p:nvSpPr>
        <p:spPr>
          <a:xfrm>
            <a:off x="1251466" y="5406714"/>
            <a:ext cx="3353038" cy="1532692"/>
          </a:xfrm>
          <a:prstGeom prst="rect">
            <a:avLst/>
          </a:prstGeom>
          <a:noFill/>
          <a:ln/>
        </p:spPr>
        <p:txBody>
          <a:bodyPr wrap="square" lIns="0" tIns="0" rIns="0" bIns="0" rtlCol="0" anchor="t"/>
          <a:lstStyle/>
          <a:p>
            <a:pPr marL="0" indent="0" algn="l">
              <a:lnSpc>
                <a:spcPts val="4000"/>
              </a:lnSpc>
              <a:buNone/>
            </a:pPr>
            <a:r>
              <a:rPr lang="en-US" sz="2800" dirty="0">
                <a:solidFill>
                  <a:srgbClr val="030303"/>
                </a:solidFill>
                <a:latin typeface="IBM Plex Sans Medium" pitchFamily="34" charset="0"/>
                <a:ea typeface="IBM Plex Sans Medium" pitchFamily="34" charset="-122"/>
                <a:cs typeface="IBM Plex Sans Medium" pitchFamily="34" charset="-120"/>
              </a:rPr>
              <a:t>術前の検査・準備、感染予防、患者誤認防止、薬剤管理など</a:t>
            </a:r>
            <a:endParaRPr lang="en-US" sz="2800" dirty="0"/>
          </a:p>
        </p:txBody>
      </p:sp>
      <p:sp>
        <p:nvSpPr>
          <p:cNvPr id="7" name="Shape 5"/>
          <p:cNvSpPr/>
          <p:nvPr/>
        </p:nvSpPr>
        <p:spPr>
          <a:xfrm>
            <a:off x="5281255" y="4358726"/>
            <a:ext cx="4067889" cy="2938105"/>
          </a:xfrm>
          <a:prstGeom prst="roundRect">
            <a:avLst>
              <a:gd name="adj" fmla="val 4565"/>
            </a:avLst>
          </a:prstGeom>
          <a:solidFill>
            <a:srgbClr val="FFFFFF">
              <a:alpha val="95000"/>
            </a:srgbClr>
          </a:solidFill>
          <a:ln w="38100">
            <a:solidFill>
              <a:srgbClr val="CCCCCC"/>
            </a:solidFill>
            <a:prstDash val="solid"/>
          </a:ln>
        </p:spPr>
        <p:txBody>
          <a:bodyPr/>
          <a:lstStyle/>
          <a:p>
            <a:endParaRPr lang="ja-JP" altLang="en-US" sz="2000"/>
          </a:p>
        </p:txBody>
      </p:sp>
      <p:sp>
        <p:nvSpPr>
          <p:cNvPr id="8" name="Text 6"/>
          <p:cNvSpPr/>
          <p:nvPr/>
        </p:nvSpPr>
        <p:spPr>
          <a:xfrm>
            <a:off x="5638681" y="4716151"/>
            <a:ext cx="3353038" cy="498991"/>
          </a:xfrm>
          <a:prstGeom prst="rect">
            <a:avLst/>
          </a:prstGeom>
          <a:noFill/>
          <a:ln/>
        </p:spPr>
        <p:txBody>
          <a:bodyPr wrap="none" lIns="0" tIns="0" rIns="0" bIns="0" rtlCol="0" anchor="t"/>
          <a:lstStyle/>
          <a:p>
            <a:pPr marL="0" indent="0" algn="l">
              <a:lnSpc>
                <a:spcPts val="3900"/>
              </a:lnSpc>
              <a:buNone/>
            </a:pPr>
            <a:r>
              <a:rPr lang="en-US" sz="3200" dirty="0">
                <a:solidFill>
                  <a:srgbClr val="030303"/>
                </a:solidFill>
                <a:latin typeface="Inter Medium" pitchFamily="34" charset="0"/>
                <a:ea typeface="Inter Medium" pitchFamily="34" charset="-122"/>
                <a:cs typeface="Inter Medium" pitchFamily="34" charset="-120"/>
              </a:rPr>
              <a:t>苦痛の軽減</a:t>
            </a:r>
            <a:endParaRPr lang="en-US" sz="3200" dirty="0"/>
          </a:p>
        </p:txBody>
      </p:sp>
      <p:sp>
        <p:nvSpPr>
          <p:cNvPr id="9" name="Text 7"/>
          <p:cNvSpPr/>
          <p:nvPr/>
        </p:nvSpPr>
        <p:spPr>
          <a:xfrm>
            <a:off x="5638681" y="5406714"/>
            <a:ext cx="3353038" cy="1532692"/>
          </a:xfrm>
          <a:prstGeom prst="rect">
            <a:avLst/>
          </a:prstGeom>
          <a:noFill/>
          <a:ln/>
        </p:spPr>
        <p:txBody>
          <a:bodyPr wrap="square" lIns="0" tIns="0" rIns="0" bIns="0" rtlCol="0" anchor="t"/>
          <a:lstStyle/>
          <a:p>
            <a:pPr marL="0" indent="0" algn="l">
              <a:lnSpc>
                <a:spcPts val="4000"/>
              </a:lnSpc>
              <a:buNone/>
            </a:pPr>
            <a:r>
              <a:rPr lang="en-US" sz="2800" dirty="0">
                <a:solidFill>
                  <a:srgbClr val="030303"/>
                </a:solidFill>
                <a:latin typeface="IBM Plex Sans Medium" pitchFamily="34" charset="0"/>
                <a:ea typeface="IBM Plex Sans Medium" pitchFamily="34" charset="-122"/>
                <a:cs typeface="IBM Plex Sans Medium" pitchFamily="34" charset="-120"/>
              </a:rPr>
              <a:t>疼痛管理、不安・恐怖の緩和、安楽な環境づくり</a:t>
            </a:r>
            <a:endParaRPr lang="en-US" sz="2800" dirty="0"/>
          </a:p>
        </p:txBody>
      </p:sp>
      <p:sp>
        <p:nvSpPr>
          <p:cNvPr id="10" name="Shape 8"/>
          <p:cNvSpPr/>
          <p:nvPr/>
        </p:nvSpPr>
        <p:spPr>
          <a:xfrm>
            <a:off x="9668470" y="4358726"/>
            <a:ext cx="4067889" cy="2938105"/>
          </a:xfrm>
          <a:prstGeom prst="roundRect">
            <a:avLst>
              <a:gd name="adj" fmla="val 4565"/>
            </a:avLst>
          </a:prstGeom>
          <a:solidFill>
            <a:srgbClr val="FFFFFF">
              <a:alpha val="95000"/>
            </a:srgbClr>
          </a:solidFill>
          <a:ln w="38100">
            <a:solidFill>
              <a:srgbClr val="CCCCCC"/>
            </a:solidFill>
            <a:prstDash val="solid"/>
          </a:ln>
        </p:spPr>
        <p:txBody>
          <a:bodyPr/>
          <a:lstStyle/>
          <a:p>
            <a:endParaRPr lang="ja-JP" altLang="en-US" sz="2000"/>
          </a:p>
        </p:txBody>
      </p:sp>
      <p:sp>
        <p:nvSpPr>
          <p:cNvPr id="11" name="Text 9"/>
          <p:cNvSpPr/>
          <p:nvPr/>
        </p:nvSpPr>
        <p:spPr>
          <a:xfrm>
            <a:off x="10025896" y="4716151"/>
            <a:ext cx="3353038" cy="498991"/>
          </a:xfrm>
          <a:prstGeom prst="rect">
            <a:avLst/>
          </a:prstGeom>
          <a:noFill/>
          <a:ln/>
        </p:spPr>
        <p:txBody>
          <a:bodyPr wrap="none" lIns="0" tIns="0" rIns="0" bIns="0" rtlCol="0" anchor="t"/>
          <a:lstStyle/>
          <a:p>
            <a:pPr marL="0" indent="0" algn="l">
              <a:lnSpc>
                <a:spcPts val="3900"/>
              </a:lnSpc>
              <a:buNone/>
            </a:pPr>
            <a:r>
              <a:rPr lang="en-US" sz="3200" dirty="0">
                <a:solidFill>
                  <a:srgbClr val="030303"/>
                </a:solidFill>
                <a:latin typeface="Inter Medium" pitchFamily="34" charset="0"/>
                <a:ea typeface="Inter Medium" pitchFamily="34" charset="-122"/>
                <a:cs typeface="Inter Medium" pitchFamily="34" charset="-120"/>
              </a:rPr>
              <a:t>早期回復の促進</a:t>
            </a:r>
            <a:endParaRPr lang="en-US" sz="3200" dirty="0"/>
          </a:p>
        </p:txBody>
      </p:sp>
      <p:sp>
        <p:nvSpPr>
          <p:cNvPr id="12" name="Text 10"/>
          <p:cNvSpPr/>
          <p:nvPr/>
        </p:nvSpPr>
        <p:spPr>
          <a:xfrm>
            <a:off x="10025896" y="5406714"/>
            <a:ext cx="3353038" cy="1532692"/>
          </a:xfrm>
          <a:prstGeom prst="rect">
            <a:avLst/>
          </a:prstGeom>
          <a:noFill/>
          <a:ln/>
        </p:spPr>
        <p:txBody>
          <a:bodyPr wrap="square" lIns="0" tIns="0" rIns="0" bIns="0" rtlCol="0" anchor="t"/>
          <a:lstStyle/>
          <a:p>
            <a:pPr marL="0" indent="0" algn="l">
              <a:lnSpc>
                <a:spcPts val="4000"/>
              </a:lnSpc>
              <a:buNone/>
            </a:pPr>
            <a:r>
              <a:rPr lang="en-US" sz="2800" dirty="0">
                <a:solidFill>
                  <a:srgbClr val="030303"/>
                </a:solidFill>
                <a:latin typeface="IBM Plex Sans Medium" pitchFamily="34" charset="0"/>
                <a:ea typeface="IBM Plex Sans Medium" pitchFamily="34" charset="-122"/>
                <a:cs typeface="IBM Plex Sans Medium" pitchFamily="34" charset="-120"/>
              </a:rPr>
              <a:t>早期離床、呼吸循環の安定、セルフケア能力の回復支援</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965240" y="948809"/>
            <a:ext cx="8618339" cy="1077278"/>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安全性の確保</a:t>
            </a:r>
            <a:endParaRPr lang="en-US" sz="6750" dirty="0"/>
          </a:p>
        </p:txBody>
      </p:sp>
      <p:sp>
        <p:nvSpPr>
          <p:cNvPr id="3" name="Text 1"/>
          <p:cNvSpPr/>
          <p:nvPr/>
        </p:nvSpPr>
        <p:spPr>
          <a:xfrm>
            <a:off x="965240" y="2715458"/>
            <a:ext cx="344686" cy="430887"/>
          </a:xfrm>
          <a:prstGeom prst="rect">
            <a:avLst/>
          </a:prstGeom>
          <a:noFill/>
          <a:ln/>
        </p:spPr>
        <p:txBody>
          <a:bodyPr wrap="none" lIns="0" tIns="0" rIns="0" bIns="0" rtlCol="0" anchor="t"/>
          <a:lstStyle/>
          <a:p>
            <a:pPr marL="0" indent="0" algn="l">
              <a:lnSpc>
                <a:spcPts val="4300"/>
              </a:lnSpc>
              <a:buNone/>
            </a:pPr>
            <a:r>
              <a:rPr lang="en-US" sz="2800" dirty="0">
                <a:solidFill>
                  <a:srgbClr val="030303"/>
                </a:solidFill>
                <a:latin typeface="Abadi" panose="020B0604020104020204" pitchFamily="34" charset="0"/>
                <a:ea typeface="Inter Light" pitchFamily="34" charset="-122"/>
                <a:cs typeface="Inter Light" pitchFamily="34" charset="-120"/>
              </a:rPr>
              <a:t>01</a:t>
            </a:r>
            <a:endParaRPr lang="en-US" sz="2800" dirty="0"/>
          </a:p>
        </p:txBody>
      </p:sp>
      <p:sp>
        <p:nvSpPr>
          <p:cNvPr id="4" name="Shape 2"/>
          <p:cNvSpPr/>
          <p:nvPr/>
        </p:nvSpPr>
        <p:spPr>
          <a:xfrm>
            <a:off x="965240" y="3255645"/>
            <a:ext cx="4003477" cy="45720"/>
          </a:xfrm>
          <a:prstGeom prst="rect">
            <a:avLst/>
          </a:prstGeom>
          <a:solidFill>
            <a:srgbClr val="030303"/>
          </a:solidFill>
          <a:ln/>
        </p:spPr>
        <p:txBody>
          <a:bodyPr/>
          <a:lstStyle/>
          <a:p>
            <a:endParaRPr lang="ja-JP" altLang="en-US" sz="2000"/>
          </a:p>
        </p:txBody>
      </p:sp>
      <p:sp>
        <p:nvSpPr>
          <p:cNvPr id="5" name="Text 3"/>
          <p:cNvSpPr/>
          <p:nvPr/>
        </p:nvSpPr>
        <p:spPr>
          <a:xfrm>
            <a:off x="965240" y="3519368"/>
            <a:ext cx="4003477" cy="538520"/>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術前の検査と準備</a:t>
            </a:r>
            <a:endParaRPr lang="en-US" sz="3600" dirty="0"/>
          </a:p>
        </p:txBody>
      </p:sp>
      <p:sp>
        <p:nvSpPr>
          <p:cNvPr id="6" name="Text 4"/>
          <p:cNvSpPr/>
          <p:nvPr/>
        </p:nvSpPr>
        <p:spPr>
          <a:xfrm>
            <a:off x="965240" y="4264700"/>
            <a:ext cx="4003477" cy="2757488"/>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術前に必要な検査や準備を確実に実施し、手術に備える。患者の全身状態を把握し、リスク評価を行う。</a:t>
            </a:r>
            <a:endParaRPr lang="en-US" sz="2800" dirty="0"/>
          </a:p>
        </p:txBody>
      </p:sp>
      <p:sp>
        <p:nvSpPr>
          <p:cNvPr id="7" name="Text 5"/>
          <p:cNvSpPr/>
          <p:nvPr/>
        </p:nvSpPr>
        <p:spPr>
          <a:xfrm>
            <a:off x="5313402" y="2715458"/>
            <a:ext cx="344686" cy="430887"/>
          </a:xfrm>
          <a:prstGeom prst="rect">
            <a:avLst/>
          </a:prstGeom>
          <a:noFill/>
          <a:ln/>
        </p:spPr>
        <p:txBody>
          <a:bodyPr wrap="none" lIns="0" tIns="0" rIns="0" bIns="0" rtlCol="0" anchor="t"/>
          <a:lstStyle/>
          <a:p>
            <a:pPr marL="0" indent="0" algn="l">
              <a:lnSpc>
                <a:spcPts val="4300"/>
              </a:lnSpc>
              <a:buNone/>
            </a:pPr>
            <a:r>
              <a:rPr lang="en-US" sz="2800" dirty="0">
                <a:solidFill>
                  <a:srgbClr val="030303"/>
                </a:solidFill>
                <a:latin typeface="Abadi" panose="020B0604020104020204" pitchFamily="34" charset="0"/>
                <a:ea typeface="Inter Light" pitchFamily="34" charset="-122"/>
                <a:cs typeface="Inter Light" pitchFamily="34" charset="-120"/>
              </a:rPr>
              <a:t>02</a:t>
            </a:r>
            <a:endParaRPr lang="en-US" sz="2800" dirty="0"/>
          </a:p>
        </p:txBody>
      </p:sp>
      <p:sp>
        <p:nvSpPr>
          <p:cNvPr id="8" name="Shape 6"/>
          <p:cNvSpPr/>
          <p:nvPr/>
        </p:nvSpPr>
        <p:spPr>
          <a:xfrm>
            <a:off x="5313402" y="3255645"/>
            <a:ext cx="4003477" cy="45720"/>
          </a:xfrm>
          <a:prstGeom prst="rect">
            <a:avLst/>
          </a:prstGeom>
          <a:solidFill>
            <a:srgbClr val="030303"/>
          </a:solidFill>
          <a:ln/>
        </p:spPr>
        <p:txBody>
          <a:bodyPr/>
          <a:lstStyle/>
          <a:p>
            <a:endParaRPr lang="ja-JP" altLang="en-US" sz="2000"/>
          </a:p>
        </p:txBody>
      </p:sp>
      <p:sp>
        <p:nvSpPr>
          <p:cNvPr id="9" name="Text 7"/>
          <p:cNvSpPr/>
          <p:nvPr/>
        </p:nvSpPr>
        <p:spPr>
          <a:xfrm>
            <a:off x="5313402" y="3519368"/>
            <a:ext cx="4003477" cy="538520"/>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感染予防策の徹底</a:t>
            </a:r>
            <a:endParaRPr lang="en-US" sz="3600" dirty="0"/>
          </a:p>
        </p:txBody>
      </p:sp>
      <p:sp>
        <p:nvSpPr>
          <p:cNvPr id="10" name="Text 8"/>
          <p:cNvSpPr/>
          <p:nvPr/>
        </p:nvSpPr>
        <p:spPr>
          <a:xfrm>
            <a:off x="5313402" y="4264700"/>
            <a:ext cx="4003477" cy="2205990"/>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感染予防策を徹底し、術後合併症の発生を防止する。無菌操作や手指衛生を確実に実施する。</a:t>
            </a:r>
            <a:endParaRPr lang="en-US" sz="2800" dirty="0"/>
          </a:p>
        </p:txBody>
      </p:sp>
      <p:sp>
        <p:nvSpPr>
          <p:cNvPr id="11" name="Text 9"/>
          <p:cNvSpPr/>
          <p:nvPr/>
        </p:nvSpPr>
        <p:spPr>
          <a:xfrm>
            <a:off x="9661565" y="2715458"/>
            <a:ext cx="344686" cy="430887"/>
          </a:xfrm>
          <a:prstGeom prst="rect">
            <a:avLst/>
          </a:prstGeom>
          <a:noFill/>
          <a:ln/>
        </p:spPr>
        <p:txBody>
          <a:bodyPr wrap="none" lIns="0" tIns="0" rIns="0" bIns="0" rtlCol="0" anchor="t"/>
          <a:lstStyle/>
          <a:p>
            <a:pPr marL="0" indent="0" algn="l">
              <a:lnSpc>
                <a:spcPts val="4300"/>
              </a:lnSpc>
              <a:buNone/>
            </a:pPr>
            <a:r>
              <a:rPr lang="en-US" sz="2800" dirty="0">
                <a:solidFill>
                  <a:srgbClr val="030303"/>
                </a:solidFill>
                <a:latin typeface="Abadi" panose="020B0604020104020204" pitchFamily="34" charset="0"/>
                <a:ea typeface="Inter Light" pitchFamily="34" charset="-122"/>
                <a:cs typeface="Inter Light" pitchFamily="34" charset="-120"/>
              </a:rPr>
              <a:t>03</a:t>
            </a:r>
            <a:endParaRPr lang="en-US" sz="2800" dirty="0"/>
          </a:p>
        </p:txBody>
      </p:sp>
      <p:sp>
        <p:nvSpPr>
          <p:cNvPr id="12" name="Shape 10"/>
          <p:cNvSpPr/>
          <p:nvPr/>
        </p:nvSpPr>
        <p:spPr>
          <a:xfrm>
            <a:off x="9661565" y="3255645"/>
            <a:ext cx="4003477" cy="45720"/>
          </a:xfrm>
          <a:prstGeom prst="rect">
            <a:avLst/>
          </a:prstGeom>
          <a:solidFill>
            <a:srgbClr val="030303"/>
          </a:solidFill>
          <a:ln/>
        </p:spPr>
        <p:txBody>
          <a:bodyPr/>
          <a:lstStyle/>
          <a:p>
            <a:endParaRPr lang="ja-JP" altLang="en-US" sz="2000"/>
          </a:p>
        </p:txBody>
      </p:sp>
      <p:sp>
        <p:nvSpPr>
          <p:cNvPr id="13" name="Text 11"/>
          <p:cNvSpPr/>
          <p:nvPr/>
        </p:nvSpPr>
        <p:spPr>
          <a:xfrm>
            <a:off x="9661565" y="3519368"/>
            <a:ext cx="4003477" cy="538520"/>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安全管理の実施</a:t>
            </a:r>
            <a:endParaRPr lang="en-US" sz="3600" dirty="0"/>
          </a:p>
        </p:txBody>
      </p:sp>
      <p:sp>
        <p:nvSpPr>
          <p:cNvPr id="14" name="Text 12"/>
          <p:cNvSpPr/>
          <p:nvPr/>
        </p:nvSpPr>
        <p:spPr>
          <a:xfrm>
            <a:off x="9661565" y="4264700"/>
            <a:ext cx="4003477" cy="2757488"/>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患者の誤認防止や薬剤管理など、安全管理に細心の注意を払う。ダブルチェックや確認作業を徹底する。</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934879" y="918210"/>
            <a:ext cx="10851833" cy="1043583"/>
          </a:xfrm>
          <a:prstGeom prst="rect">
            <a:avLst/>
          </a:prstGeom>
          <a:noFill/>
          <a:ln/>
        </p:spPr>
        <p:txBody>
          <a:bodyPr wrap="none" lIns="0" tIns="0" rIns="0" bIns="0" rtlCol="0" anchor="t"/>
          <a:lstStyle/>
          <a:p>
            <a:pPr marL="0" indent="0" algn="l">
              <a:lnSpc>
                <a:spcPts val="8200"/>
              </a:lnSpc>
              <a:buNone/>
            </a:pPr>
            <a:r>
              <a:rPr lang="en-US" sz="6550" dirty="0">
                <a:solidFill>
                  <a:srgbClr val="1B1B27"/>
                </a:solidFill>
                <a:latin typeface="Inter Medium" pitchFamily="34" charset="0"/>
                <a:ea typeface="Inter Medium" pitchFamily="34" charset="-122"/>
                <a:cs typeface="Inter Medium" pitchFamily="34" charset="-120"/>
              </a:rPr>
              <a:t>苦痛の軽減と早期回復の促進</a:t>
            </a:r>
            <a:endParaRPr lang="en-US" sz="6550" dirty="0"/>
          </a:p>
        </p:txBody>
      </p:sp>
      <p:sp>
        <p:nvSpPr>
          <p:cNvPr id="3" name="Text 1"/>
          <p:cNvSpPr/>
          <p:nvPr/>
        </p:nvSpPr>
        <p:spPr>
          <a:xfrm>
            <a:off x="934879" y="2796421"/>
            <a:ext cx="5008840" cy="626031"/>
          </a:xfrm>
          <a:prstGeom prst="rect">
            <a:avLst/>
          </a:prstGeom>
          <a:noFill/>
          <a:ln/>
        </p:spPr>
        <p:txBody>
          <a:bodyPr wrap="none" lIns="0" tIns="0" rIns="0" bIns="0" rtlCol="0" anchor="t"/>
          <a:lstStyle/>
          <a:p>
            <a:pPr marL="0" indent="0" algn="l">
              <a:lnSpc>
                <a:spcPts val="4900"/>
              </a:lnSpc>
              <a:buNone/>
            </a:pPr>
            <a:r>
              <a:rPr lang="en-US" sz="4000" dirty="0">
                <a:solidFill>
                  <a:srgbClr val="1B1B27"/>
                </a:solidFill>
                <a:latin typeface="Inter Medium" pitchFamily="34" charset="0"/>
                <a:ea typeface="Inter Medium" pitchFamily="34" charset="-122"/>
                <a:cs typeface="Inter Medium" pitchFamily="34" charset="-120"/>
              </a:rPr>
              <a:t>苦痛の軽減</a:t>
            </a:r>
            <a:endParaRPr lang="en-US" sz="4000" dirty="0"/>
          </a:p>
        </p:txBody>
      </p:sp>
      <p:sp>
        <p:nvSpPr>
          <p:cNvPr id="4" name="Text 2"/>
          <p:cNvSpPr/>
          <p:nvPr/>
        </p:nvSpPr>
        <p:spPr>
          <a:xfrm>
            <a:off x="934879" y="3756303"/>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手術に伴う身体的な痛み(疼痛)を適切に評価し、管理する</a:t>
            </a:r>
            <a:endParaRPr lang="en-US" sz="2800" dirty="0"/>
          </a:p>
        </p:txBody>
      </p:sp>
      <p:sp>
        <p:nvSpPr>
          <p:cNvPr id="5" name="Text 3"/>
          <p:cNvSpPr/>
          <p:nvPr/>
        </p:nvSpPr>
        <p:spPr>
          <a:xfrm>
            <a:off x="934879" y="4941808"/>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手術に対する不安や恐怖を和らげるため、精神的なサポートを行う</a:t>
            </a:r>
            <a:endParaRPr lang="en-US" sz="2800" dirty="0"/>
          </a:p>
        </p:txBody>
      </p:sp>
      <p:sp>
        <p:nvSpPr>
          <p:cNvPr id="6" name="Text 4"/>
          <p:cNvSpPr/>
          <p:nvPr/>
        </p:nvSpPr>
        <p:spPr>
          <a:xfrm>
            <a:off x="934879" y="6127313"/>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患者が安楽に過ごせる環境づくりを心がける</a:t>
            </a:r>
            <a:endParaRPr lang="en-US" sz="2800" dirty="0"/>
          </a:p>
        </p:txBody>
      </p:sp>
      <p:sp>
        <p:nvSpPr>
          <p:cNvPr id="7" name="Text 5"/>
          <p:cNvSpPr/>
          <p:nvPr/>
        </p:nvSpPr>
        <p:spPr>
          <a:xfrm>
            <a:off x="7730133" y="2796421"/>
            <a:ext cx="5008840" cy="626031"/>
          </a:xfrm>
          <a:prstGeom prst="rect">
            <a:avLst/>
          </a:prstGeom>
          <a:noFill/>
          <a:ln/>
        </p:spPr>
        <p:txBody>
          <a:bodyPr wrap="none" lIns="0" tIns="0" rIns="0" bIns="0" rtlCol="0" anchor="t"/>
          <a:lstStyle/>
          <a:p>
            <a:pPr marL="0" indent="0" algn="l">
              <a:lnSpc>
                <a:spcPts val="4900"/>
              </a:lnSpc>
              <a:buNone/>
            </a:pPr>
            <a:r>
              <a:rPr lang="en-US" sz="4000" dirty="0">
                <a:solidFill>
                  <a:srgbClr val="1B1B27"/>
                </a:solidFill>
                <a:latin typeface="Inter Medium" pitchFamily="34" charset="0"/>
                <a:ea typeface="Inter Medium" pitchFamily="34" charset="-122"/>
                <a:cs typeface="Inter Medium" pitchFamily="34" charset="-120"/>
              </a:rPr>
              <a:t>早期回復の促進</a:t>
            </a:r>
            <a:endParaRPr lang="en-US" sz="4000" dirty="0"/>
          </a:p>
        </p:txBody>
      </p:sp>
      <p:sp>
        <p:nvSpPr>
          <p:cNvPr id="8" name="Text 6"/>
          <p:cNvSpPr/>
          <p:nvPr/>
        </p:nvSpPr>
        <p:spPr>
          <a:xfrm>
            <a:off x="7730133" y="3756303"/>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早期離床や運動支援により、合併症予防と機能回復を図る</a:t>
            </a:r>
            <a:endParaRPr lang="en-US" sz="2800" dirty="0"/>
          </a:p>
        </p:txBody>
      </p:sp>
      <p:sp>
        <p:nvSpPr>
          <p:cNvPr id="9" name="Text 7"/>
          <p:cNvSpPr/>
          <p:nvPr/>
        </p:nvSpPr>
        <p:spPr>
          <a:xfrm>
            <a:off x="7730133" y="4941808"/>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呼吸や循環の安定を促す援助を実施する</a:t>
            </a:r>
            <a:endParaRPr lang="en-US" sz="2800" dirty="0"/>
          </a:p>
        </p:txBody>
      </p:sp>
      <p:sp>
        <p:nvSpPr>
          <p:cNvPr id="10" name="Text 8"/>
          <p:cNvSpPr/>
          <p:nvPr/>
        </p:nvSpPr>
        <p:spPr>
          <a:xfrm>
            <a:off x="7730133" y="6127313"/>
            <a:ext cx="5973008" cy="1068705"/>
          </a:xfrm>
          <a:prstGeom prst="rect">
            <a:avLst/>
          </a:prstGeom>
          <a:noFill/>
          <a:ln/>
        </p:spPr>
        <p:txBody>
          <a:bodyPr wrap="squar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自立した生活に向けたセルフケア能力の回復を支援する</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703778" y="691158"/>
            <a:ext cx="8777288" cy="785455"/>
          </a:xfrm>
          <a:prstGeom prst="rect">
            <a:avLst/>
          </a:prstGeom>
          <a:noFill/>
          <a:ln/>
        </p:spPr>
        <p:txBody>
          <a:bodyPr wrap="none" lIns="0" tIns="0" rIns="0" bIns="0" rtlCol="0" anchor="t"/>
          <a:lstStyle/>
          <a:p>
            <a:pPr marL="0" indent="0" algn="l">
              <a:lnSpc>
                <a:spcPts val="6150"/>
              </a:lnSpc>
              <a:buNone/>
            </a:pPr>
            <a:r>
              <a:rPr lang="en-US" sz="6000" dirty="0">
                <a:solidFill>
                  <a:srgbClr val="1B1B27"/>
                </a:solidFill>
                <a:latin typeface="Inter Medium" pitchFamily="34" charset="0"/>
                <a:ea typeface="Inter Medium" pitchFamily="34" charset="-122"/>
                <a:cs typeface="Inter Medium" pitchFamily="34" charset="-120"/>
              </a:rPr>
              <a:t>チーム医療における多職種連携</a:t>
            </a:r>
            <a:endParaRPr lang="en-US" sz="6000" dirty="0"/>
          </a:p>
        </p:txBody>
      </p:sp>
      <p:sp>
        <p:nvSpPr>
          <p:cNvPr id="3" name="Text 1"/>
          <p:cNvSpPr/>
          <p:nvPr/>
        </p:nvSpPr>
        <p:spPr>
          <a:xfrm>
            <a:off x="703779" y="1578174"/>
            <a:ext cx="13222843" cy="804148"/>
          </a:xfrm>
          <a:prstGeom prst="rect">
            <a:avLst/>
          </a:prstGeom>
          <a:noFill/>
          <a:ln/>
        </p:spPr>
        <p:txBody>
          <a:bodyPr wrap="square" lIns="0" tIns="0" rIns="0" bIns="0" rtlCol="0" anchor="t"/>
          <a:lstStyle/>
          <a:p>
            <a:pPr marL="0" indent="0" algn="l">
              <a:lnSpc>
                <a:spcPts val="3150"/>
              </a:lnSpc>
              <a:buNone/>
            </a:pPr>
            <a:r>
              <a:rPr lang="en-US" sz="2800" dirty="0">
                <a:solidFill>
                  <a:srgbClr val="030303"/>
                </a:solidFill>
                <a:latin typeface="IBM Plex Sans Medium" pitchFamily="34" charset="0"/>
                <a:ea typeface="IBM Plex Sans Medium" pitchFamily="34" charset="-122"/>
                <a:cs typeface="IBM Plex Sans Medium" pitchFamily="34" charset="-120"/>
              </a:rPr>
              <a:t>周手術期の看護は、多職種が連携して患者の安全と最良の治療成果を目指すチーム医療の一環である。各専門職がそれぞれの専門性を発揮し、協働することで質の高い医療を提供する。</a:t>
            </a:r>
            <a:endParaRPr lang="en-US" sz="2800" dirty="0"/>
          </a:p>
        </p:txBody>
      </p:sp>
      <p:sp>
        <p:nvSpPr>
          <p:cNvPr id="4" name="Shape 2"/>
          <p:cNvSpPr/>
          <p:nvPr/>
        </p:nvSpPr>
        <p:spPr>
          <a:xfrm>
            <a:off x="703778" y="3066217"/>
            <a:ext cx="4240054" cy="2313265"/>
          </a:xfrm>
          <a:prstGeom prst="roundRect">
            <a:avLst>
              <a:gd name="adj" fmla="val 4564"/>
            </a:avLst>
          </a:prstGeom>
          <a:solidFill>
            <a:srgbClr val="FFFFFF">
              <a:alpha val="95000"/>
            </a:srgbClr>
          </a:solidFill>
          <a:ln w="30480">
            <a:solidFill>
              <a:srgbClr val="CCCCCC"/>
            </a:solidFill>
            <a:prstDash val="solid"/>
          </a:ln>
        </p:spPr>
        <p:txBody>
          <a:bodyPr/>
          <a:lstStyle/>
          <a:p>
            <a:endParaRPr lang="ja-JP" altLang="en-US" sz="2400"/>
          </a:p>
        </p:txBody>
      </p:sp>
      <p:sp>
        <p:nvSpPr>
          <p:cNvPr id="5" name="Text 3"/>
          <p:cNvSpPr/>
          <p:nvPr/>
        </p:nvSpPr>
        <p:spPr>
          <a:xfrm>
            <a:off x="985599" y="3348038"/>
            <a:ext cx="3141940" cy="392668"/>
          </a:xfrm>
          <a:prstGeom prst="rect">
            <a:avLst/>
          </a:prstGeom>
          <a:noFill/>
          <a:ln/>
        </p:spPr>
        <p:txBody>
          <a:bodyPr wrap="none" lIns="0" tIns="0" rIns="0" bIns="0" rtlCol="0" anchor="t"/>
          <a:lstStyle/>
          <a:p>
            <a:pPr marL="0" indent="0" algn="l">
              <a:lnSpc>
                <a:spcPts val="3050"/>
              </a:lnSpc>
              <a:buNone/>
            </a:pPr>
            <a:r>
              <a:rPr lang="en-US" sz="3200" dirty="0">
                <a:solidFill>
                  <a:srgbClr val="030303"/>
                </a:solidFill>
                <a:latin typeface="Inter Medium" pitchFamily="34" charset="0"/>
                <a:ea typeface="Inter Medium" pitchFamily="34" charset="-122"/>
                <a:cs typeface="Inter Medium" pitchFamily="34" charset="-120"/>
              </a:rPr>
              <a:t>医師</a:t>
            </a:r>
            <a:endParaRPr lang="en-US" sz="3200" dirty="0"/>
          </a:p>
        </p:txBody>
      </p:sp>
      <p:sp>
        <p:nvSpPr>
          <p:cNvPr id="6" name="Text 4"/>
          <p:cNvSpPr/>
          <p:nvPr/>
        </p:nvSpPr>
        <p:spPr>
          <a:xfrm>
            <a:off x="985599" y="3891439"/>
            <a:ext cx="3676412" cy="1206222"/>
          </a:xfrm>
          <a:prstGeom prst="rect">
            <a:avLst/>
          </a:prstGeom>
          <a:noFill/>
          <a:ln/>
        </p:spPr>
        <p:txBody>
          <a:bodyPr wrap="square" lIns="0" tIns="0" rIns="0" bIns="0" rtlCol="0" anchor="t"/>
          <a:lstStyle/>
          <a:p>
            <a:pPr marL="0" indent="0" algn="l">
              <a:lnSpc>
                <a:spcPts val="3150"/>
              </a:lnSpc>
              <a:buNone/>
            </a:pPr>
            <a:r>
              <a:rPr lang="en-US" sz="2400" dirty="0">
                <a:solidFill>
                  <a:srgbClr val="030303"/>
                </a:solidFill>
                <a:latin typeface="IBM Plex Sans Medium" pitchFamily="34" charset="0"/>
                <a:ea typeface="IBM Plex Sans Medium" pitchFamily="34" charset="-122"/>
                <a:cs typeface="IBM Plex Sans Medium" pitchFamily="34" charset="-120"/>
              </a:rPr>
              <a:t>手術の実施および治療方針の決定を行う。患者の全体的な管理責任を持つ。</a:t>
            </a:r>
            <a:endParaRPr lang="en-US" sz="2400" dirty="0"/>
          </a:p>
        </p:txBody>
      </p:sp>
      <p:sp>
        <p:nvSpPr>
          <p:cNvPr id="7" name="Shape 5"/>
          <p:cNvSpPr/>
          <p:nvPr/>
        </p:nvSpPr>
        <p:spPr>
          <a:xfrm>
            <a:off x="5195173" y="3066217"/>
            <a:ext cx="4240054" cy="2313265"/>
          </a:xfrm>
          <a:prstGeom prst="roundRect">
            <a:avLst>
              <a:gd name="adj" fmla="val 4564"/>
            </a:avLst>
          </a:prstGeom>
          <a:solidFill>
            <a:srgbClr val="FFFFFF">
              <a:alpha val="95000"/>
            </a:srgbClr>
          </a:solidFill>
          <a:ln w="30480">
            <a:solidFill>
              <a:srgbClr val="CCCCCC"/>
            </a:solidFill>
            <a:prstDash val="solid"/>
          </a:ln>
        </p:spPr>
        <p:txBody>
          <a:bodyPr/>
          <a:lstStyle/>
          <a:p>
            <a:endParaRPr lang="ja-JP" altLang="en-US" sz="2400"/>
          </a:p>
        </p:txBody>
      </p:sp>
      <p:sp>
        <p:nvSpPr>
          <p:cNvPr id="8" name="Text 6"/>
          <p:cNvSpPr/>
          <p:nvPr/>
        </p:nvSpPr>
        <p:spPr>
          <a:xfrm>
            <a:off x="5476994" y="3348038"/>
            <a:ext cx="3141940" cy="392668"/>
          </a:xfrm>
          <a:prstGeom prst="rect">
            <a:avLst/>
          </a:prstGeom>
          <a:noFill/>
          <a:ln/>
        </p:spPr>
        <p:txBody>
          <a:bodyPr wrap="none" lIns="0" tIns="0" rIns="0" bIns="0" rtlCol="0" anchor="t"/>
          <a:lstStyle/>
          <a:p>
            <a:pPr marL="0" indent="0" algn="l">
              <a:lnSpc>
                <a:spcPts val="3050"/>
              </a:lnSpc>
              <a:buNone/>
            </a:pPr>
            <a:r>
              <a:rPr lang="en-US" sz="3200" dirty="0">
                <a:solidFill>
                  <a:srgbClr val="030303"/>
                </a:solidFill>
                <a:latin typeface="Inter Medium" pitchFamily="34" charset="0"/>
                <a:ea typeface="Inter Medium" pitchFamily="34" charset="-122"/>
                <a:cs typeface="Inter Medium" pitchFamily="34" charset="-120"/>
              </a:rPr>
              <a:t>麻酔科医</a:t>
            </a:r>
            <a:endParaRPr lang="en-US" sz="3200" dirty="0"/>
          </a:p>
        </p:txBody>
      </p:sp>
      <p:sp>
        <p:nvSpPr>
          <p:cNvPr id="9" name="Text 7"/>
          <p:cNvSpPr/>
          <p:nvPr/>
        </p:nvSpPr>
        <p:spPr>
          <a:xfrm>
            <a:off x="5476994" y="3891439"/>
            <a:ext cx="3676412" cy="1206222"/>
          </a:xfrm>
          <a:prstGeom prst="rect">
            <a:avLst/>
          </a:prstGeom>
          <a:noFill/>
          <a:ln/>
        </p:spPr>
        <p:txBody>
          <a:bodyPr wrap="square" lIns="0" tIns="0" rIns="0" bIns="0" rtlCol="0" anchor="t"/>
          <a:lstStyle/>
          <a:p>
            <a:pPr marL="0" indent="0" algn="l">
              <a:lnSpc>
                <a:spcPts val="3150"/>
              </a:lnSpc>
              <a:buNone/>
            </a:pPr>
            <a:r>
              <a:rPr lang="en-US" sz="2400" dirty="0">
                <a:solidFill>
                  <a:srgbClr val="030303"/>
                </a:solidFill>
                <a:latin typeface="IBM Plex Sans Medium" pitchFamily="34" charset="0"/>
                <a:ea typeface="IBM Plex Sans Medium" pitchFamily="34" charset="-122"/>
                <a:cs typeface="IBM Plex Sans Medium" pitchFamily="34" charset="-120"/>
              </a:rPr>
              <a:t>麻酔の管理を担当し、術中および術後の患者の全身状態を安定させる。</a:t>
            </a:r>
            <a:endParaRPr lang="en-US" sz="2400" dirty="0"/>
          </a:p>
        </p:txBody>
      </p:sp>
      <p:sp>
        <p:nvSpPr>
          <p:cNvPr id="10" name="Shape 8"/>
          <p:cNvSpPr/>
          <p:nvPr/>
        </p:nvSpPr>
        <p:spPr>
          <a:xfrm>
            <a:off x="9686568" y="3066217"/>
            <a:ext cx="4240054" cy="2313265"/>
          </a:xfrm>
          <a:prstGeom prst="roundRect">
            <a:avLst>
              <a:gd name="adj" fmla="val 4564"/>
            </a:avLst>
          </a:prstGeom>
          <a:solidFill>
            <a:srgbClr val="FFFFFF">
              <a:alpha val="95000"/>
            </a:srgbClr>
          </a:solidFill>
          <a:ln w="30480">
            <a:solidFill>
              <a:srgbClr val="CCCCCC"/>
            </a:solidFill>
            <a:prstDash val="solid"/>
          </a:ln>
        </p:spPr>
        <p:txBody>
          <a:bodyPr/>
          <a:lstStyle/>
          <a:p>
            <a:endParaRPr lang="ja-JP" altLang="en-US" sz="2400"/>
          </a:p>
        </p:txBody>
      </p:sp>
      <p:sp>
        <p:nvSpPr>
          <p:cNvPr id="11" name="Text 9"/>
          <p:cNvSpPr/>
          <p:nvPr/>
        </p:nvSpPr>
        <p:spPr>
          <a:xfrm>
            <a:off x="9968389" y="3348038"/>
            <a:ext cx="3141940" cy="392668"/>
          </a:xfrm>
          <a:prstGeom prst="rect">
            <a:avLst/>
          </a:prstGeom>
          <a:noFill/>
          <a:ln/>
        </p:spPr>
        <p:txBody>
          <a:bodyPr wrap="none" lIns="0" tIns="0" rIns="0" bIns="0" rtlCol="0" anchor="t"/>
          <a:lstStyle/>
          <a:p>
            <a:pPr marL="0" indent="0" algn="l">
              <a:lnSpc>
                <a:spcPts val="3050"/>
              </a:lnSpc>
              <a:buNone/>
            </a:pPr>
            <a:r>
              <a:rPr lang="en-US" sz="3200" dirty="0">
                <a:solidFill>
                  <a:srgbClr val="030303"/>
                </a:solidFill>
                <a:latin typeface="Inter Medium" pitchFamily="34" charset="0"/>
                <a:ea typeface="Inter Medium" pitchFamily="34" charset="-122"/>
                <a:cs typeface="Inter Medium" pitchFamily="34" charset="-120"/>
              </a:rPr>
              <a:t>手術室看護師</a:t>
            </a:r>
            <a:endParaRPr lang="en-US" sz="3200" dirty="0"/>
          </a:p>
        </p:txBody>
      </p:sp>
      <p:sp>
        <p:nvSpPr>
          <p:cNvPr id="12" name="Text 10"/>
          <p:cNvSpPr/>
          <p:nvPr/>
        </p:nvSpPr>
        <p:spPr>
          <a:xfrm>
            <a:off x="9968389" y="3891439"/>
            <a:ext cx="3676412" cy="804148"/>
          </a:xfrm>
          <a:prstGeom prst="rect">
            <a:avLst/>
          </a:prstGeom>
          <a:noFill/>
          <a:ln/>
        </p:spPr>
        <p:txBody>
          <a:bodyPr wrap="square" lIns="0" tIns="0" rIns="0" bIns="0" rtlCol="0" anchor="t"/>
          <a:lstStyle/>
          <a:p>
            <a:pPr marL="0" indent="0" algn="l">
              <a:lnSpc>
                <a:spcPts val="3150"/>
              </a:lnSpc>
              <a:buNone/>
            </a:pPr>
            <a:r>
              <a:rPr lang="en-US" sz="2400" dirty="0">
                <a:solidFill>
                  <a:srgbClr val="030303"/>
                </a:solidFill>
                <a:latin typeface="IBM Plex Sans Medium" pitchFamily="34" charset="0"/>
                <a:ea typeface="IBM Plex Sans Medium" pitchFamily="34" charset="-122"/>
                <a:cs typeface="IBM Plex Sans Medium" pitchFamily="34" charset="-120"/>
              </a:rPr>
              <a:t>手術中の直接介助を担い、器械の準備や無菌操作を徹底する。</a:t>
            </a:r>
            <a:endParaRPr lang="en-US" sz="2400" dirty="0"/>
          </a:p>
        </p:txBody>
      </p:sp>
      <p:sp>
        <p:nvSpPr>
          <p:cNvPr id="13" name="Shape 11"/>
          <p:cNvSpPr/>
          <p:nvPr/>
        </p:nvSpPr>
        <p:spPr>
          <a:xfrm>
            <a:off x="703778" y="5847279"/>
            <a:ext cx="6485692" cy="1911191"/>
          </a:xfrm>
          <a:prstGeom prst="roundRect">
            <a:avLst>
              <a:gd name="adj" fmla="val 5524"/>
            </a:avLst>
          </a:prstGeom>
          <a:solidFill>
            <a:srgbClr val="FFFFFF">
              <a:alpha val="95000"/>
            </a:srgbClr>
          </a:solidFill>
          <a:ln w="30480">
            <a:solidFill>
              <a:srgbClr val="CCCCCC"/>
            </a:solidFill>
            <a:prstDash val="solid"/>
          </a:ln>
        </p:spPr>
        <p:txBody>
          <a:bodyPr/>
          <a:lstStyle/>
          <a:p>
            <a:endParaRPr lang="ja-JP" altLang="en-US" sz="2400"/>
          </a:p>
        </p:txBody>
      </p:sp>
      <p:sp>
        <p:nvSpPr>
          <p:cNvPr id="14" name="Text 12"/>
          <p:cNvSpPr/>
          <p:nvPr/>
        </p:nvSpPr>
        <p:spPr>
          <a:xfrm>
            <a:off x="985599" y="6129100"/>
            <a:ext cx="3141940" cy="392668"/>
          </a:xfrm>
          <a:prstGeom prst="rect">
            <a:avLst/>
          </a:prstGeom>
          <a:noFill/>
          <a:ln/>
        </p:spPr>
        <p:txBody>
          <a:bodyPr wrap="none" lIns="0" tIns="0" rIns="0" bIns="0" rtlCol="0" anchor="t"/>
          <a:lstStyle/>
          <a:p>
            <a:pPr marL="0" indent="0" algn="l">
              <a:lnSpc>
                <a:spcPts val="3050"/>
              </a:lnSpc>
              <a:buNone/>
            </a:pPr>
            <a:r>
              <a:rPr lang="en-US" sz="3200" dirty="0">
                <a:solidFill>
                  <a:srgbClr val="030303"/>
                </a:solidFill>
                <a:latin typeface="Inter Medium" pitchFamily="34" charset="0"/>
                <a:ea typeface="Inter Medium" pitchFamily="34" charset="-122"/>
                <a:cs typeface="Inter Medium" pitchFamily="34" charset="-120"/>
              </a:rPr>
              <a:t>病棟看護師</a:t>
            </a:r>
            <a:endParaRPr lang="en-US" sz="3200" dirty="0"/>
          </a:p>
        </p:txBody>
      </p:sp>
      <p:sp>
        <p:nvSpPr>
          <p:cNvPr id="15" name="Text 13"/>
          <p:cNvSpPr/>
          <p:nvPr/>
        </p:nvSpPr>
        <p:spPr>
          <a:xfrm>
            <a:off x="985599" y="6672501"/>
            <a:ext cx="5922050" cy="804148"/>
          </a:xfrm>
          <a:prstGeom prst="rect">
            <a:avLst/>
          </a:prstGeom>
          <a:noFill/>
          <a:ln/>
        </p:spPr>
        <p:txBody>
          <a:bodyPr wrap="square" lIns="0" tIns="0" rIns="0" bIns="0" rtlCol="0" anchor="t"/>
          <a:lstStyle/>
          <a:p>
            <a:pPr marL="0" indent="0" algn="l">
              <a:lnSpc>
                <a:spcPts val="3150"/>
              </a:lnSpc>
              <a:buNone/>
            </a:pPr>
            <a:r>
              <a:rPr lang="en-US" sz="2400" dirty="0">
                <a:solidFill>
                  <a:srgbClr val="030303"/>
                </a:solidFill>
                <a:latin typeface="IBM Plex Sans Medium" pitchFamily="34" charset="0"/>
                <a:ea typeface="IBM Plex Sans Medium" pitchFamily="34" charset="-122"/>
                <a:cs typeface="IBM Plex Sans Medium" pitchFamily="34" charset="-120"/>
              </a:rPr>
              <a:t>術前および術後の患者ケアを継続的に行い、心理的支援や生活援助も提供する。</a:t>
            </a:r>
            <a:endParaRPr lang="en-US" sz="2400" dirty="0"/>
          </a:p>
        </p:txBody>
      </p:sp>
      <p:sp>
        <p:nvSpPr>
          <p:cNvPr id="16" name="Shape 14"/>
          <p:cNvSpPr/>
          <p:nvPr/>
        </p:nvSpPr>
        <p:spPr>
          <a:xfrm>
            <a:off x="7440811" y="5847279"/>
            <a:ext cx="6485811" cy="1911191"/>
          </a:xfrm>
          <a:prstGeom prst="roundRect">
            <a:avLst>
              <a:gd name="adj" fmla="val 5524"/>
            </a:avLst>
          </a:prstGeom>
          <a:solidFill>
            <a:srgbClr val="FFFFFF">
              <a:alpha val="95000"/>
            </a:srgbClr>
          </a:solidFill>
          <a:ln w="30480">
            <a:solidFill>
              <a:srgbClr val="CCCCCC"/>
            </a:solidFill>
            <a:prstDash val="solid"/>
          </a:ln>
        </p:spPr>
        <p:txBody>
          <a:bodyPr/>
          <a:lstStyle/>
          <a:p>
            <a:endParaRPr lang="ja-JP" altLang="en-US" sz="2400"/>
          </a:p>
        </p:txBody>
      </p:sp>
      <p:sp>
        <p:nvSpPr>
          <p:cNvPr id="17" name="Text 15"/>
          <p:cNvSpPr/>
          <p:nvPr/>
        </p:nvSpPr>
        <p:spPr>
          <a:xfrm>
            <a:off x="7722632" y="6129100"/>
            <a:ext cx="3141940" cy="392668"/>
          </a:xfrm>
          <a:prstGeom prst="rect">
            <a:avLst/>
          </a:prstGeom>
          <a:noFill/>
          <a:ln/>
        </p:spPr>
        <p:txBody>
          <a:bodyPr wrap="none" lIns="0" tIns="0" rIns="0" bIns="0" rtlCol="0" anchor="t"/>
          <a:lstStyle/>
          <a:p>
            <a:pPr marL="0" indent="0" algn="l">
              <a:lnSpc>
                <a:spcPts val="3050"/>
              </a:lnSpc>
              <a:buNone/>
            </a:pPr>
            <a:r>
              <a:rPr lang="en-US" sz="3200" dirty="0">
                <a:solidFill>
                  <a:srgbClr val="030303"/>
                </a:solidFill>
                <a:latin typeface="Inter Medium" pitchFamily="34" charset="0"/>
                <a:ea typeface="Inter Medium" pitchFamily="34" charset="-122"/>
                <a:cs typeface="Inter Medium" pitchFamily="34" charset="-120"/>
              </a:rPr>
              <a:t>薬剤師</a:t>
            </a:r>
            <a:endParaRPr lang="en-US" sz="3200" dirty="0"/>
          </a:p>
        </p:txBody>
      </p:sp>
      <p:sp>
        <p:nvSpPr>
          <p:cNvPr id="18" name="Text 16"/>
          <p:cNvSpPr/>
          <p:nvPr/>
        </p:nvSpPr>
        <p:spPr>
          <a:xfrm>
            <a:off x="7722632" y="6672501"/>
            <a:ext cx="5922169" cy="804148"/>
          </a:xfrm>
          <a:prstGeom prst="rect">
            <a:avLst/>
          </a:prstGeom>
          <a:noFill/>
          <a:ln/>
        </p:spPr>
        <p:txBody>
          <a:bodyPr wrap="square" lIns="0" tIns="0" rIns="0" bIns="0" rtlCol="0" anchor="t"/>
          <a:lstStyle/>
          <a:p>
            <a:pPr marL="0" indent="0" algn="l">
              <a:lnSpc>
                <a:spcPts val="3150"/>
              </a:lnSpc>
              <a:buNone/>
            </a:pPr>
            <a:r>
              <a:rPr lang="en-US" sz="2400" dirty="0">
                <a:solidFill>
                  <a:srgbClr val="030303"/>
                </a:solidFill>
                <a:latin typeface="IBM Plex Sans Medium" pitchFamily="34" charset="0"/>
                <a:ea typeface="IBM Plex Sans Medium" pitchFamily="34" charset="-122"/>
                <a:cs typeface="IBM Plex Sans Medium" pitchFamily="34" charset="-120"/>
              </a:rPr>
              <a:t>薬物管理を担当し、術後の疼痛管理や薬の相互作用を確認する。</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850786" y="1546044"/>
            <a:ext cx="12772073" cy="4148138"/>
          </a:xfrm>
          <a:prstGeom prst="rect">
            <a:avLst/>
          </a:prstGeom>
          <a:noFill/>
          <a:ln/>
        </p:spPr>
        <p:txBody>
          <a:bodyPr wrap="square" lIns="0" tIns="0" rIns="0" bIns="0" rtlCol="0" anchor="t"/>
          <a:lstStyle/>
          <a:p>
            <a:pPr marL="0" indent="0" algn="l">
              <a:lnSpc>
                <a:spcPts val="16300"/>
              </a:lnSpc>
              <a:buNone/>
            </a:pPr>
            <a:r>
              <a:rPr lang="en-US" sz="4800" dirty="0">
                <a:solidFill>
                  <a:srgbClr val="1B1B27"/>
                </a:solidFill>
                <a:latin typeface="Inter Medium" pitchFamily="34" charset="0"/>
                <a:ea typeface="Inter Medium" pitchFamily="34" charset="-122"/>
                <a:cs typeface="Inter Medium" pitchFamily="34" charset="-120"/>
              </a:rPr>
              <a:t>看護師は患者とチームの架け橋</a:t>
            </a:r>
            <a:endParaRPr lang="en-US" sz="4800" dirty="0"/>
          </a:p>
        </p:txBody>
      </p:sp>
      <p:sp>
        <p:nvSpPr>
          <p:cNvPr id="3" name="Text 1"/>
          <p:cNvSpPr/>
          <p:nvPr/>
        </p:nvSpPr>
        <p:spPr>
          <a:xfrm>
            <a:off x="929164" y="3836704"/>
            <a:ext cx="12772073" cy="1592699"/>
          </a:xfrm>
          <a:prstGeom prst="rect">
            <a:avLst/>
          </a:prstGeom>
          <a:noFill/>
          <a:ln/>
        </p:spPr>
        <p:txBody>
          <a:bodyPr wrap="square" lIns="0" tIns="0" rIns="0" bIns="0" rtlCol="0" anchor="t"/>
          <a:lstStyle/>
          <a:p>
            <a:pPr marL="0" indent="0" algn="l">
              <a:lnSpc>
                <a:spcPts val="4150"/>
              </a:lnSpc>
              <a:buNone/>
            </a:pPr>
            <a:r>
              <a:rPr lang="en-US" sz="3200" dirty="0">
                <a:solidFill>
                  <a:srgbClr val="030303"/>
                </a:solidFill>
                <a:latin typeface="IBM Plex Sans Medium" pitchFamily="34" charset="0"/>
                <a:ea typeface="IBM Plex Sans Medium" pitchFamily="34" charset="-122"/>
                <a:cs typeface="IBM Plex Sans Medium" pitchFamily="34" charset="-120"/>
              </a:rPr>
              <a:t>看護師は、患者と各専門職の間の架け橋として機能し、チーム医療の中心的な役割を担っている。患者の安全とQOL向上のために、専門的知識と高度な実践能力が求められる。</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966073" y="1093351"/>
            <a:ext cx="10028158" cy="1078230"/>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看護師の3つの重要な役割</a:t>
            </a:r>
            <a:endParaRPr lang="en-US" sz="6750" dirty="0"/>
          </a:p>
        </p:txBody>
      </p:sp>
      <p:sp>
        <p:nvSpPr>
          <p:cNvPr id="3" name="Shape 1"/>
          <p:cNvSpPr/>
          <p:nvPr/>
        </p:nvSpPr>
        <p:spPr>
          <a:xfrm>
            <a:off x="966073" y="2261229"/>
            <a:ext cx="4165469" cy="4708259"/>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4" name="Text 2"/>
          <p:cNvSpPr/>
          <p:nvPr/>
        </p:nvSpPr>
        <p:spPr>
          <a:xfrm>
            <a:off x="1356836" y="2651993"/>
            <a:ext cx="3352151" cy="593811"/>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観察と情報収集</a:t>
            </a:r>
            <a:endParaRPr lang="en-US" sz="3600" dirty="0"/>
          </a:p>
        </p:txBody>
      </p:sp>
      <p:sp>
        <p:nvSpPr>
          <p:cNvPr id="5" name="Text 3"/>
          <p:cNvSpPr/>
          <p:nvPr/>
        </p:nvSpPr>
        <p:spPr>
          <a:xfrm>
            <a:off x="1356836" y="3398039"/>
            <a:ext cx="3352151" cy="2431897"/>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患者の身体的・精神的状態を常に把握し、適切な観察と情報収集を行う。</a:t>
            </a:r>
            <a:endParaRPr lang="en-US" sz="2800" dirty="0"/>
          </a:p>
        </p:txBody>
      </p:sp>
      <p:sp>
        <p:nvSpPr>
          <p:cNvPr id="6" name="Shape 4"/>
          <p:cNvSpPr/>
          <p:nvPr/>
        </p:nvSpPr>
        <p:spPr>
          <a:xfrm>
            <a:off x="5313758" y="2261229"/>
            <a:ext cx="4165593" cy="4708259"/>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7" name="Text 5"/>
          <p:cNvSpPr/>
          <p:nvPr/>
        </p:nvSpPr>
        <p:spPr>
          <a:xfrm>
            <a:off x="5704522" y="2651993"/>
            <a:ext cx="3352275" cy="1187622"/>
          </a:xfrm>
          <a:prstGeom prst="rect">
            <a:avLst/>
          </a:prstGeom>
          <a:noFill/>
          <a:ln/>
        </p:spPr>
        <p:txBody>
          <a:bodyPr wrap="squar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情報共有と連携促進</a:t>
            </a:r>
            <a:endParaRPr lang="en-US" sz="3600" dirty="0"/>
          </a:p>
        </p:txBody>
      </p:sp>
      <p:sp>
        <p:nvSpPr>
          <p:cNvPr id="8" name="Text 6"/>
          <p:cNvSpPr/>
          <p:nvPr/>
        </p:nvSpPr>
        <p:spPr>
          <a:xfrm>
            <a:off x="5704522" y="3937154"/>
            <a:ext cx="3352275" cy="2431897"/>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チームメンバー間で必要な情報を迅速かつ正確に共有し、連携を促進する。</a:t>
            </a:r>
            <a:endParaRPr lang="en-US" sz="2800" dirty="0"/>
          </a:p>
        </p:txBody>
      </p:sp>
      <p:sp>
        <p:nvSpPr>
          <p:cNvPr id="9" name="Shape 7"/>
          <p:cNvSpPr/>
          <p:nvPr/>
        </p:nvSpPr>
        <p:spPr>
          <a:xfrm>
            <a:off x="9661565" y="2261229"/>
            <a:ext cx="4165469" cy="4708259"/>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10" name="Text 8"/>
          <p:cNvSpPr/>
          <p:nvPr/>
        </p:nvSpPr>
        <p:spPr>
          <a:xfrm>
            <a:off x="10052328" y="2651993"/>
            <a:ext cx="3352151" cy="1187622"/>
          </a:xfrm>
          <a:prstGeom prst="rect">
            <a:avLst/>
          </a:prstGeom>
          <a:noFill/>
          <a:ln/>
        </p:spPr>
        <p:txBody>
          <a:bodyPr wrap="squar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総合的なケア調整</a:t>
            </a:r>
            <a:endParaRPr lang="en-US" sz="3600" dirty="0"/>
          </a:p>
        </p:txBody>
      </p:sp>
      <p:sp>
        <p:nvSpPr>
          <p:cNvPr id="11" name="Text 9"/>
          <p:cNvSpPr/>
          <p:nvPr/>
        </p:nvSpPr>
        <p:spPr>
          <a:xfrm>
            <a:off x="10052328" y="3937154"/>
            <a:ext cx="3352151" cy="2431897"/>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患者のニーズや不安を把握し、他職種と連携して総合的なケアを調整する。</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772835" y="834152"/>
            <a:ext cx="7589639" cy="862608"/>
          </a:xfrm>
          <a:prstGeom prst="rect">
            <a:avLst/>
          </a:prstGeom>
          <a:noFill/>
          <a:ln/>
        </p:spPr>
        <p:txBody>
          <a:bodyPr wrap="none" lIns="0" tIns="0" rIns="0" bIns="0" rtlCol="0" anchor="t"/>
          <a:lstStyle/>
          <a:p>
            <a:pPr marL="0" indent="0" algn="l">
              <a:lnSpc>
                <a:spcPts val="6750"/>
              </a:lnSpc>
              <a:buNone/>
            </a:pPr>
            <a:r>
              <a:rPr lang="en-US" sz="5400" dirty="0">
                <a:solidFill>
                  <a:srgbClr val="1B1B27"/>
                </a:solidFill>
                <a:latin typeface="Inter Medium" pitchFamily="34" charset="0"/>
                <a:ea typeface="Inter Medium" pitchFamily="34" charset="-122"/>
                <a:cs typeface="Inter Medium" pitchFamily="34" charset="-120"/>
              </a:rPr>
              <a:t>看護師に求められる能力</a:t>
            </a:r>
            <a:endParaRPr lang="en-US" sz="5400" dirty="0"/>
          </a:p>
        </p:txBody>
      </p:sp>
      <p:sp>
        <p:nvSpPr>
          <p:cNvPr id="4" name="Text 2"/>
          <p:cNvSpPr/>
          <p:nvPr/>
        </p:nvSpPr>
        <p:spPr>
          <a:xfrm>
            <a:off x="1186815" y="2248733"/>
            <a:ext cx="3450312" cy="431244"/>
          </a:xfrm>
          <a:prstGeom prst="rect">
            <a:avLst/>
          </a:prstGeom>
          <a:noFill/>
          <a:ln/>
        </p:spPr>
        <p:txBody>
          <a:bodyPr wrap="none" lIns="0" tIns="0" rIns="0" bIns="0" rtlCol="0" anchor="t"/>
          <a:lstStyle/>
          <a:p>
            <a:pPr marL="0" indent="0" algn="l">
              <a:lnSpc>
                <a:spcPts val="3350"/>
              </a:lnSpc>
              <a:buNone/>
            </a:pPr>
            <a:r>
              <a:rPr lang="en-US" sz="4000" dirty="0">
                <a:solidFill>
                  <a:srgbClr val="030303"/>
                </a:solidFill>
                <a:latin typeface="Inter Medium" pitchFamily="34" charset="0"/>
                <a:ea typeface="Inter Medium" pitchFamily="34" charset="-122"/>
                <a:cs typeface="Inter Medium" pitchFamily="34" charset="-120"/>
              </a:rPr>
              <a:t>連携力</a:t>
            </a:r>
            <a:endParaRPr lang="en-US" sz="4000" dirty="0"/>
          </a:p>
        </p:txBody>
      </p:sp>
      <p:sp>
        <p:nvSpPr>
          <p:cNvPr id="5" name="Text 3"/>
          <p:cNvSpPr/>
          <p:nvPr/>
        </p:nvSpPr>
        <p:spPr>
          <a:xfrm>
            <a:off x="1186815" y="2845594"/>
            <a:ext cx="3717608" cy="1324451"/>
          </a:xfrm>
          <a:prstGeom prst="rect">
            <a:avLst/>
          </a:prstGeom>
          <a:noFill/>
          <a:ln/>
        </p:spPr>
        <p:txBody>
          <a:bodyPr wrap="square" lIns="0" tIns="0" rIns="0" bIns="0" rtlCol="0" anchor="t"/>
          <a:lstStyle/>
          <a:p>
            <a:pPr marL="0" indent="0" algn="l">
              <a:lnSpc>
                <a:spcPts val="3450"/>
              </a:lnSpc>
              <a:buNone/>
            </a:pPr>
            <a:r>
              <a:rPr lang="en-US" sz="2400" dirty="0">
                <a:solidFill>
                  <a:srgbClr val="030303"/>
                </a:solidFill>
                <a:latin typeface="IBM Plex Sans Medium" pitchFamily="34" charset="0"/>
                <a:ea typeface="IBM Plex Sans Medium" pitchFamily="34" charset="-122"/>
                <a:cs typeface="IBM Plex Sans Medium" pitchFamily="34" charset="-120"/>
              </a:rPr>
              <a:t>他職種や患者家族と密に情報共有し、協力体制を築く能力です。</a:t>
            </a:r>
            <a:endParaRPr lang="en-US" sz="2400" dirty="0"/>
          </a:p>
        </p:txBody>
      </p:sp>
      <p:sp>
        <p:nvSpPr>
          <p:cNvPr id="7" name="Text 5"/>
          <p:cNvSpPr/>
          <p:nvPr/>
        </p:nvSpPr>
        <p:spPr>
          <a:xfrm>
            <a:off x="5663327" y="2248733"/>
            <a:ext cx="3450312" cy="431244"/>
          </a:xfrm>
          <a:prstGeom prst="rect">
            <a:avLst/>
          </a:prstGeom>
          <a:noFill/>
          <a:ln/>
        </p:spPr>
        <p:txBody>
          <a:bodyPr wrap="none" lIns="0" tIns="0" rIns="0" bIns="0" rtlCol="0" anchor="t"/>
          <a:lstStyle/>
          <a:p>
            <a:pPr marL="0" indent="0" algn="l">
              <a:lnSpc>
                <a:spcPts val="3350"/>
              </a:lnSpc>
              <a:buNone/>
            </a:pPr>
            <a:r>
              <a:rPr lang="en-US" sz="4000" dirty="0">
                <a:solidFill>
                  <a:srgbClr val="030303"/>
                </a:solidFill>
                <a:latin typeface="Inter Medium" pitchFamily="34" charset="0"/>
                <a:ea typeface="Inter Medium" pitchFamily="34" charset="-122"/>
                <a:cs typeface="Inter Medium" pitchFamily="34" charset="-120"/>
              </a:rPr>
              <a:t>判断力</a:t>
            </a:r>
            <a:endParaRPr lang="en-US" sz="4000" dirty="0"/>
          </a:p>
        </p:txBody>
      </p:sp>
      <p:sp>
        <p:nvSpPr>
          <p:cNvPr id="8" name="Text 6"/>
          <p:cNvSpPr/>
          <p:nvPr/>
        </p:nvSpPr>
        <p:spPr>
          <a:xfrm>
            <a:off x="5663327" y="2845594"/>
            <a:ext cx="3717608" cy="1765935"/>
          </a:xfrm>
          <a:prstGeom prst="rect">
            <a:avLst/>
          </a:prstGeom>
          <a:noFill/>
          <a:ln/>
        </p:spPr>
        <p:txBody>
          <a:bodyPr wrap="square" lIns="0" tIns="0" rIns="0" bIns="0" rtlCol="0" anchor="t"/>
          <a:lstStyle/>
          <a:p>
            <a:pPr marL="0" indent="0" algn="l">
              <a:lnSpc>
                <a:spcPts val="3450"/>
              </a:lnSpc>
              <a:buNone/>
            </a:pPr>
            <a:r>
              <a:rPr lang="en-US" sz="2400" dirty="0">
                <a:solidFill>
                  <a:srgbClr val="030303"/>
                </a:solidFill>
                <a:latin typeface="IBM Plex Sans Medium" pitchFamily="34" charset="0"/>
                <a:ea typeface="IBM Plex Sans Medium" pitchFamily="34" charset="-122"/>
                <a:cs typeface="IBM Plex Sans Medium" pitchFamily="34" charset="-120"/>
              </a:rPr>
              <a:t>患者の状態変化や緊急時に、迅速かつ的確な判断を下し、最適なケアを決定する能力です。</a:t>
            </a:r>
            <a:endParaRPr lang="en-US" sz="2400" dirty="0"/>
          </a:p>
        </p:txBody>
      </p:sp>
      <p:sp>
        <p:nvSpPr>
          <p:cNvPr id="10" name="Text 8"/>
          <p:cNvSpPr/>
          <p:nvPr/>
        </p:nvSpPr>
        <p:spPr>
          <a:xfrm>
            <a:off x="10139839" y="2248733"/>
            <a:ext cx="3450312" cy="431244"/>
          </a:xfrm>
          <a:prstGeom prst="rect">
            <a:avLst/>
          </a:prstGeom>
          <a:noFill/>
          <a:ln/>
        </p:spPr>
        <p:txBody>
          <a:bodyPr wrap="none" lIns="0" tIns="0" rIns="0" bIns="0" rtlCol="0" anchor="t"/>
          <a:lstStyle/>
          <a:p>
            <a:pPr marL="0" indent="0" algn="l">
              <a:lnSpc>
                <a:spcPts val="3350"/>
              </a:lnSpc>
              <a:buNone/>
            </a:pPr>
            <a:r>
              <a:rPr lang="en-US" sz="4000" dirty="0">
                <a:solidFill>
                  <a:srgbClr val="030303"/>
                </a:solidFill>
                <a:latin typeface="Inter Medium" pitchFamily="34" charset="0"/>
                <a:ea typeface="Inter Medium" pitchFamily="34" charset="-122"/>
                <a:cs typeface="Inter Medium" pitchFamily="34" charset="-120"/>
              </a:rPr>
              <a:t>観察力</a:t>
            </a:r>
            <a:endParaRPr lang="en-US" sz="4000" dirty="0"/>
          </a:p>
        </p:txBody>
      </p:sp>
      <p:sp>
        <p:nvSpPr>
          <p:cNvPr id="11" name="Text 9"/>
          <p:cNvSpPr/>
          <p:nvPr/>
        </p:nvSpPr>
        <p:spPr>
          <a:xfrm>
            <a:off x="10139839" y="2845594"/>
            <a:ext cx="3717727" cy="1324451"/>
          </a:xfrm>
          <a:prstGeom prst="rect">
            <a:avLst/>
          </a:prstGeom>
          <a:noFill/>
          <a:ln/>
        </p:spPr>
        <p:txBody>
          <a:bodyPr wrap="square" lIns="0" tIns="0" rIns="0" bIns="0" rtlCol="0" anchor="t"/>
          <a:lstStyle/>
          <a:p>
            <a:pPr marL="0" indent="0" algn="l">
              <a:lnSpc>
                <a:spcPts val="3450"/>
              </a:lnSpc>
              <a:buNone/>
            </a:pPr>
            <a:r>
              <a:rPr lang="en-US" sz="2400" dirty="0">
                <a:solidFill>
                  <a:srgbClr val="030303"/>
                </a:solidFill>
                <a:latin typeface="IBM Plex Sans Medium" pitchFamily="34" charset="0"/>
                <a:ea typeface="IBM Plex Sans Medium" pitchFamily="34" charset="-122"/>
                <a:cs typeface="IBM Plex Sans Medium" pitchFamily="34" charset="-120"/>
              </a:rPr>
              <a:t>患者のわずかな変化を早期に察知し、アセスメントに繋げる鋭い洞察力です。</a:t>
            </a:r>
            <a:endParaRPr lang="en-US" sz="2400" dirty="0"/>
          </a:p>
        </p:txBody>
      </p:sp>
      <p:sp>
        <p:nvSpPr>
          <p:cNvPr id="13" name="Text 11"/>
          <p:cNvSpPr/>
          <p:nvPr/>
        </p:nvSpPr>
        <p:spPr>
          <a:xfrm>
            <a:off x="1186815" y="5163503"/>
            <a:ext cx="3450312" cy="431244"/>
          </a:xfrm>
          <a:prstGeom prst="rect">
            <a:avLst/>
          </a:prstGeom>
          <a:noFill/>
          <a:ln/>
        </p:spPr>
        <p:txBody>
          <a:bodyPr wrap="none" lIns="0" tIns="0" rIns="0" bIns="0" rtlCol="0" anchor="t"/>
          <a:lstStyle/>
          <a:p>
            <a:pPr marL="0" indent="0" algn="l">
              <a:lnSpc>
                <a:spcPts val="3350"/>
              </a:lnSpc>
              <a:buNone/>
            </a:pPr>
            <a:r>
              <a:rPr lang="en-US" sz="4000" dirty="0">
                <a:solidFill>
                  <a:srgbClr val="030303"/>
                </a:solidFill>
                <a:latin typeface="Inter Medium" pitchFamily="34" charset="0"/>
                <a:ea typeface="Inter Medium" pitchFamily="34" charset="-122"/>
                <a:cs typeface="Inter Medium" pitchFamily="34" charset="-120"/>
              </a:rPr>
              <a:t>専門的知識</a:t>
            </a:r>
            <a:endParaRPr lang="en-US" sz="4000" dirty="0"/>
          </a:p>
        </p:txBody>
      </p:sp>
      <p:sp>
        <p:nvSpPr>
          <p:cNvPr id="14" name="Text 12"/>
          <p:cNvSpPr/>
          <p:nvPr/>
        </p:nvSpPr>
        <p:spPr>
          <a:xfrm>
            <a:off x="1186815" y="5760363"/>
            <a:ext cx="12670750" cy="441484"/>
          </a:xfrm>
          <a:prstGeom prst="rect">
            <a:avLst/>
          </a:prstGeom>
          <a:noFill/>
          <a:ln/>
        </p:spPr>
        <p:txBody>
          <a:bodyPr wrap="none" lIns="0" tIns="0" rIns="0" bIns="0" rtlCol="0" anchor="t"/>
          <a:lstStyle/>
          <a:p>
            <a:pPr marL="0" indent="0" algn="l">
              <a:lnSpc>
                <a:spcPts val="3450"/>
              </a:lnSpc>
              <a:buNone/>
            </a:pPr>
            <a:r>
              <a:rPr lang="en-US" sz="2400" dirty="0">
                <a:solidFill>
                  <a:srgbClr val="030303"/>
                </a:solidFill>
                <a:latin typeface="IBM Plex Sans Medium" pitchFamily="34" charset="0"/>
                <a:ea typeface="IBM Plex Sans Medium" pitchFamily="34" charset="-122"/>
                <a:cs typeface="IBM Plex Sans Medium" pitchFamily="34" charset="-120"/>
              </a:rPr>
              <a:t>疾病や治療に関する広範な知識を基盤とし、質の高いケアを提供する能力です。</a:t>
            </a:r>
            <a:endParaRPr lang="en-US" sz="2400" dirty="0"/>
          </a:p>
        </p:txBody>
      </p:sp>
      <p:sp>
        <p:nvSpPr>
          <p:cNvPr id="15" name="Text 13"/>
          <p:cNvSpPr/>
          <p:nvPr/>
        </p:nvSpPr>
        <p:spPr>
          <a:xfrm>
            <a:off x="772834" y="6588205"/>
            <a:ext cx="13426492" cy="882968"/>
          </a:xfrm>
          <a:prstGeom prst="rect">
            <a:avLst/>
          </a:prstGeom>
          <a:noFill/>
          <a:ln/>
        </p:spPr>
        <p:txBody>
          <a:bodyPr wrap="square" lIns="0" tIns="0" rIns="0" bIns="0" rtlCol="0" anchor="t"/>
          <a:lstStyle/>
          <a:p>
            <a:pPr marL="0" indent="0" algn="l">
              <a:lnSpc>
                <a:spcPts val="3450"/>
              </a:lnSpc>
              <a:buNone/>
            </a:pPr>
            <a:r>
              <a:rPr lang="en-US" sz="2400" dirty="0">
                <a:solidFill>
                  <a:srgbClr val="030303"/>
                </a:solidFill>
                <a:latin typeface="IBM Plex Sans Medium" pitchFamily="34" charset="0"/>
                <a:ea typeface="IBM Plex Sans Medium" pitchFamily="34" charset="-122"/>
                <a:cs typeface="IBM Plex Sans Medium" pitchFamily="34" charset="-120"/>
              </a:rPr>
              <a:t>これらの能力は、周手術期看護など高度な専門性が求められる場面で特に重要です。専門知識、観察力、判断力、連携を駆使し、患者さん一人ひとりに合わせた安全で質の高いケアを実践します。</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966073" y="992505"/>
            <a:ext cx="8626316" cy="1078230"/>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個別的な支援の重要性</a:t>
            </a:r>
            <a:endParaRPr lang="en-US" sz="6750" dirty="0"/>
          </a:p>
        </p:txBody>
      </p:sp>
      <p:sp>
        <p:nvSpPr>
          <p:cNvPr id="3" name="Text 1"/>
          <p:cNvSpPr/>
          <p:nvPr/>
        </p:nvSpPr>
        <p:spPr>
          <a:xfrm>
            <a:off x="1483638" y="3148965"/>
            <a:ext cx="12180689" cy="1103948"/>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周手術期看護は、患者の全身状態や心理状況に応じた個別的な支援が求められる。</a:t>
            </a:r>
            <a:endParaRPr lang="en-US" sz="2800" dirty="0"/>
          </a:p>
        </p:txBody>
      </p:sp>
      <p:sp>
        <p:nvSpPr>
          <p:cNvPr id="4" name="Shape 2"/>
          <p:cNvSpPr/>
          <p:nvPr/>
        </p:nvSpPr>
        <p:spPr>
          <a:xfrm>
            <a:off x="966073" y="2760821"/>
            <a:ext cx="45720" cy="1880235"/>
          </a:xfrm>
          <a:prstGeom prst="rect">
            <a:avLst/>
          </a:prstGeom>
          <a:solidFill>
            <a:srgbClr val="030303"/>
          </a:solidFill>
          <a:ln/>
        </p:spPr>
        <p:txBody>
          <a:bodyPr/>
          <a:lstStyle/>
          <a:p>
            <a:endParaRPr lang="ja-JP" altLang="en-US" sz="2000"/>
          </a:p>
        </p:txBody>
      </p:sp>
      <p:sp>
        <p:nvSpPr>
          <p:cNvPr id="5" name="Text 3"/>
          <p:cNvSpPr/>
          <p:nvPr/>
        </p:nvSpPr>
        <p:spPr>
          <a:xfrm>
            <a:off x="966073" y="5029200"/>
            <a:ext cx="12698254" cy="2207895"/>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という非日常の経験を前に、看護師が果たす役割は非常に大きい。患者一人ひとりの状況を丁寧に把握し、その人に合った支援を提供することが重要である。画一的なケアではなく、個々の患者の特性やニーズに応じた柔軟な対応が求められる。</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ext 0"/>
          <p:cNvSpPr/>
          <p:nvPr/>
        </p:nvSpPr>
        <p:spPr>
          <a:xfrm>
            <a:off x="693658" y="1353927"/>
            <a:ext cx="11765756" cy="774144"/>
          </a:xfrm>
          <a:prstGeom prst="rect">
            <a:avLst/>
          </a:prstGeom>
          <a:noFill/>
          <a:ln/>
        </p:spPr>
        <p:txBody>
          <a:bodyPr wrap="none" lIns="0" tIns="0" rIns="0" bIns="0" rtlCol="0" anchor="t"/>
          <a:lstStyle/>
          <a:p>
            <a:pPr marL="0" indent="0" algn="l">
              <a:lnSpc>
                <a:spcPts val="6050"/>
              </a:lnSpc>
              <a:buNone/>
            </a:pPr>
            <a:r>
              <a:rPr lang="en-US" sz="4850" dirty="0">
                <a:solidFill>
                  <a:srgbClr val="1B1B27"/>
                </a:solidFill>
                <a:latin typeface="Inter Medium" pitchFamily="34" charset="0"/>
                <a:ea typeface="Inter Medium" pitchFamily="34" charset="-122"/>
                <a:cs typeface="Inter Medium" pitchFamily="34" charset="-120"/>
              </a:rPr>
              <a:t>周手術期看護の実践における重要ポイント</a:t>
            </a:r>
            <a:endParaRPr lang="en-US" sz="4850" dirty="0"/>
          </a:p>
        </p:txBody>
      </p:sp>
      <p:sp>
        <p:nvSpPr>
          <p:cNvPr id="3" name="Shape 1"/>
          <p:cNvSpPr/>
          <p:nvPr/>
        </p:nvSpPr>
        <p:spPr>
          <a:xfrm>
            <a:off x="693658" y="2492862"/>
            <a:ext cx="6570889" cy="2252866"/>
          </a:xfrm>
          <a:prstGeom prst="roundRect">
            <a:avLst>
              <a:gd name="adj" fmla="val 5521"/>
            </a:avLst>
          </a:prstGeom>
          <a:solidFill>
            <a:srgbClr val="FFFFFF">
              <a:alpha val="95000"/>
            </a:srgbClr>
          </a:solidFill>
          <a:ln w="30480">
            <a:solidFill>
              <a:srgbClr val="CCCCCC"/>
            </a:solidFill>
            <a:prstDash val="solid"/>
          </a:ln>
        </p:spPr>
        <p:txBody>
          <a:bodyPr/>
          <a:lstStyle/>
          <a:p>
            <a:endParaRPr lang="ja-JP" altLang="en-US" sz="2400"/>
          </a:p>
        </p:txBody>
      </p:sp>
      <p:sp>
        <p:nvSpPr>
          <p:cNvPr id="4" name="Text 2"/>
          <p:cNvSpPr/>
          <p:nvPr/>
        </p:nvSpPr>
        <p:spPr>
          <a:xfrm>
            <a:off x="971788" y="2770991"/>
            <a:ext cx="3443655" cy="462699"/>
          </a:xfrm>
          <a:prstGeom prst="rect">
            <a:avLst/>
          </a:prstGeom>
          <a:noFill/>
          <a:ln/>
        </p:spPr>
        <p:txBody>
          <a:bodyPr wrap="none" lIns="0" tIns="0" rIns="0" bIns="0" rtlCol="0" anchor="t"/>
          <a:lstStyle/>
          <a:p>
            <a:pPr marL="0" indent="0" algn="l">
              <a:lnSpc>
                <a:spcPts val="3000"/>
              </a:lnSpc>
              <a:buNone/>
            </a:pPr>
            <a:r>
              <a:rPr lang="en-US" sz="3200" dirty="0">
                <a:solidFill>
                  <a:srgbClr val="030303"/>
                </a:solidFill>
                <a:latin typeface="Inter Medium" pitchFamily="34" charset="0"/>
                <a:ea typeface="Inter Medium" pitchFamily="34" charset="-122"/>
                <a:cs typeface="Inter Medium" pitchFamily="34" charset="-120"/>
              </a:rPr>
              <a:t>各時期の特徴を理解する</a:t>
            </a:r>
            <a:endParaRPr lang="en-US" sz="3200" dirty="0"/>
          </a:p>
        </p:txBody>
      </p:sp>
      <p:sp>
        <p:nvSpPr>
          <p:cNvPr id="5" name="Text 3"/>
          <p:cNvSpPr/>
          <p:nvPr/>
        </p:nvSpPr>
        <p:spPr>
          <a:xfrm>
            <a:off x="971788" y="3306653"/>
            <a:ext cx="6008365" cy="947601"/>
          </a:xfrm>
          <a:prstGeom prst="rect">
            <a:avLst/>
          </a:prstGeom>
          <a:noFill/>
          <a:ln/>
        </p:spPr>
        <p:txBody>
          <a:bodyPr wrap="square" lIns="0" tIns="0" rIns="0" bIns="0" rtlCol="0" anchor="t"/>
          <a:lstStyle/>
          <a:p>
            <a:pPr marL="0" indent="0" algn="l">
              <a:lnSpc>
                <a:spcPts val="3100"/>
              </a:lnSpc>
              <a:buNone/>
            </a:pPr>
            <a:r>
              <a:rPr lang="en-US" sz="2400" dirty="0">
                <a:solidFill>
                  <a:srgbClr val="030303"/>
                </a:solidFill>
                <a:latin typeface="IBM Plex Sans Medium" pitchFamily="34" charset="0"/>
                <a:ea typeface="IBM Plex Sans Medium" pitchFamily="34" charset="-122"/>
                <a:cs typeface="IBM Plex Sans Medium" pitchFamily="34" charset="-120"/>
              </a:rPr>
              <a:t>術前期・術中期・術後期それぞれの患者の身体的・心理的特徴を把握し、適切な看護を提供する。</a:t>
            </a:r>
            <a:endParaRPr lang="en-US" sz="2400" dirty="0"/>
          </a:p>
        </p:txBody>
      </p:sp>
      <p:sp>
        <p:nvSpPr>
          <p:cNvPr id="6" name="Shape 4"/>
          <p:cNvSpPr/>
          <p:nvPr/>
        </p:nvSpPr>
        <p:spPr>
          <a:xfrm>
            <a:off x="7439025" y="2492862"/>
            <a:ext cx="6570889" cy="2252866"/>
          </a:xfrm>
          <a:prstGeom prst="roundRect">
            <a:avLst>
              <a:gd name="adj" fmla="val 5521"/>
            </a:avLst>
          </a:prstGeom>
          <a:solidFill>
            <a:srgbClr val="FFFFFF">
              <a:alpha val="95000"/>
            </a:srgbClr>
          </a:solidFill>
          <a:ln w="30480">
            <a:solidFill>
              <a:srgbClr val="CCCCCC"/>
            </a:solidFill>
            <a:prstDash val="solid"/>
          </a:ln>
        </p:spPr>
        <p:txBody>
          <a:bodyPr/>
          <a:lstStyle/>
          <a:p>
            <a:endParaRPr lang="ja-JP" altLang="en-US" sz="2400"/>
          </a:p>
        </p:txBody>
      </p:sp>
      <p:sp>
        <p:nvSpPr>
          <p:cNvPr id="7" name="Text 5"/>
          <p:cNvSpPr/>
          <p:nvPr/>
        </p:nvSpPr>
        <p:spPr>
          <a:xfrm>
            <a:off x="7717154" y="2770991"/>
            <a:ext cx="3639911" cy="462699"/>
          </a:xfrm>
          <a:prstGeom prst="rect">
            <a:avLst/>
          </a:prstGeom>
          <a:noFill/>
          <a:ln/>
        </p:spPr>
        <p:txBody>
          <a:bodyPr wrap="none" lIns="0" tIns="0" rIns="0" bIns="0" rtlCol="0" anchor="t"/>
          <a:lstStyle/>
          <a:p>
            <a:pPr marL="0" indent="0" algn="l">
              <a:lnSpc>
                <a:spcPts val="3000"/>
              </a:lnSpc>
              <a:buNone/>
            </a:pPr>
            <a:r>
              <a:rPr lang="en-US" sz="3200" dirty="0">
                <a:solidFill>
                  <a:srgbClr val="030303"/>
                </a:solidFill>
                <a:latin typeface="Inter Medium" pitchFamily="34" charset="0"/>
                <a:ea typeface="Inter Medium" pitchFamily="34" charset="-122"/>
                <a:cs typeface="Inter Medium" pitchFamily="34" charset="-120"/>
              </a:rPr>
              <a:t>3つの看護目的を意識する</a:t>
            </a:r>
            <a:endParaRPr lang="en-US" sz="3200" dirty="0"/>
          </a:p>
        </p:txBody>
      </p:sp>
      <p:sp>
        <p:nvSpPr>
          <p:cNvPr id="8" name="Text 6"/>
          <p:cNvSpPr/>
          <p:nvPr/>
        </p:nvSpPr>
        <p:spPr>
          <a:xfrm>
            <a:off x="7717155" y="3306653"/>
            <a:ext cx="6008365" cy="947601"/>
          </a:xfrm>
          <a:prstGeom prst="rect">
            <a:avLst/>
          </a:prstGeom>
          <a:noFill/>
          <a:ln/>
        </p:spPr>
        <p:txBody>
          <a:bodyPr wrap="square" lIns="0" tIns="0" rIns="0" bIns="0" rtlCol="0" anchor="t"/>
          <a:lstStyle/>
          <a:p>
            <a:pPr marL="0" indent="0" algn="l">
              <a:lnSpc>
                <a:spcPts val="3100"/>
              </a:lnSpc>
              <a:buNone/>
            </a:pPr>
            <a:r>
              <a:rPr lang="en-US" sz="2400" dirty="0">
                <a:solidFill>
                  <a:srgbClr val="030303"/>
                </a:solidFill>
                <a:latin typeface="IBM Plex Sans Medium" pitchFamily="34" charset="0"/>
                <a:ea typeface="IBM Plex Sans Medium" pitchFamily="34" charset="-122"/>
                <a:cs typeface="IBM Plex Sans Medium" pitchFamily="34" charset="-120"/>
              </a:rPr>
              <a:t>安全性の確保、苦痛の軽減、早期回復の促進という3つの柱を常に意識して実践する。</a:t>
            </a:r>
            <a:endParaRPr lang="en-US" sz="2400" dirty="0"/>
          </a:p>
        </p:txBody>
      </p:sp>
      <p:sp>
        <p:nvSpPr>
          <p:cNvPr id="9" name="Shape 7"/>
          <p:cNvSpPr/>
          <p:nvPr/>
        </p:nvSpPr>
        <p:spPr>
          <a:xfrm>
            <a:off x="693658" y="4872922"/>
            <a:ext cx="6570889" cy="2252866"/>
          </a:xfrm>
          <a:prstGeom prst="roundRect">
            <a:avLst>
              <a:gd name="adj" fmla="val 5521"/>
            </a:avLst>
          </a:prstGeom>
          <a:solidFill>
            <a:srgbClr val="FFFFFF">
              <a:alpha val="95000"/>
            </a:srgbClr>
          </a:solidFill>
          <a:ln w="30480">
            <a:solidFill>
              <a:srgbClr val="CCCCCC"/>
            </a:solidFill>
            <a:prstDash val="solid"/>
          </a:ln>
        </p:spPr>
        <p:txBody>
          <a:bodyPr/>
          <a:lstStyle/>
          <a:p>
            <a:endParaRPr lang="ja-JP" altLang="en-US" sz="2400"/>
          </a:p>
        </p:txBody>
      </p:sp>
      <p:sp>
        <p:nvSpPr>
          <p:cNvPr id="10" name="Text 8"/>
          <p:cNvSpPr/>
          <p:nvPr/>
        </p:nvSpPr>
        <p:spPr>
          <a:xfrm>
            <a:off x="971788" y="5151051"/>
            <a:ext cx="3131569" cy="462699"/>
          </a:xfrm>
          <a:prstGeom prst="rect">
            <a:avLst/>
          </a:prstGeom>
          <a:noFill/>
          <a:ln/>
        </p:spPr>
        <p:txBody>
          <a:bodyPr wrap="none" lIns="0" tIns="0" rIns="0" bIns="0" rtlCol="0" anchor="t"/>
          <a:lstStyle/>
          <a:p>
            <a:pPr marL="0" indent="0" algn="l">
              <a:lnSpc>
                <a:spcPts val="3000"/>
              </a:lnSpc>
              <a:buNone/>
            </a:pPr>
            <a:r>
              <a:rPr lang="en-US" sz="3200" dirty="0">
                <a:solidFill>
                  <a:srgbClr val="030303"/>
                </a:solidFill>
                <a:latin typeface="Inter Medium" pitchFamily="34" charset="0"/>
                <a:ea typeface="Inter Medium" pitchFamily="34" charset="-122"/>
                <a:cs typeface="Inter Medium" pitchFamily="34" charset="-120"/>
              </a:rPr>
              <a:t>チーム医療を推進する</a:t>
            </a:r>
            <a:endParaRPr lang="en-US" sz="3200" dirty="0"/>
          </a:p>
        </p:txBody>
      </p:sp>
      <p:sp>
        <p:nvSpPr>
          <p:cNvPr id="11" name="Text 9"/>
          <p:cNvSpPr/>
          <p:nvPr/>
        </p:nvSpPr>
        <p:spPr>
          <a:xfrm>
            <a:off x="971788" y="5686713"/>
            <a:ext cx="6008365" cy="947601"/>
          </a:xfrm>
          <a:prstGeom prst="rect">
            <a:avLst/>
          </a:prstGeom>
          <a:noFill/>
          <a:ln/>
        </p:spPr>
        <p:txBody>
          <a:bodyPr wrap="square" lIns="0" tIns="0" rIns="0" bIns="0" rtlCol="0" anchor="t"/>
          <a:lstStyle/>
          <a:p>
            <a:pPr marL="0" indent="0" algn="l">
              <a:lnSpc>
                <a:spcPts val="3100"/>
              </a:lnSpc>
              <a:buNone/>
            </a:pPr>
            <a:r>
              <a:rPr lang="en-US" sz="2400" dirty="0">
                <a:solidFill>
                  <a:srgbClr val="030303"/>
                </a:solidFill>
                <a:latin typeface="IBM Plex Sans Medium" pitchFamily="34" charset="0"/>
                <a:ea typeface="IBM Plex Sans Medium" pitchFamily="34" charset="-122"/>
                <a:cs typeface="IBM Plex Sans Medium" pitchFamily="34" charset="-120"/>
              </a:rPr>
              <a:t>多職種と連携し、患者を中心とした総合的なケアを調整する架け橋としての役割を果たす。</a:t>
            </a:r>
            <a:endParaRPr lang="en-US" sz="2400" dirty="0"/>
          </a:p>
        </p:txBody>
      </p:sp>
      <p:sp>
        <p:nvSpPr>
          <p:cNvPr id="12" name="Shape 10"/>
          <p:cNvSpPr/>
          <p:nvPr/>
        </p:nvSpPr>
        <p:spPr>
          <a:xfrm>
            <a:off x="7439025" y="4872922"/>
            <a:ext cx="6570889" cy="2252866"/>
          </a:xfrm>
          <a:prstGeom prst="roundRect">
            <a:avLst>
              <a:gd name="adj" fmla="val 5521"/>
            </a:avLst>
          </a:prstGeom>
          <a:solidFill>
            <a:srgbClr val="FFFFFF">
              <a:alpha val="95000"/>
            </a:srgbClr>
          </a:solidFill>
          <a:ln w="30480">
            <a:solidFill>
              <a:srgbClr val="CCCCCC"/>
            </a:solidFill>
            <a:prstDash val="solid"/>
          </a:ln>
        </p:spPr>
        <p:txBody>
          <a:bodyPr/>
          <a:lstStyle/>
          <a:p>
            <a:endParaRPr lang="ja-JP" altLang="en-US" sz="2400"/>
          </a:p>
        </p:txBody>
      </p:sp>
      <p:sp>
        <p:nvSpPr>
          <p:cNvPr id="13" name="Text 11"/>
          <p:cNvSpPr/>
          <p:nvPr/>
        </p:nvSpPr>
        <p:spPr>
          <a:xfrm>
            <a:off x="7717155" y="5151051"/>
            <a:ext cx="3131569" cy="462699"/>
          </a:xfrm>
          <a:prstGeom prst="rect">
            <a:avLst/>
          </a:prstGeom>
          <a:noFill/>
          <a:ln/>
        </p:spPr>
        <p:txBody>
          <a:bodyPr wrap="none" lIns="0" tIns="0" rIns="0" bIns="0" rtlCol="0" anchor="t"/>
          <a:lstStyle/>
          <a:p>
            <a:pPr marL="0" indent="0" algn="l">
              <a:lnSpc>
                <a:spcPts val="3000"/>
              </a:lnSpc>
              <a:buNone/>
            </a:pPr>
            <a:r>
              <a:rPr lang="en-US" sz="3200" dirty="0">
                <a:solidFill>
                  <a:srgbClr val="030303"/>
                </a:solidFill>
                <a:latin typeface="Inter Medium" pitchFamily="34" charset="0"/>
                <a:ea typeface="Inter Medium" pitchFamily="34" charset="-122"/>
                <a:cs typeface="Inter Medium" pitchFamily="34" charset="-120"/>
              </a:rPr>
              <a:t>個別性を重視する</a:t>
            </a:r>
            <a:endParaRPr lang="en-US" sz="3200" dirty="0"/>
          </a:p>
        </p:txBody>
      </p:sp>
      <p:sp>
        <p:nvSpPr>
          <p:cNvPr id="14" name="Text 12"/>
          <p:cNvSpPr/>
          <p:nvPr/>
        </p:nvSpPr>
        <p:spPr>
          <a:xfrm>
            <a:off x="7717155" y="5686713"/>
            <a:ext cx="6008365" cy="947601"/>
          </a:xfrm>
          <a:prstGeom prst="rect">
            <a:avLst/>
          </a:prstGeom>
          <a:noFill/>
          <a:ln/>
        </p:spPr>
        <p:txBody>
          <a:bodyPr wrap="square" lIns="0" tIns="0" rIns="0" bIns="0" rtlCol="0" anchor="t"/>
          <a:lstStyle/>
          <a:p>
            <a:pPr marL="0" indent="0" algn="l">
              <a:lnSpc>
                <a:spcPts val="3100"/>
              </a:lnSpc>
              <a:buNone/>
            </a:pPr>
            <a:r>
              <a:rPr lang="en-US" sz="2400" dirty="0">
                <a:solidFill>
                  <a:srgbClr val="030303"/>
                </a:solidFill>
                <a:latin typeface="IBM Plex Sans Medium" pitchFamily="34" charset="0"/>
                <a:ea typeface="IBM Plex Sans Medium" pitchFamily="34" charset="-122"/>
                <a:cs typeface="IBM Plex Sans Medium" pitchFamily="34" charset="-120"/>
              </a:rPr>
              <a:t>患者一人ひとりの状況に応じた個別的な支援を提供し、その人らしい回復を支える。</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966073" y="1086922"/>
            <a:ext cx="8626316" cy="1078230"/>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周手術期の3つの時期</a:t>
            </a:r>
            <a:endParaRPr lang="en-US" sz="6750" dirty="0"/>
          </a:p>
        </p:txBody>
      </p:sp>
      <p:sp>
        <p:nvSpPr>
          <p:cNvPr id="3" name="Shape 1"/>
          <p:cNvSpPr/>
          <p:nvPr/>
        </p:nvSpPr>
        <p:spPr>
          <a:xfrm>
            <a:off x="966073" y="2855238"/>
            <a:ext cx="4002643" cy="4287441"/>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4" name="Text 2"/>
          <p:cNvSpPr/>
          <p:nvPr/>
        </p:nvSpPr>
        <p:spPr>
          <a:xfrm>
            <a:off x="1356836" y="3246001"/>
            <a:ext cx="3221117" cy="539115"/>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術前期</a:t>
            </a:r>
            <a:endParaRPr lang="en-US" sz="3600" dirty="0"/>
          </a:p>
        </p:txBody>
      </p:sp>
      <p:sp>
        <p:nvSpPr>
          <p:cNvPr id="5" name="Text 3"/>
          <p:cNvSpPr/>
          <p:nvPr/>
        </p:nvSpPr>
        <p:spPr>
          <a:xfrm>
            <a:off x="1356836" y="3992047"/>
            <a:ext cx="3221117" cy="2207895"/>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手術の決定から手術室入室まで。身体的・精神的準備と安全な導入を目指す。</a:t>
            </a:r>
            <a:endParaRPr lang="en-US" sz="2800" dirty="0"/>
          </a:p>
        </p:txBody>
      </p:sp>
      <p:sp>
        <p:nvSpPr>
          <p:cNvPr id="6" name="Shape 4"/>
          <p:cNvSpPr/>
          <p:nvPr/>
        </p:nvSpPr>
        <p:spPr>
          <a:xfrm>
            <a:off x="5313759" y="2855238"/>
            <a:ext cx="4002762" cy="4287441"/>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7" name="Text 5"/>
          <p:cNvSpPr/>
          <p:nvPr/>
        </p:nvSpPr>
        <p:spPr>
          <a:xfrm>
            <a:off x="5704523" y="3246001"/>
            <a:ext cx="3221236" cy="539115"/>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術中期</a:t>
            </a:r>
            <a:endParaRPr lang="en-US" sz="3600" dirty="0"/>
          </a:p>
        </p:txBody>
      </p:sp>
      <p:sp>
        <p:nvSpPr>
          <p:cNvPr id="8" name="Text 6"/>
          <p:cNvSpPr/>
          <p:nvPr/>
        </p:nvSpPr>
        <p:spPr>
          <a:xfrm>
            <a:off x="5704523" y="3992047"/>
            <a:ext cx="3221236" cy="2759869"/>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手術室入室から手術終了・退室まで。安全かつ円滑な手術実施と全身管理を行う。</a:t>
            </a:r>
            <a:endParaRPr lang="en-US" sz="2800" dirty="0"/>
          </a:p>
        </p:txBody>
      </p:sp>
      <p:sp>
        <p:nvSpPr>
          <p:cNvPr id="9" name="Shape 7"/>
          <p:cNvSpPr/>
          <p:nvPr/>
        </p:nvSpPr>
        <p:spPr>
          <a:xfrm>
            <a:off x="9661565" y="2855238"/>
            <a:ext cx="4002643" cy="4287441"/>
          </a:xfrm>
          <a:prstGeom prst="roundRect">
            <a:avLst>
              <a:gd name="adj" fmla="val 3621"/>
            </a:avLst>
          </a:prstGeom>
          <a:solidFill>
            <a:srgbClr val="FFFFFF">
              <a:alpha val="95000"/>
            </a:srgbClr>
          </a:solidFill>
          <a:ln w="45720">
            <a:solidFill>
              <a:srgbClr val="CCCCCC"/>
            </a:solidFill>
            <a:prstDash val="solid"/>
          </a:ln>
        </p:spPr>
        <p:txBody>
          <a:bodyPr/>
          <a:lstStyle/>
          <a:p>
            <a:endParaRPr lang="ja-JP" altLang="en-US" sz="2000"/>
          </a:p>
        </p:txBody>
      </p:sp>
      <p:sp>
        <p:nvSpPr>
          <p:cNvPr id="10" name="Text 8"/>
          <p:cNvSpPr/>
          <p:nvPr/>
        </p:nvSpPr>
        <p:spPr>
          <a:xfrm>
            <a:off x="10052328" y="3246001"/>
            <a:ext cx="3221117" cy="539115"/>
          </a:xfrm>
          <a:prstGeom prst="rect">
            <a:avLst/>
          </a:prstGeom>
          <a:noFill/>
          <a:ln/>
        </p:spPr>
        <p:txBody>
          <a:bodyPr wrap="none" lIns="0" tIns="0" rIns="0" bIns="0" rtlCol="0" anchor="t"/>
          <a:lstStyle/>
          <a:p>
            <a:pPr marL="0" indent="0" algn="l">
              <a:lnSpc>
                <a:spcPts val="4200"/>
              </a:lnSpc>
              <a:buNone/>
            </a:pPr>
            <a:r>
              <a:rPr lang="en-US" sz="3600" dirty="0">
                <a:solidFill>
                  <a:srgbClr val="030303"/>
                </a:solidFill>
                <a:latin typeface="Inter Medium" pitchFamily="34" charset="0"/>
                <a:ea typeface="Inter Medium" pitchFamily="34" charset="-122"/>
                <a:cs typeface="Inter Medium" pitchFamily="34" charset="-120"/>
              </a:rPr>
              <a:t>術後期</a:t>
            </a:r>
            <a:endParaRPr lang="en-US" sz="3600" dirty="0"/>
          </a:p>
        </p:txBody>
      </p:sp>
      <p:sp>
        <p:nvSpPr>
          <p:cNvPr id="11" name="Text 9"/>
          <p:cNvSpPr/>
          <p:nvPr/>
        </p:nvSpPr>
        <p:spPr>
          <a:xfrm>
            <a:off x="10052328" y="3992047"/>
            <a:ext cx="3221117" cy="2207895"/>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手術終了後から回復・退院まで。合併症予防と早期回復支援を実施する。</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Text 0"/>
          <p:cNvSpPr/>
          <p:nvPr/>
        </p:nvSpPr>
        <p:spPr>
          <a:xfrm>
            <a:off x="938332" y="922496"/>
            <a:ext cx="8378071" cy="1047274"/>
          </a:xfrm>
          <a:prstGeom prst="rect">
            <a:avLst/>
          </a:prstGeom>
          <a:noFill/>
          <a:ln/>
        </p:spPr>
        <p:txBody>
          <a:bodyPr wrap="none" lIns="0" tIns="0" rIns="0" bIns="0" rtlCol="0" anchor="t"/>
          <a:lstStyle/>
          <a:p>
            <a:pPr marL="0" indent="0" algn="l">
              <a:lnSpc>
                <a:spcPts val="8200"/>
              </a:lnSpc>
              <a:buNone/>
            </a:pPr>
            <a:r>
              <a:rPr lang="en-US" sz="6550" dirty="0">
                <a:solidFill>
                  <a:srgbClr val="1B1B27"/>
                </a:solidFill>
                <a:latin typeface="Inter Medium" pitchFamily="34" charset="0"/>
                <a:ea typeface="Inter Medium" pitchFamily="34" charset="-122"/>
                <a:cs typeface="Inter Medium" pitchFamily="34" charset="-120"/>
              </a:rPr>
              <a:t>まとめ</a:t>
            </a:r>
            <a:endParaRPr lang="en-US" sz="6550" dirty="0"/>
          </a:p>
        </p:txBody>
      </p:sp>
      <p:sp>
        <p:nvSpPr>
          <p:cNvPr id="3" name="Text 1"/>
          <p:cNvSpPr/>
          <p:nvPr/>
        </p:nvSpPr>
        <p:spPr>
          <a:xfrm>
            <a:off x="938332" y="2639973"/>
            <a:ext cx="12753737" cy="2681288"/>
          </a:xfrm>
          <a:prstGeom prst="rect">
            <a:avLst/>
          </a:prstGeom>
          <a:noFill/>
          <a:ln/>
        </p:spPr>
        <p:txBody>
          <a:bodyPr wrap="square" lIns="0" tIns="0" rIns="0" bIns="0" rtlCol="0" anchor="t"/>
          <a:lstStyle/>
          <a:p>
            <a:pPr marL="0" indent="0" algn="l">
              <a:lnSpc>
                <a:spcPts val="4200"/>
              </a:lnSpc>
              <a:buNone/>
            </a:pPr>
            <a:r>
              <a:rPr lang="en-US" sz="2600" dirty="0">
                <a:solidFill>
                  <a:srgbClr val="030303"/>
                </a:solidFill>
                <a:latin typeface="IBM Plex Sans Medium" pitchFamily="34" charset="0"/>
                <a:ea typeface="IBM Plex Sans Medium" pitchFamily="34" charset="-122"/>
                <a:cs typeface="IBM Plex Sans Medium" pitchFamily="34" charset="-120"/>
              </a:rPr>
              <a:t>周手術期看護は、患者が安全かつ安心して手術を受け、早期に回復して社会復帰できるように支援する専門的な看護実践である。術前期・術中期・術後期という3つの時期における患者の特徴を理解し、安全性の確保、苦痛の軽減、早期回復の促進という3つの目的を達成するために、専門的知識と観察力・判断力・連携力を統合的に発揮することが求められる。</a:t>
            </a:r>
            <a:endParaRPr lang="en-US" sz="2600" dirty="0"/>
          </a:p>
        </p:txBody>
      </p:sp>
      <p:sp>
        <p:nvSpPr>
          <p:cNvPr id="4" name="Text 2"/>
          <p:cNvSpPr/>
          <p:nvPr/>
        </p:nvSpPr>
        <p:spPr>
          <a:xfrm>
            <a:off x="938332" y="5698212"/>
            <a:ext cx="12753737" cy="1608773"/>
          </a:xfrm>
          <a:prstGeom prst="rect">
            <a:avLst/>
          </a:prstGeom>
          <a:noFill/>
          <a:ln/>
        </p:spPr>
        <p:txBody>
          <a:bodyPr wrap="square" lIns="0" tIns="0" rIns="0" bIns="0" rtlCol="0" anchor="t"/>
          <a:lstStyle/>
          <a:p>
            <a:pPr marL="0" indent="0" algn="l">
              <a:lnSpc>
                <a:spcPts val="4200"/>
              </a:lnSpc>
              <a:buNone/>
            </a:pPr>
            <a:r>
              <a:rPr lang="en-US" sz="2600" dirty="0">
                <a:solidFill>
                  <a:srgbClr val="030303"/>
                </a:solidFill>
                <a:latin typeface="IBM Plex Sans Medium" pitchFamily="34" charset="0"/>
                <a:ea typeface="IBM Plex Sans Medium" pitchFamily="34" charset="-122"/>
                <a:cs typeface="IBM Plex Sans Medium" pitchFamily="34" charset="-120"/>
              </a:rPr>
              <a:t>看護師は、チーム医療における患者と各専門職の架け橋として、患者の全身状態や心理状況に応じた個別的な支援を提供し、患者のQOL向上に貢献する重要な役割を担っている。</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940832" y="924044"/>
            <a:ext cx="8400812" cy="1050131"/>
          </a:xfrm>
          <a:prstGeom prst="rect">
            <a:avLst/>
          </a:prstGeom>
          <a:noFill/>
          <a:ln/>
        </p:spPr>
        <p:txBody>
          <a:bodyPr wrap="none" lIns="0" tIns="0" rIns="0" bIns="0" rtlCol="0" anchor="t"/>
          <a:lstStyle/>
          <a:p>
            <a:pPr marL="0" indent="0" algn="l">
              <a:lnSpc>
                <a:spcPts val="8250"/>
              </a:lnSpc>
              <a:buNone/>
            </a:pPr>
            <a:r>
              <a:rPr lang="en-US" sz="6600" dirty="0">
                <a:solidFill>
                  <a:srgbClr val="1B1B27"/>
                </a:solidFill>
                <a:latin typeface="Inter Medium" pitchFamily="34" charset="0"/>
                <a:ea typeface="Inter Medium" pitchFamily="34" charset="-122"/>
                <a:cs typeface="Inter Medium" pitchFamily="34" charset="-120"/>
              </a:rPr>
              <a:t>術前期の特徴と看護</a:t>
            </a:r>
            <a:endParaRPr lang="en-US" sz="6600" dirty="0"/>
          </a:p>
        </p:txBody>
      </p:sp>
      <p:sp>
        <p:nvSpPr>
          <p:cNvPr id="3" name="Text 1"/>
          <p:cNvSpPr/>
          <p:nvPr/>
        </p:nvSpPr>
        <p:spPr>
          <a:xfrm>
            <a:off x="940832" y="2814161"/>
            <a:ext cx="5040392" cy="629960"/>
          </a:xfrm>
          <a:prstGeom prst="rect">
            <a:avLst/>
          </a:prstGeom>
          <a:noFill/>
          <a:ln/>
        </p:spPr>
        <p:txBody>
          <a:bodyPr wrap="none" lIns="0" tIns="0" rIns="0" bIns="0" rtlCol="0" anchor="t"/>
          <a:lstStyle/>
          <a:p>
            <a:pPr marL="0" indent="0" algn="l">
              <a:lnSpc>
                <a:spcPts val="4950"/>
              </a:lnSpc>
              <a:buNone/>
            </a:pPr>
            <a:r>
              <a:rPr lang="en-US" sz="4000" dirty="0">
                <a:solidFill>
                  <a:srgbClr val="1B1B27"/>
                </a:solidFill>
                <a:latin typeface="Inter Medium" pitchFamily="34" charset="0"/>
                <a:ea typeface="Inter Medium" pitchFamily="34" charset="-122"/>
                <a:cs typeface="Inter Medium" pitchFamily="34" charset="-120"/>
              </a:rPr>
              <a:t>目的と主な変化</a:t>
            </a:r>
            <a:endParaRPr lang="en-US" sz="4000" dirty="0"/>
          </a:p>
        </p:txBody>
      </p:sp>
      <p:sp>
        <p:nvSpPr>
          <p:cNvPr id="4" name="Text 2"/>
          <p:cNvSpPr/>
          <p:nvPr/>
        </p:nvSpPr>
        <p:spPr>
          <a:xfrm>
            <a:off x="940832" y="3780115"/>
            <a:ext cx="5964436" cy="3225403"/>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患者の身体的・精神的準備、手術への安全な導入を目的とする。検査・処置が多くなり、絶飲食や内服調整などの制限が始まる。患者は手術への不安、恐怖、情報不足による混乱を感じやすい時期である。</a:t>
            </a:r>
            <a:endParaRPr lang="en-US" sz="2800" dirty="0"/>
          </a:p>
        </p:txBody>
      </p:sp>
      <p:sp>
        <p:nvSpPr>
          <p:cNvPr id="5" name="Text 3"/>
          <p:cNvSpPr/>
          <p:nvPr/>
        </p:nvSpPr>
        <p:spPr>
          <a:xfrm>
            <a:off x="7732752" y="2814161"/>
            <a:ext cx="5040392" cy="629960"/>
          </a:xfrm>
          <a:prstGeom prst="rect">
            <a:avLst/>
          </a:prstGeom>
          <a:noFill/>
          <a:ln/>
        </p:spPr>
        <p:txBody>
          <a:bodyPr wrap="none" lIns="0" tIns="0" rIns="0" bIns="0" rtlCol="0" anchor="t"/>
          <a:lstStyle/>
          <a:p>
            <a:pPr marL="0" indent="0" algn="l">
              <a:lnSpc>
                <a:spcPts val="4950"/>
              </a:lnSpc>
              <a:buNone/>
            </a:pPr>
            <a:r>
              <a:rPr lang="en-US" sz="4000" dirty="0">
                <a:solidFill>
                  <a:srgbClr val="1B1B27"/>
                </a:solidFill>
                <a:latin typeface="Inter Medium" pitchFamily="34" charset="0"/>
                <a:ea typeface="Inter Medium" pitchFamily="34" charset="-122"/>
                <a:cs typeface="Inter Medium" pitchFamily="34" charset="-120"/>
              </a:rPr>
              <a:t>看護の視点</a:t>
            </a:r>
            <a:endParaRPr lang="en-US" sz="4000" dirty="0"/>
          </a:p>
        </p:txBody>
      </p:sp>
      <p:sp>
        <p:nvSpPr>
          <p:cNvPr id="6" name="Text 4"/>
          <p:cNvSpPr/>
          <p:nvPr/>
        </p:nvSpPr>
        <p:spPr>
          <a:xfrm>
            <a:off x="7732752" y="3780115"/>
            <a:ext cx="5964436" cy="537567"/>
          </a:xfrm>
          <a:prstGeom prst="rect">
            <a:avLst/>
          </a:prstGeom>
          <a:noFill/>
          <a:ln/>
        </p:spPr>
        <p:txBody>
          <a:bodyPr wrap="non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十分な説明と心理的支援</a:t>
            </a:r>
            <a:endParaRPr lang="en-US" sz="2800" dirty="0"/>
          </a:p>
        </p:txBody>
      </p:sp>
      <p:sp>
        <p:nvSpPr>
          <p:cNvPr id="7" name="Text 5"/>
          <p:cNvSpPr/>
          <p:nvPr/>
        </p:nvSpPr>
        <p:spPr>
          <a:xfrm>
            <a:off x="7732752" y="4435197"/>
            <a:ext cx="5964436" cy="537567"/>
          </a:xfrm>
          <a:prstGeom prst="rect">
            <a:avLst/>
          </a:prstGeom>
          <a:noFill/>
          <a:ln/>
        </p:spPr>
        <p:txBody>
          <a:bodyPr wrap="non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バイタルサインの把握</a:t>
            </a:r>
            <a:endParaRPr lang="en-US" sz="2800" dirty="0"/>
          </a:p>
        </p:txBody>
      </p:sp>
      <p:sp>
        <p:nvSpPr>
          <p:cNvPr id="8" name="Text 6"/>
          <p:cNvSpPr/>
          <p:nvPr/>
        </p:nvSpPr>
        <p:spPr>
          <a:xfrm>
            <a:off x="7732752" y="5090279"/>
            <a:ext cx="5964436" cy="537567"/>
          </a:xfrm>
          <a:prstGeom prst="rect">
            <a:avLst/>
          </a:prstGeom>
          <a:noFill/>
          <a:ln/>
        </p:spPr>
        <p:txBody>
          <a:bodyPr wrap="non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感染予防の徹底</a:t>
            </a:r>
            <a:endParaRPr lang="en-US" sz="2800" dirty="0"/>
          </a:p>
        </p:txBody>
      </p:sp>
      <p:sp>
        <p:nvSpPr>
          <p:cNvPr id="9" name="Text 7"/>
          <p:cNvSpPr/>
          <p:nvPr/>
        </p:nvSpPr>
        <p:spPr>
          <a:xfrm>
            <a:off x="7732752" y="5745361"/>
            <a:ext cx="5964436" cy="537567"/>
          </a:xfrm>
          <a:prstGeom prst="rect">
            <a:avLst/>
          </a:prstGeom>
          <a:noFill/>
          <a:ln/>
        </p:spPr>
        <p:txBody>
          <a:bodyPr wrap="none" lIns="0" tIns="0" rIns="0" bIns="0" rtlCol="0" anchor="t"/>
          <a:lstStyle/>
          <a:p>
            <a:pPr marL="342900" indent="-342900" algn="l">
              <a:lnSpc>
                <a:spcPts val="42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手術に向けた準備の確認</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4266" y="1397913"/>
            <a:ext cx="10637044" cy="886539"/>
          </a:xfrm>
          <a:prstGeom prst="rect">
            <a:avLst/>
          </a:prstGeom>
          <a:noFill/>
          <a:ln/>
        </p:spPr>
        <p:txBody>
          <a:bodyPr wrap="none" lIns="0" tIns="0" rIns="0" bIns="0" rtlCol="0" anchor="t"/>
          <a:lstStyle/>
          <a:p>
            <a:pPr marL="0" indent="0" algn="l">
              <a:lnSpc>
                <a:spcPts val="6950"/>
              </a:lnSpc>
              <a:buNone/>
            </a:pPr>
            <a:r>
              <a:rPr lang="en-US" sz="5550" dirty="0">
                <a:solidFill>
                  <a:srgbClr val="1B1B27"/>
                </a:solidFill>
                <a:latin typeface="Inter Medium" pitchFamily="34" charset="0"/>
                <a:ea typeface="Inter Medium" pitchFamily="34" charset="-122"/>
                <a:cs typeface="Inter Medium" pitchFamily="34" charset="-120"/>
              </a:rPr>
              <a:t>術前期における患者の身体的特徴</a:t>
            </a:r>
            <a:endParaRPr lang="en-US" sz="5550" dirty="0"/>
          </a:p>
        </p:txBody>
      </p:sp>
      <p:sp>
        <p:nvSpPr>
          <p:cNvPr id="3" name="Shape 1"/>
          <p:cNvSpPr/>
          <p:nvPr/>
        </p:nvSpPr>
        <p:spPr>
          <a:xfrm>
            <a:off x="794267" y="2499087"/>
            <a:ext cx="4077196" cy="4809581"/>
          </a:xfrm>
          <a:prstGeom prst="roundRect">
            <a:avLst>
              <a:gd name="adj" fmla="val 4595"/>
            </a:avLst>
          </a:prstGeom>
          <a:solidFill>
            <a:srgbClr val="FFFFFF">
              <a:alpha val="95000"/>
            </a:srgbClr>
          </a:solidFill>
          <a:ln w="38100">
            <a:solidFill>
              <a:srgbClr val="CCCCCC"/>
            </a:solidFill>
            <a:prstDash val="solid"/>
          </a:ln>
        </p:spPr>
        <p:txBody>
          <a:bodyPr/>
          <a:lstStyle/>
          <a:p>
            <a:endParaRPr lang="ja-JP" altLang="en-US" sz="2400"/>
          </a:p>
        </p:txBody>
      </p:sp>
      <p:sp>
        <p:nvSpPr>
          <p:cNvPr id="4" name="Shape 2"/>
          <p:cNvSpPr/>
          <p:nvPr/>
        </p:nvSpPr>
        <p:spPr>
          <a:xfrm>
            <a:off x="756166" y="2499087"/>
            <a:ext cx="149433" cy="4809581"/>
          </a:xfrm>
          <a:prstGeom prst="roundRect">
            <a:avLst>
              <a:gd name="adj" fmla="val 78180"/>
            </a:avLst>
          </a:prstGeom>
          <a:solidFill>
            <a:srgbClr val="030303"/>
          </a:solidFill>
          <a:ln/>
        </p:spPr>
        <p:txBody>
          <a:bodyPr/>
          <a:lstStyle/>
          <a:p>
            <a:endParaRPr lang="ja-JP" altLang="en-US" sz="2400"/>
          </a:p>
        </p:txBody>
      </p:sp>
      <p:sp>
        <p:nvSpPr>
          <p:cNvPr id="5" name="Text 3"/>
          <p:cNvSpPr/>
          <p:nvPr/>
        </p:nvSpPr>
        <p:spPr>
          <a:xfrm>
            <a:off x="1230274" y="2820795"/>
            <a:ext cx="3334232" cy="535533"/>
          </a:xfrm>
          <a:prstGeom prst="rect">
            <a:avLst/>
          </a:prstGeom>
          <a:noFill/>
          <a:ln/>
        </p:spPr>
        <p:txBody>
          <a:bodyPr wrap="none" lIns="0" tIns="0" rIns="0" bIns="0" rtlCol="0" anchor="t"/>
          <a:lstStyle/>
          <a:p>
            <a:pPr marL="0" indent="0" algn="l">
              <a:lnSpc>
                <a:spcPts val="3450"/>
              </a:lnSpc>
              <a:buNone/>
            </a:pPr>
            <a:r>
              <a:rPr lang="en-US" sz="3200" dirty="0">
                <a:solidFill>
                  <a:srgbClr val="030303"/>
                </a:solidFill>
                <a:latin typeface="Inter Medium" pitchFamily="34" charset="0"/>
                <a:ea typeface="Inter Medium" pitchFamily="34" charset="-122"/>
                <a:cs typeface="Inter Medium" pitchFamily="34" charset="-120"/>
              </a:rPr>
              <a:t>原疾患に伴う症状</a:t>
            </a:r>
            <a:endParaRPr lang="en-US" sz="3200" dirty="0"/>
          </a:p>
        </p:txBody>
      </p:sp>
      <p:sp>
        <p:nvSpPr>
          <p:cNvPr id="6" name="Text 4"/>
          <p:cNvSpPr/>
          <p:nvPr/>
        </p:nvSpPr>
        <p:spPr>
          <a:xfrm>
            <a:off x="1230274" y="3434085"/>
            <a:ext cx="3334232" cy="3290895"/>
          </a:xfrm>
          <a:prstGeom prst="rect">
            <a:avLst/>
          </a:prstGeom>
          <a:noFill/>
          <a:ln/>
        </p:spPr>
        <p:txBody>
          <a:bodyPr wrap="square" lIns="0" tIns="0" rIns="0" bIns="0" rtlCol="0" anchor="t"/>
          <a:lstStyle/>
          <a:p>
            <a:pPr marL="0" indent="0" algn="l">
              <a:lnSpc>
                <a:spcPts val="3550"/>
              </a:lnSpc>
              <a:buNone/>
            </a:pPr>
            <a:r>
              <a:rPr lang="en-US" sz="2800" dirty="0">
                <a:solidFill>
                  <a:srgbClr val="030303"/>
                </a:solidFill>
                <a:latin typeface="IBM Plex Sans Medium" pitchFamily="34" charset="0"/>
                <a:ea typeface="IBM Plex Sans Medium" pitchFamily="34" charset="-122"/>
                <a:cs typeface="IBM Plex Sans Medium" pitchFamily="34" charset="-120"/>
              </a:rPr>
              <a:t>痛み、呼吸困難など、原疾患に伴う症状がみられることが多い。これらの症状は手術前の患者の状態を把握する上で重要な情報となる。</a:t>
            </a:r>
            <a:endParaRPr lang="en-US" sz="2800" dirty="0"/>
          </a:p>
        </p:txBody>
      </p:sp>
      <p:sp>
        <p:nvSpPr>
          <p:cNvPr id="7" name="Shape 5"/>
          <p:cNvSpPr/>
          <p:nvPr/>
        </p:nvSpPr>
        <p:spPr>
          <a:xfrm>
            <a:off x="5236012" y="2499087"/>
            <a:ext cx="4077313" cy="4809581"/>
          </a:xfrm>
          <a:prstGeom prst="roundRect">
            <a:avLst>
              <a:gd name="adj" fmla="val 4595"/>
            </a:avLst>
          </a:prstGeom>
          <a:solidFill>
            <a:srgbClr val="FFFFFF">
              <a:alpha val="95000"/>
            </a:srgbClr>
          </a:solidFill>
          <a:ln w="38100">
            <a:solidFill>
              <a:srgbClr val="CCCCCC"/>
            </a:solidFill>
            <a:prstDash val="solid"/>
          </a:ln>
        </p:spPr>
        <p:txBody>
          <a:bodyPr/>
          <a:lstStyle/>
          <a:p>
            <a:endParaRPr lang="ja-JP" altLang="en-US" sz="2400"/>
          </a:p>
        </p:txBody>
      </p:sp>
      <p:sp>
        <p:nvSpPr>
          <p:cNvPr id="8" name="Shape 6"/>
          <p:cNvSpPr/>
          <p:nvPr/>
        </p:nvSpPr>
        <p:spPr>
          <a:xfrm>
            <a:off x="5197912" y="2499087"/>
            <a:ext cx="149433" cy="4809581"/>
          </a:xfrm>
          <a:prstGeom prst="roundRect">
            <a:avLst>
              <a:gd name="adj" fmla="val 78180"/>
            </a:avLst>
          </a:prstGeom>
          <a:solidFill>
            <a:srgbClr val="030303"/>
          </a:solidFill>
          <a:ln/>
        </p:spPr>
        <p:txBody>
          <a:bodyPr/>
          <a:lstStyle/>
          <a:p>
            <a:endParaRPr lang="ja-JP" altLang="en-US" sz="2400"/>
          </a:p>
        </p:txBody>
      </p:sp>
      <p:sp>
        <p:nvSpPr>
          <p:cNvPr id="9" name="Text 7"/>
          <p:cNvSpPr/>
          <p:nvPr/>
        </p:nvSpPr>
        <p:spPr>
          <a:xfrm>
            <a:off x="5672018" y="2820795"/>
            <a:ext cx="3334349" cy="1071066"/>
          </a:xfrm>
          <a:prstGeom prst="rect">
            <a:avLst/>
          </a:prstGeom>
          <a:noFill/>
          <a:ln/>
        </p:spPr>
        <p:txBody>
          <a:bodyPr wrap="square" lIns="0" tIns="0" rIns="0" bIns="0" rtlCol="0" anchor="t"/>
          <a:lstStyle/>
          <a:p>
            <a:pPr marL="0" indent="0" algn="l">
              <a:lnSpc>
                <a:spcPts val="3450"/>
              </a:lnSpc>
              <a:buNone/>
            </a:pPr>
            <a:r>
              <a:rPr lang="en-US" sz="3200" dirty="0">
                <a:solidFill>
                  <a:srgbClr val="030303"/>
                </a:solidFill>
                <a:latin typeface="Inter Medium" pitchFamily="34" charset="0"/>
                <a:ea typeface="Inter Medium" pitchFamily="34" charset="-122"/>
                <a:cs typeface="Inter Medium" pitchFamily="34" charset="-120"/>
              </a:rPr>
              <a:t>検査・処置による負担</a:t>
            </a:r>
            <a:endParaRPr lang="en-US" sz="3200" dirty="0"/>
          </a:p>
        </p:txBody>
      </p:sp>
      <p:sp>
        <p:nvSpPr>
          <p:cNvPr id="10" name="Text 8"/>
          <p:cNvSpPr/>
          <p:nvPr/>
        </p:nvSpPr>
        <p:spPr>
          <a:xfrm>
            <a:off x="5672018" y="3877236"/>
            <a:ext cx="3334349" cy="2742412"/>
          </a:xfrm>
          <a:prstGeom prst="rect">
            <a:avLst/>
          </a:prstGeom>
          <a:noFill/>
          <a:ln/>
        </p:spPr>
        <p:txBody>
          <a:bodyPr wrap="square" lIns="0" tIns="0" rIns="0" bIns="0" rtlCol="0" anchor="t"/>
          <a:lstStyle/>
          <a:p>
            <a:pPr marL="0" indent="0" algn="l">
              <a:lnSpc>
                <a:spcPts val="3550"/>
              </a:lnSpc>
              <a:buNone/>
            </a:pPr>
            <a:r>
              <a:rPr lang="en-US" sz="2800" dirty="0">
                <a:solidFill>
                  <a:srgbClr val="030303"/>
                </a:solidFill>
                <a:latin typeface="IBM Plex Sans Medium" pitchFamily="34" charset="0"/>
                <a:ea typeface="IBM Plex Sans Medium" pitchFamily="34" charset="-122"/>
                <a:cs typeface="IBM Plex Sans Medium" pitchFamily="34" charset="-120"/>
              </a:rPr>
              <a:t>手術前の検査や処置により身体的負担がかかる。血液検査、画像検査、心電図など、様々な検査が実施される。</a:t>
            </a:r>
            <a:endParaRPr lang="en-US" sz="2800" dirty="0"/>
          </a:p>
        </p:txBody>
      </p:sp>
      <p:sp>
        <p:nvSpPr>
          <p:cNvPr id="11" name="Shape 9"/>
          <p:cNvSpPr/>
          <p:nvPr/>
        </p:nvSpPr>
        <p:spPr>
          <a:xfrm>
            <a:off x="9677876" y="2499087"/>
            <a:ext cx="4077313" cy="4809581"/>
          </a:xfrm>
          <a:prstGeom prst="roundRect">
            <a:avLst>
              <a:gd name="adj" fmla="val 4595"/>
            </a:avLst>
          </a:prstGeom>
          <a:solidFill>
            <a:srgbClr val="FFFFFF">
              <a:alpha val="95000"/>
            </a:srgbClr>
          </a:solidFill>
          <a:ln w="38100">
            <a:solidFill>
              <a:srgbClr val="CCCCCC"/>
            </a:solidFill>
            <a:prstDash val="solid"/>
          </a:ln>
        </p:spPr>
        <p:txBody>
          <a:bodyPr/>
          <a:lstStyle/>
          <a:p>
            <a:endParaRPr lang="ja-JP" altLang="en-US" sz="2400"/>
          </a:p>
        </p:txBody>
      </p:sp>
      <p:sp>
        <p:nvSpPr>
          <p:cNvPr id="12" name="Shape 10"/>
          <p:cNvSpPr/>
          <p:nvPr/>
        </p:nvSpPr>
        <p:spPr>
          <a:xfrm>
            <a:off x="9639776" y="2499087"/>
            <a:ext cx="149433" cy="4809581"/>
          </a:xfrm>
          <a:prstGeom prst="roundRect">
            <a:avLst>
              <a:gd name="adj" fmla="val 78180"/>
            </a:avLst>
          </a:prstGeom>
          <a:solidFill>
            <a:srgbClr val="030303"/>
          </a:solidFill>
          <a:ln/>
        </p:spPr>
        <p:txBody>
          <a:bodyPr/>
          <a:lstStyle/>
          <a:p>
            <a:endParaRPr lang="ja-JP" altLang="en-US" sz="2400"/>
          </a:p>
        </p:txBody>
      </p:sp>
      <p:sp>
        <p:nvSpPr>
          <p:cNvPr id="13" name="Text 11"/>
          <p:cNvSpPr/>
          <p:nvPr/>
        </p:nvSpPr>
        <p:spPr>
          <a:xfrm>
            <a:off x="10113883" y="2820795"/>
            <a:ext cx="3334349" cy="535533"/>
          </a:xfrm>
          <a:prstGeom prst="rect">
            <a:avLst/>
          </a:prstGeom>
          <a:noFill/>
          <a:ln/>
        </p:spPr>
        <p:txBody>
          <a:bodyPr wrap="none" lIns="0" tIns="0" rIns="0" bIns="0" rtlCol="0" anchor="t"/>
          <a:lstStyle/>
          <a:p>
            <a:pPr marL="0" indent="0" algn="l">
              <a:lnSpc>
                <a:spcPts val="3450"/>
              </a:lnSpc>
              <a:buNone/>
            </a:pPr>
            <a:r>
              <a:rPr lang="en-US" sz="3200" dirty="0">
                <a:solidFill>
                  <a:srgbClr val="030303"/>
                </a:solidFill>
                <a:latin typeface="Inter Medium" pitchFamily="34" charset="0"/>
                <a:ea typeface="Inter Medium" pitchFamily="34" charset="-122"/>
                <a:cs typeface="Inter Medium" pitchFamily="34" charset="-120"/>
              </a:rPr>
              <a:t>手術準備の制限</a:t>
            </a:r>
            <a:endParaRPr lang="en-US" sz="3200" dirty="0"/>
          </a:p>
        </p:txBody>
      </p:sp>
      <p:sp>
        <p:nvSpPr>
          <p:cNvPr id="14" name="Text 12"/>
          <p:cNvSpPr/>
          <p:nvPr/>
        </p:nvSpPr>
        <p:spPr>
          <a:xfrm>
            <a:off x="10113883" y="3434086"/>
            <a:ext cx="3334349" cy="2742412"/>
          </a:xfrm>
          <a:prstGeom prst="rect">
            <a:avLst/>
          </a:prstGeom>
          <a:noFill/>
          <a:ln/>
        </p:spPr>
        <p:txBody>
          <a:bodyPr wrap="square" lIns="0" tIns="0" rIns="0" bIns="0" rtlCol="0" anchor="t"/>
          <a:lstStyle/>
          <a:p>
            <a:pPr marL="0" indent="0" algn="l">
              <a:lnSpc>
                <a:spcPts val="3550"/>
              </a:lnSpc>
              <a:buNone/>
            </a:pPr>
            <a:r>
              <a:rPr lang="en-US" sz="2800" dirty="0">
                <a:solidFill>
                  <a:srgbClr val="030303"/>
                </a:solidFill>
                <a:latin typeface="IBM Plex Sans Medium" pitchFamily="34" charset="0"/>
                <a:ea typeface="IBM Plex Sans Medium" pitchFamily="34" charset="-122"/>
                <a:cs typeface="IBM Plex Sans Medium" pitchFamily="34" charset="-120"/>
              </a:rPr>
              <a:t>絶飲食や薬物制限など、手術に向けた準備の制限がある。これらの制限は患者にとって大きなストレスとなる。</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49035" y="1570569"/>
            <a:ext cx="11369278" cy="947499"/>
          </a:xfrm>
          <a:prstGeom prst="rect">
            <a:avLst/>
          </a:prstGeom>
          <a:noFill/>
          <a:ln/>
        </p:spPr>
        <p:txBody>
          <a:bodyPr wrap="none" lIns="0" tIns="0" rIns="0" bIns="0" rtlCol="0" anchor="t"/>
          <a:lstStyle/>
          <a:p>
            <a:pPr marL="0" indent="0" algn="l">
              <a:lnSpc>
                <a:spcPts val="7450"/>
              </a:lnSpc>
              <a:buNone/>
            </a:pPr>
            <a:r>
              <a:rPr lang="en-US" sz="5950" dirty="0">
                <a:solidFill>
                  <a:srgbClr val="1B1B27"/>
                </a:solidFill>
                <a:latin typeface="Inter Medium" pitchFamily="34" charset="0"/>
                <a:ea typeface="Inter Medium" pitchFamily="34" charset="-122"/>
                <a:cs typeface="Inter Medium" pitchFamily="34" charset="-120"/>
              </a:rPr>
              <a:t>術前期における患者の心理的特徴</a:t>
            </a:r>
            <a:endParaRPr lang="en-US" sz="5950" dirty="0"/>
          </a:p>
        </p:txBody>
      </p:sp>
      <p:sp>
        <p:nvSpPr>
          <p:cNvPr id="3" name="Shape 1"/>
          <p:cNvSpPr/>
          <p:nvPr/>
        </p:nvSpPr>
        <p:spPr>
          <a:xfrm>
            <a:off x="849035" y="2686356"/>
            <a:ext cx="4108609" cy="3825479"/>
          </a:xfrm>
          <a:prstGeom prst="roundRect">
            <a:avLst>
              <a:gd name="adj" fmla="val 3425"/>
            </a:avLst>
          </a:prstGeom>
          <a:solidFill>
            <a:srgbClr val="E6E6E6"/>
          </a:solidFill>
          <a:ln w="15240">
            <a:solidFill>
              <a:srgbClr val="CCCCCC"/>
            </a:solidFill>
            <a:prstDash val="solid"/>
          </a:ln>
        </p:spPr>
        <p:txBody>
          <a:bodyPr/>
          <a:lstStyle/>
          <a:p>
            <a:endParaRPr lang="ja-JP" altLang="en-US" sz="2000"/>
          </a:p>
        </p:txBody>
      </p:sp>
      <p:sp>
        <p:nvSpPr>
          <p:cNvPr id="4" name="Text 2"/>
          <p:cNvSpPr/>
          <p:nvPr/>
        </p:nvSpPr>
        <p:spPr>
          <a:xfrm>
            <a:off x="1167408" y="3004729"/>
            <a:ext cx="3471863" cy="487509"/>
          </a:xfrm>
          <a:prstGeom prst="rect">
            <a:avLst/>
          </a:prstGeom>
          <a:noFill/>
          <a:ln/>
        </p:spPr>
        <p:txBody>
          <a:bodyPr wrap="none" lIns="0" tIns="0" rIns="0" bIns="0" rtlCol="0" anchor="t"/>
          <a:lstStyle/>
          <a:p>
            <a:pPr marL="0" indent="0" algn="l">
              <a:lnSpc>
                <a:spcPts val="3700"/>
              </a:lnSpc>
              <a:buNone/>
            </a:pPr>
            <a:r>
              <a:rPr lang="en-US" sz="3200" dirty="0">
                <a:solidFill>
                  <a:srgbClr val="030303"/>
                </a:solidFill>
                <a:latin typeface="Inter Medium" pitchFamily="34" charset="0"/>
                <a:ea typeface="Inter Medium" pitchFamily="34" charset="-122"/>
                <a:cs typeface="Inter Medium" pitchFamily="34" charset="-120"/>
              </a:rPr>
              <a:t>不安と恐怖</a:t>
            </a:r>
            <a:endParaRPr lang="en-US" sz="3200" dirty="0"/>
          </a:p>
        </p:txBody>
      </p:sp>
      <p:sp>
        <p:nvSpPr>
          <p:cNvPr id="5" name="Text 3"/>
          <p:cNvSpPr/>
          <p:nvPr/>
        </p:nvSpPr>
        <p:spPr>
          <a:xfrm>
            <a:off x="1167408" y="3660524"/>
            <a:ext cx="3471863" cy="2495729"/>
          </a:xfrm>
          <a:prstGeom prst="rect">
            <a:avLst/>
          </a:prstGeom>
          <a:noFill/>
          <a:ln/>
        </p:spPr>
        <p:txBody>
          <a:bodyPr wrap="square" lIns="0" tIns="0" rIns="0" bIns="0" rtlCol="0" anchor="t"/>
          <a:lstStyle/>
          <a:p>
            <a:pPr marL="0" indent="0" algn="l">
              <a:lnSpc>
                <a:spcPts val="3800"/>
              </a:lnSpc>
              <a:buNone/>
            </a:pPr>
            <a:r>
              <a:rPr lang="en-US" sz="2400" dirty="0">
                <a:solidFill>
                  <a:srgbClr val="030303"/>
                </a:solidFill>
                <a:latin typeface="IBM Plex Sans Medium" pitchFamily="34" charset="0"/>
                <a:ea typeface="IBM Plex Sans Medium" pitchFamily="34" charset="-122"/>
                <a:cs typeface="IBM Plex Sans Medium" pitchFamily="34" charset="-120"/>
              </a:rPr>
              <a:t>手術に対する不安や恐怖心が強い。手術の結果や麻酔への不安、術後の痛みへの恐れなどが混在する。</a:t>
            </a:r>
            <a:endParaRPr lang="en-US" sz="2400" dirty="0"/>
          </a:p>
        </p:txBody>
      </p:sp>
      <p:sp>
        <p:nvSpPr>
          <p:cNvPr id="6" name="Shape 4"/>
          <p:cNvSpPr/>
          <p:nvPr/>
        </p:nvSpPr>
        <p:spPr>
          <a:xfrm>
            <a:off x="5260777" y="2686356"/>
            <a:ext cx="4108728" cy="3825479"/>
          </a:xfrm>
          <a:prstGeom prst="roundRect">
            <a:avLst>
              <a:gd name="adj" fmla="val 3425"/>
            </a:avLst>
          </a:prstGeom>
          <a:solidFill>
            <a:srgbClr val="E6E6E6"/>
          </a:solidFill>
          <a:ln w="15240">
            <a:solidFill>
              <a:srgbClr val="CCCCCC"/>
            </a:solidFill>
            <a:prstDash val="solid"/>
          </a:ln>
        </p:spPr>
        <p:txBody>
          <a:bodyPr/>
          <a:lstStyle/>
          <a:p>
            <a:endParaRPr lang="ja-JP" altLang="en-US" sz="2000"/>
          </a:p>
        </p:txBody>
      </p:sp>
      <p:sp>
        <p:nvSpPr>
          <p:cNvPr id="7" name="Text 5"/>
          <p:cNvSpPr/>
          <p:nvPr/>
        </p:nvSpPr>
        <p:spPr>
          <a:xfrm>
            <a:off x="5579150" y="3004729"/>
            <a:ext cx="3471982" cy="487509"/>
          </a:xfrm>
          <a:prstGeom prst="rect">
            <a:avLst/>
          </a:prstGeom>
          <a:noFill/>
          <a:ln/>
        </p:spPr>
        <p:txBody>
          <a:bodyPr wrap="none" lIns="0" tIns="0" rIns="0" bIns="0" rtlCol="0" anchor="t"/>
          <a:lstStyle/>
          <a:p>
            <a:pPr marL="0" indent="0" algn="l">
              <a:lnSpc>
                <a:spcPts val="3700"/>
              </a:lnSpc>
              <a:buNone/>
            </a:pPr>
            <a:r>
              <a:rPr lang="en-US" sz="3200" dirty="0">
                <a:solidFill>
                  <a:srgbClr val="030303"/>
                </a:solidFill>
                <a:latin typeface="Inter Medium" pitchFamily="34" charset="0"/>
                <a:ea typeface="Inter Medium" pitchFamily="34" charset="-122"/>
                <a:cs typeface="Inter Medium" pitchFamily="34" charset="-120"/>
              </a:rPr>
              <a:t>情報不足による混乱</a:t>
            </a:r>
            <a:endParaRPr lang="en-US" sz="3200" dirty="0"/>
          </a:p>
        </p:txBody>
      </p:sp>
      <p:sp>
        <p:nvSpPr>
          <p:cNvPr id="8" name="Text 6"/>
          <p:cNvSpPr/>
          <p:nvPr/>
        </p:nvSpPr>
        <p:spPr>
          <a:xfrm>
            <a:off x="5579150" y="3660526"/>
            <a:ext cx="3471982" cy="1996584"/>
          </a:xfrm>
          <a:prstGeom prst="rect">
            <a:avLst/>
          </a:prstGeom>
          <a:noFill/>
          <a:ln/>
        </p:spPr>
        <p:txBody>
          <a:bodyPr wrap="square" lIns="0" tIns="0" rIns="0" bIns="0" rtlCol="0" anchor="t"/>
          <a:lstStyle/>
          <a:p>
            <a:pPr marL="0" indent="0" algn="l">
              <a:lnSpc>
                <a:spcPts val="3800"/>
              </a:lnSpc>
              <a:buNone/>
            </a:pPr>
            <a:r>
              <a:rPr lang="en-US" sz="2400" dirty="0">
                <a:solidFill>
                  <a:srgbClr val="030303"/>
                </a:solidFill>
                <a:latin typeface="IBM Plex Sans Medium" pitchFamily="34" charset="0"/>
                <a:ea typeface="IBM Plex Sans Medium" pitchFamily="34" charset="-122"/>
                <a:cs typeface="IBM Plex Sans Medium" pitchFamily="34" charset="-120"/>
              </a:rPr>
              <a:t>手術内容や経過についての情報不足により混乱する場合がある。十分な説明と理解が重要である。</a:t>
            </a:r>
            <a:endParaRPr lang="en-US" sz="2400" dirty="0"/>
          </a:p>
        </p:txBody>
      </p:sp>
      <p:sp>
        <p:nvSpPr>
          <p:cNvPr id="9" name="Shape 7"/>
          <p:cNvSpPr/>
          <p:nvPr/>
        </p:nvSpPr>
        <p:spPr>
          <a:xfrm>
            <a:off x="9672638" y="2686356"/>
            <a:ext cx="4108728" cy="3825479"/>
          </a:xfrm>
          <a:prstGeom prst="roundRect">
            <a:avLst>
              <a:gd name="adj" fmla="val 3425"/>
            </a:avLst>
          </a:prstGeom>
          <a:solidFill>
            <a:srgbClr val="E6E6E6"/>
          </a:solidFill>
          <a:ln w="15240">
            <a:solidFill>
              <a:srgbClr val="CCCCCC"/>
            </a:solidFill>
            <a:prstDash val="solid"/>
          </a:ln>
        </p:spPr>
        <p:txBody>
          <a:bodyPr/>
          <a:lstStyle/>
          <a:p>
            <a:endParaRPr lang="ja-JP" altLang="en-US" sz="2000"/>
          </a:p>
        </p:txBody>
      </p:sp>
      <p:sp>
        <p:nvSpPr>
          <p:cNvPr id="10" name="Text 8"/>
          <p:cNvSpPr/>
          <p:nvPr/>
        </p:nvSpPr>
        <p:spPr>
          <a:xfrm>
            <a:off x="9991011" y="3004729"/>
            <a:ext cx="3471982" cy="487509"/>
          </a:xfrm>
          <a:prstGeom prst="rect">
            <a:avLst/>
          </a:prstGeom>
          <a:noFill/>
          <a:ln/>
        </p:spPr>
        <p:txBody>
          <a:bodyPr wrap="none" lIns="0" tIns="0" rIns="0" bIns="0" rtlCol="0" anchor="t"/>
          <a:lstStyle/>
          <a:p>
            <a:pPr marL="0" indent="0" algn="l">
              <a:lnSpc>
                <a:spcPts val="3700"/>
              </a:lnSpc>
              <a:buNone/>
            </a:pPr>
            <a:r>
              <a:rPr lang="en-US" sz="3200" dirty="0">
                <a:solidFill>
                  <a:srgbClr val="030303"/>
                </a:solidFill>
                <a:latin typeface="Inter Medium" pitchFamily="34" charset="0"/>
                <a:ea typeface="Inter Medium" pitchFamily="34" charset="-122"/>
                <a:cs typeface="Inter Medium" pitchFamily="34" charset="-120"/>
              </a:rPr>
              <a:t>環境変化のストレス</a:t>
            </a:r>
            <a:endParaRPr lang="en-US" sz="3200" dirty="0"/>
          </a:p>
        </p:txBody>
      </p:sp>
      <p:sp>
        <p:nvSpPr>
          <p:cNvPr id="11" name="Text 9"/>
          <p:cNvSpPr/>
          <p:nvPr/>
        </p:nvSpPr>
        <p:spPr>
          <a:xfrm>
            <a:off x="9991011" y="3660524"/>
            <a:ext cx="3471982" cy="2495729"/>
          </a:xfrm>
          <a:prstGeom prst="rect">
            <a:avLst/>
          </a:prstGeom>
          <a:noFill/>
          <a:ln/>
        </p:spPr>
        <p:txBody>
          <a:bodyPr wrap="square" lIns="0" tIns="0" rIns="0" bIns="0" rtlCol="0" anchor="t"/>
          <a:lstStyle/>
          <a:p>
            <a:pPr marL="0" indent="0" algn="l">
              <a:lnSpc>
                <a:spcPts val="3800"/>
              </a:lnSpc>
              <a:buNone/>
            </a:pPr>
            <a:r>
              <a:rPr lang="en-US" sz="2400" dirty="0">
                <a:solidFill>
                  <a:srgbClr val="030303"/>
                </a:solidFill>
                <a:latin typeface="IBM Plex Sans Medium" pitchFamily="34" charset="0"/>
                <a:ea typeface="IBM Plex Sans Medium" pitchFamily="34" charset="-122"/>
                <a:cs typeface="IBM Plex Sans Medium" pitchFamily="34" charset="-120"/>
              </a:rPr>
              <a:t>環境の変化や入院によるストレスで睡眠障害(不眠)が生じやすい。日常生活からの隔離感も影響する。</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966073" y="1113234"/>
            <a:ext cx="8626316" cy="1078230"/>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術中期の特徴と看護</a:t>
            </a:r>
            <a:endParaRPr lang="en-US" sz="6750" dirty="0"/>
          </a:p>
        </p:txBody>
      </p:sp>
      <p:sp>
        <p:nvSpPr>
          <p:cNvPr id="3" name="Text 1"/>
          <p:cNvSpPr/>
          <p:nvPr/>
        </p:nvSpPr>
        <p:spPr>
          <a:xfrm>
            <a:off x="966073" y="2730638"/>
            <a:ext cx="5175766" cy="646867"/>
          </a:xfrm>
          <a:prstGeom prst="rect">
            <a:avLst/>
          </a:prstGeom>
          <a:noFill/>
          <a:ln/>
        </p:spPr>
        <p:txBody>
          <a:bodyPr wrap="none" lIns="0" tIns="0" rIns="0" bIns="0" rtlCol="0" anchor="t"/>
          <a:lstStyle/>
          <a:p>
            <a:pPr marL="0" indent="0" algn="l">
              <a:lnSpc>
                <a:spcPts val="5050"/>
              </a:lnSpc>
              <a:buNone/>
            </a:pPr>
            <a:r>
              <a:rPr lang="en-US" sz="4400" dirty="0">
                <a:solidFill>
                  <a:srgbClr val="1B1B27"/>
                </a:solidFill>
                <a:latin typeface="Inter Medium" pitchFamily="34" charset="0"/>
                <a:ea typeface="Inter Medium" pitchFamily="34" charset="-122"/>
                <a:cs typeface="Inter Medium" pitchFamily="34" charset="-120"/>
              </a:rPr>
              <a:t>目的と主な変化</a:t>
            </a:r>
            <a:endParaRPr lang="en-US" sz="4400" dirty="0"/>
          </a:p>
        </p:txBody>
      </p:sp>
      <p:sp>
        <p:nvSpPr>
          <p:cNvPr id="4" name="Text 2"/>
          <p:cNvSpPr/>
          <p:nvPr/>
        </p:nvSpPr>
        <p:spPr>
          <a:xfrm>
            <a:off x="966073" y="3722548"/>
            <a:ext cx="5928241" cy="2759869"/>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安全かつ円滑な手術の実施、麻酔中の全身管理を目的とする。意識の喪失(全身麻酔など)、体位固定や器具の使用による身体的ストレス、術中低体温や出血のリスクが高まる時期である。</a:t>
            </a:r>
            <a:endParaRPr lang="en-US" sz="2800" dirty="0"/>
          </a:p>
        </p:txBody>
      </p:sp>
      <p:sp>
        <p:nvSpPr>
          <p:cNvPr id="5" name="Text 3"/>
          <p:cNvSpPr/>
          <p:nvPr/>
        </p:nvSpPr>
        <p:spPr>
          <a:xfrm>
            <a:off x="7743706" y="2730638"/>
            <a:ext cx="5175766" cy="646867"/>
          </a:xfrm>
          <a:prstGeom prst="rect">
            <a:avLst/>
          </a:prstGeom>
          <a:noFill/>
          <a:ln/>
        </p:spPr>
        <p:txBody>
          <a:bodyPr wrap="none" lIns="0" tIns="0" rIns="0" bIns="0" rtlCol="0" anchor="t"/>
          <a:lstStyle/>
          <a:p>
            <a:pPr marL="0" indent="0" algn="l">
              <a:lnSpc>
                <a:spcPts val="5050"/>
              </a:lnSpc>
              <a:buNone/>
            </a:pPr>
            <a:r>
              <a:rPr lang="en-US" sz="4400" dirty="0">
                <a:solidFill>
                  <a:srgbClr val="1B1B27"/>
                </a:solidFill>
                <a:latin typeface="Inter Medium" pitchFamily="34" charset="0"/>
                <a:ea typeface="Inter Medium" pitchFamily="34" charset="-122"/>
                <a:cs typeface="Inter Medium" pitchFamily="34" charset="-120"/>
              </a:rPr>
              <a:t>看護の視点</a:t>
            </a:r>
            <a:endParaRPr lang="en-US" sz="4400" dirty="0"/>
          </a:p>
        </p:txBody>
      </p:sp>
      <p:sp>
        <p:nvSpPr>
          <p:cNvPr id="6" name="Text 4"/>
          <p:cNvSpPr/>
          <p:nvPr/>
        </p:nvSpPr>
        <p:spPr>
          <a:xfrm>
            <a:off x="7743706" y="3722548"/>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無菌操作の徹底</a:t>
            </a:r>
            <a:endParaRPr lang="en-US" sz="2800" dirty="0"/>
          </a:p>
        </p:txBody>
      </p:sp>
      <p:sp>
        <p:nvSpPr>
          <p:cNvPr id="7" name="Text 5"/>
          <p:cNvSpPr/>
          <p:nvPr/>
        </p:nvSpPr>
        <p:spPr>
          <a:xfrm>
            <a:off x="7743706" y="4395251"/>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体位管理</a:t>
            </a:r>
            <a:endParaRPr lang="en-US" sz="2800" dirty="0"/>
          </a:p>
        </p:txBody>
      </p:sp>
      <p:sp>
        <p:nvSpPr>
          <p:cNvPr id="8" name="Text 6"/>
          <p:cNvSpPr/>
          <p:nvPr/>
        </p:nvSpPr>
        <p:spPr>
          <a:xfrm>
            <a:off x="7743706" y="5067954"/>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バイタルモニタリング</a:t>
            </a:r>
            <a:endParaRPr lang="en-US" sz="2800" dirty="0"/>
          </a:p>
        </p:txBody>
      </p:sp>
      <p:sp>
        <p:nvSpPr>
          <p:cNvPr id="9" name="Text 7"/>
          <p:cNvSpPr/>
          <p:nvPr/>
        </p:nvSpPr>
        <p:spPr>
          <a:xfrm>
            <a:off x="7743706" y="5740657"/>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患者の安全確保</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934879" y="923092"/>
            <a:ext cx="10017085" cy="1043583"/>
          </a:xfrm>
          <a:prstGeom prst="rect">
            <a:avLst/>
          </a:prstGeom>
          <a:noFill/>
          <a:ln/>
        </p:spPr>
        <p:txBody>
          <a:bodyPr wrap="none" lIns="0" tIns="0" rIns="0" bIns="0" rtlCol="0" anchor="t"/>
          <a:lstStyle/>
          <a:p>
            <a:pPr marL="0" indent="0" algn="l">
              <a:lnSpc>
                <a:spcPts val="8200"/>
              </a:lnSpc>
              <a:buNone/>
            </a:pPr>
            <a:r>
              <a:rPr lang="en-US" sz="6550" dirty="0">
                <a:solidFill>
                  <a:srgbClr val="1B1B27"/>
                </a:solidFill>
                <a:latin typeface="Inter Medium" pitchFamily="34" charset="0"/>
                <a:ea typeface="Inter Medium" pitchFamily="34" charset="-122"/>
                <a:cs typeface="Inter Medium" pitchFamily="34" charset="-120"/>
              </a:rPr>
              <a:t>術中期における患者の特徴</a:t>
            </a:r>
            <a:endParaRPr lang="en-US" sz="6550" dirty="0"/>
          </a:p>
        </p:txBody>
      </p:sp>
      <p:sp>
        <p:nvSpPr>
          <p:cNvPr id="3" name="Shape 1"/>
          <p:cNvSpPr/>
          <p:nvPr/>
        </p:nvSpPr>
        <p:spPr>
          <a:xfrm>
            <a:off x="934879" y="2320987"/>
            <a:ext cx="6213396" cy="4672013"/>
          </a:xfrm>
          <a:prstGeom prst="roundRect">
            <a:avLst>
              <a:gd name="adj" fmla="val 3002"/>
            </a:avLst>
          </a:prstGeom>
          <a:solidFill>
            <a:srgbClr val="FFFFFF">
              <a:alpha val="95000"/>
            </a:srgbClr>
          </a:solidFill>
          <a:ln w="38100">
            <a:solidFill>
              <a:srgbClr val="CCCCCC"/>
            </a:solidFill>
            <a:prstDash val="solid"/>
          </a:ln>
        </p:spPr>
        <p:txBody>
          <a:bodyPr/>
          <a:lstStyle/>
          <a:p>
            <a:endParaRPr lang="ja-JP" altLang="en-US" sz="2000"/>
          </a:p>
        </p:txBody>
      </p:sp>
      <p:sp>
        <p:nvSpPr>
          <p:cNvPr id="4" name="Text 2"/>
          <p:cNvSpPr/>
          <p:nvPr/>
        </p:nvSpPr>
        <p:spPr>
          <a:xfrm>
            <a:off x="1306830" y="2692938"/>
            <a:ext cx="4173974" cy="521732"/>
          </a:xfrm>
          <a:prstGeom prst="rect">
            <a:avLst/>
          </a:prstGeom>
          <a:noFill/>
          <a:ln/>
        </p:spPr>
        <p:txBody>
          <a:bodyPr wrap="none" lIns="0" tIns="0" rIns="0" bIns="0" rtlCol="0" anchor="t"/>
          <a:lstStyle/>
          <a:p>
            <a:pPr marL="0" indent="0" algn="l">
              <a:lnSpc>
                <a:spcPts val="4100"/>
              </a:lnSpc>
              <a:buNone/>
            </a:pPr>
            <a:r>
              <a:rPr lang="en-US" sz="3600" dirty="0">
                <a:solidFill>
                  <a:srgbClr val="030303"/>
                </a:solidFill>
                <a:latin typeface="Inter Medium" pitchFamily="34" charset="0"/>
                <a:ea typeface="Inter Medium" pitchFamily="34" charset="-122"/>
                <a:cs typeface="Inter Medium" pitchFamily="34" charset="-120"/>
              </a:rPr>
              <a:t>身体的特徴</a:t>
            </a:r>
            <a:endParaRPr lang="en-US" sz="3600" dirty="0"/>
          </a:p>
        </p:txBody>
      </p:sp>
      <p:sp>
        <p:nvSpPr>
          <p:cNvPr id="5" name="Text 3"/>
          <p:cNvSpPr/>
          <p:nvPr/>
        </p:nvSpPr>
        <p:spPr>
          <a:xfrm>
            <a:off x="1306830" y="3414933"/>
            <a:ext cx="5469493" cy="3206115"/>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麻酔の導入により意識が消失し、全身状態が人工的に管理される。手術体位の固定により局所的な圧迫や循環障害のリスクがある。体温の低下(低体温)を防ぐための管理が必要である。</a:t>
            </a:r>
            <a:endParaRPr lang="en-US" sz="2800" dirty="0"/>
          </a:p>
        </p:txBody>
      </p:sp>
      <p:sp>
        <p:nvSpPr>
          <p:cNvPr id="6" name="Shape 4"/>
          <p:cNvSpPr/>
          <p:nvPr/>
        </p:nvSpPr>
        <p:spPr>
          <a:xfrm>
            <a:off x="7482126" y="2320987"/>
            <a:ext cx="6213396" cy="4672013"/>
          </a:xfrm>
          <a:prstGeom prst="roundRect">
            <a:avLst>
              <a:gd name="adj" fmla="val 3002"/>
            </a:avLst>
          </a:prstGeom>
          <a:solidFill>
            <a:srgbClr val="FFFFFF">
              <a:alpha val="95000"/>
            </a:srgbClr>
          </a:solidFill>
          <a:ln w="38100">
            <a:solidFill>
              <a:srgbClr val="CCCCCC"/>
            </a:solidFill>
            <a:prstDash val="solid"/>
          </a:ln>
        </p:spPr>
        <p:txBody>
          <a:bodyPr/>
          <a:lstStyle/>
          <a:p>
            <a:endParaRPr lang="ja-JP" altLang="en-US" sz="2000"/>
          </a:p>
        </p:txBody>
      </p:sp>
      <p:sp>
        <p:nvSpPr>
          <p:cNvPr id="7" name="Text 5"/>
          <p:cNvSpPr/>
          <p:nvPr/>
        </p:nvSpPr>
        <p:spPr>
          <a:xfrm>
            <a:off x="7854077" y="2692938"/>
            <a:ext cx="4173974" cy="521732"/>
          </a:xfrm>
          <a:prstGeom prst="rect">
            <a:avLst/>
          </a:prstGeom>
          <a:noFill/>
          <a:ln/>
        </p:spPr>
        <p:txBody>
          <a:bodyPr wrap="none" lIns="0" tIns="0" rIns="0" bIns="0" rtlCol="0" anchor="t"/>
          <a:lstStyle/>
          <a:p>
            <a:pPr marL="0" indent="0" algn="l">
              <a:lnSpc>
                <a:spcPts val="4100"/>
              </a:lnSpc>
              <a:buNone/>
            </a:pPr>
            <a:r>
              <a:rPr lang="en-US" sz="3600" dirty="0">
                <a:solidFill>
                  <a:srgbClr val="030303"/>
                </a:solidFill>
                <a:latin typeface="Inter Medium" pitchFamily="34" charset="0"/>
                <a:ea typeface="Inter Medium" pitchFamily="34" charset="-122"/>
                <a:cs typeface="Inter Medium" pitchFamily="34" charset="-120"/>
              </a:rPr>
              <a:t>心理的特徴</a:t>
            </a:r>
            <a:endParaRPr lang="en-US" sz="3600" dirty="0"/>
          </a:p>
        </p:txBody>
      </p:sp>
      <p:sp>
        <p:nvSpPr>
          <p:cNvPr id="8" name="Text 6"/>
          <p:cNvSpPr/>
          <p:nvPr/>
        </p:nvSpPr>
        <p:spPr>
          <a:xfrm>
            <a:off x="7854077" y="3414933"/>
            <a:ext cx="5469493" cy="2671763"/>
          </a:xfrm>
          <a:prstGeom prst="rect">
            <a:avLst/>
          </a:prstGeom>
          <a:noFill/>
          <a:ln/>
        </p:spPr>
        <p:txBody>
          <a:bodyPr wrap="square" lIns="0" tIns="0" rIns="0" bIns="0" rtlCol="0" anchor="t"/>
          <a:lstStyle/>
          <a:p>
            <a:pPr marL="0" indent="0" algn="l">
              <a:lnSpc>
                <a:spcPts val="4200"/>
              </a:lnSpc>
              <a:buNone/>
            </a:pPr>
            <a:r>
              <a:rPr lang="en-US" sz="2800" dirty="0">
                <a:solidFill>
                  <a:srgbClr val="030303"/>
                </a:solidFill>
                <a:latin typeface="IBM Plex Sans Medium" pitchFamily="34" charset="0"/>
                <a:ea typeface="IBM Plex Sans Medium" pitchFamily="34" charset="-122"/>
                <a:cs typeface="IBM Plex Sans Medium" pitchFamily="34" charset="-120"/>
              </a:rPr>
              <a:t>患者は意識がない状態であるが、術中のストレスや侵襲は術後の回復に影響を及ぼす。家族への説明や術中の状況把握が看護師の重要な役割となる。</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966073" y="966668"/>
            <a:ext cx="8626316" cy="1078230"/>
          </a:xfrm>
          <a:prstGeom prst="rect">
            <a:avLst/>
          </a:prstGeom>
          <a:noFill/>
          <a:ln/>
        </p:spPr>
        <p:txBody>
          <a:bodyPr wrap="none" lIns="0" tIns="0" rIns="0" bIns="0" rtlCol="0" anchor="t"/>
          <a:lstStyle/>
          <a:p>
            <a:pPr marL="0" indent="0" algn="l">
              <a:lnSpc>
                <a:spcPts val="8450"/>
              </a:lnSpc>
              <a:buNone/>
            </a:pPr>
            <a:r>
              <a:rPr lang="en-US" sz="6750" dirty="0">
                <a:solidFill>
                  <a:srgbClr val="1B1B27"/>
                </a:solidFill>
                <a:latin typeface="Inter Medium" pitchFamily="34" charset="0"/>
                <a:ea typeface="Inter Medium" pitchFamily="34" charset="-122"/>
                <a:cs typeface="Inter Medium" pitchFamily="34" charset="-120"/>
              </a:rPr>
              <a:t>術後期の特徴と看護</a:t>
            </a:r>
            <a:endParaRPr lang="en-US" sz="6750" dirty="0"/>
          </a:p>
        </p:txBody>
      </p:sp>
      <p:sp>
        <p:nvSpPr>
          <p:cNvPr id="3" name="Text 1"/>
          <p:cNvSpPr/>
          <p:nvPr/>
        </p:nvSpPr>
        <p:spPr>
          <a:xfrm>
            <a:off x="966073" y="2584072"/>
            <a:ext cx="5175766" cy="646867"/>
          </a:xfrm>
          <a:prstGeom prst="rect">
            <a:avLst/>
          </a:prstGeom>
          <a:noFill/>
          <a:ln/>
        </p:spPr>
        <p:txBody>
          <a:bodyPr wrap="none" lIns="0" tIns="0" rIns="0" bIns="0" rtlCol="0" anchor="t"/>
          <a:lstStyle/>
          <a:p>
            <a:pPr marL="0" indent="0" algn="l">
              <a:lnSpc>
                <a:spcPts val="5050"/>
              </a:lnSpc>
              <a:buNone/>
            </a:pPr>
            <a:r>
              <a:rPr lang="en-US" sz="4400" dirty="0">
                <a:solidFill>
                  <a:srgbClr val="1B1B27"/>
                </a:solidFill>
                <a:latin typeface="Inter Medium" pitchFamily="34" charset="0"/>
                <a:ea typeface="Inter Medium" pitchFamily="34" charset="-122"/>
                <a:cs typeface="Inter Medium" pitchFamily="34" charset="-120"/>
              </a:rPr>
              <a:t>目的と主な変化</a:t>
            </a:r>
            <a:endParaRPr lang="en-US" sz="4400" dirty="0"/>
          </a:p>
        </p:txBody>
      </p:sp>
      <p:sp>
        <p:nvSpPr>
          <p:cNvPr id="4" name="Text 2"/>
          <p:cNvSpPr/>
          <p:nvPr/>
        </p:nvSpPr>
        <p:spPr>
          <a:xfrm>
            <a:off x="966073" y="3575982"/>
            <a:ext cx="5928241" cy="2759869"/>
          </a:xfrm>
          <a:prstGeom prst="rect">
            <a:avLst/>
          </a:prstGeom>
          <a:noFill/>
          <a:ln/>
        </p:spPr>
        <p:txBody>
          <a:bodyPr wrap="square" lIns="0" tIns="0" rIns="0" bIns="0" rtlCol="0" anchor="t"/>
          <a:lstStyle/>
          <a:p>
            <a:pPr marL="0" indent="0" algn="l">
              <a:lnSpc>
                <a:spcPts val="4300"/>
              </a:lnSpc>
              <a:buNone/>
            </a:pPr>
            <a:r>
              <a:rPr lang="en-US" sz="2800" dirty="0">
                <a:solidFill>
                  <a:srgbClr val="030303"/>
                </a:solidFill>
                <a:latin typeface="IBM Plex Sans Medium" pitchFamily="34" charset="0"/>
                <a:ea typeface="IBM Plex Sans Medium" pitchFamily="34" charset="-122"/>
                <a:cs typeface="IBM Plex Sans Medium" pitchFamily="34" charset="-120"/>
              </a:rPr>
              <a:t>合併症の予防、早期回復支援、セルフケアの促進を目的とする。創部の疼痛、吐き気、倦怠感、排泄困難などの症状が出現する。回復の遅れに対する不安、自立への焦りも生じやすい。</a:t>
            </a:r>
            <a:endParaRPr lang="en-US" sz="2800" dirty="0"/>
          </a:p>
        </p:txBody>
      </p:sp>
      <p:sp>
        <p:nvSpPr>
          <p:cNvPr id="5" name="Text 3"/>
          <p:cNvSpPr/>
          <p:nvPr/>
        </p:nvSpPr>
        <p:spPr>
          <a:xfrm>
            <a:off x="7743706" y="2584072"/>
            <a:ext cx="5175766" cy="646867"/>
          </a:xfrm>
          <a:prstGeom prst="rect">
            <a:avLst/>
          </a:prstGeom>
          <a:noFill/>
          <a:ln/>
        </p:spPr>
        <p:txBody>
          <a:bodyPr wrap="none" lIns="0" tIns="0" rIns="0" bIns="0" rtlCol="0" anchor="t"/>
          <a:lstStyle/>
          <a:p>
            <a:pPr marL="0" indent="0" algn="l">
              <a:lnSpc>
                <a:spcPts val="5050"/>
              </a:lnSpc>
              <a:buNone/>
            </a:pPr>
            <a:r>
              <a:rPr lang="en-US" sz="4400" dirty="0">
                <a:solidFill>
                  <a:srgbClr val="1B1B27"/>
                </a:solidFill>
                <a:latin typeface="Inter Medium" pitchFamily="34" charset="0"/>
                <a:ea typeface="Inter Medium" pitchFamily="34" charset="-122"/>
                <a:cs typeface="Inter Medium" pitchFamily="34" charset="-120"/>
              </a:rPr>
              <a:t>看護の視点</a:t>
            </a:r>
            <a:endParaRPr lang="en-US" sz="4400" dirty="0"/>
          </a:p>
        </p:txBody>
      </p:sp>
      <p:sp>
        <p:nvSpPr>
          <p:cNvPr id="6" name="Text 4"/>
          <p:cNvSpPr/>
          <p:nvPr/>
        </p:nvSpPr>
        <p:spPr>
          <a:xfrm>
            <a:off x="7743706" y="3575982"/>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疼痛管理</a:t>
            </a:r>
            <a:endParaRPr lang="en-US" sz="2800" dirty="0"/>
          </a:p>
        </p:txBody>
      </p:sp>
      <p:sp>
        <p:nvSpPr>
          <p:cNvPr id="7" name="Text 5"/>
          <p:cNvSpPr/>
          <p:nvPr/>
        </p:nvSpPr>
        <p:spPr>
          <a:xfrm>
            <a:off x="7743706" y="4248685"/>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離床援助</a:t>
            </a:r>
            <a:endParaRPr lang="en-US" sz="2800" dirty="0"/>
          </a:p>
        </p:txBody>
      </p:sp>
      <p:sp>
        <p:nvSpPr>
          <p:cNvPr id="8" name="Text 6"/>
          <p:cNvSpPr/>
          <p:nvPr/>
        </p:nvSpPr>
        <p:spPr>
          <a:xfrm>
            <a:off x="7743706" y="4921388"/>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創部観察</a:t>
            </a:r>
            <a:endParaRPr lang="en-US" sz="2800" dirty="0"/>
          </a:p>
        </p:txBody>
      </p:sp>
      <p:sp>
        <p:nvSpPr>
          <p:cNvPr id="9" name="Text 7"/>
          <p:cNvSpPr/>
          <p:nvPr/>
        </p:nvSpPr>
        <p:spPr>
          <a:xfrm>
            <a:off x="7743706" y="5594091"/>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心理的支援</a:t>
            </a:r>
            <a:endParaRPr lang="en-US" sz="2800" dirty="0"/>
          </a:p>
        </p:txBody>
      </p:sp>
      <p:sp>
        <p:nvSpPr>
          <p:cNvPr id="10" name="Text 8"/>
          <p:cNvSpPr/>
          <p:nvPr/>
        </p:nvSpPr>
        <p:spPr>
          <a:xfrm>
            <a:off x="7743706" y="6266794"/>
            <a:ext cx="5928241" cy="551974"/>
          </a:xfrm>
          <a:prstGeom prst="rect">
            <a:avLst/>
          </a:prstGeom>
          <a:noFill/>
          <a:ln/>
        </p:spPr>
        <p:txBody>
          <a:bodyPr wrap="none" lIns="0" tIns="0" rIns="0" bIns="0" rtlCol="0" anchor="t"/>
          <a:lstStyle/>
          <a:p>
            <a:pPr marL="342900" indent="-342900" algn="l">
              <a:lnSpc>
                <a:spcPts val="4300"/>
              </a:lnSpc>
              <a:buSzPct val="100000"/>
              <a:buChar char="•"/>
            </a:pPr>
            <a:r>
              <a:rPr lang="en-US" sz="2800" dirty="0">
                <a:solidFill>
                  <a:srgbClr val="030303"/>
                </a:solidFill>
                <a:latin typeface="IBM Plex Sans Medium" pitchFamily="34" charset="0"/>
                <a:ea typeface="IBM Plex Sans Medium" pitchFamily="34" charset="-122"/>
                <a:cs typeface="IBM Plex Sans Medium" pitchFamily="34" charset="-120"/>
              </a:rPr>
              <a:t>退院指導</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845820" y="1465778"/>
            <a:ext cx="11328321" cy="943927"/>
          </a:xfrm>
          <a:prstGeom prst="rect">
            <a:avLst/>
          </a:prstGeom>
          <a:noFill/>
          <a:ln/>
        </p:spPr>
        <p:txBody>
          <a:bodyPr wrap="none" lIns="0" tIns="0" rIns="0" bIns="0" rtlCol="0" anchor="t"/>
          <a:lstStyle/>
          <a:p>
            <a:pPr marL="0" indent="0" algn="l">
              <a:lnSpc>
                <a:spcPts val="7400"/>
              </a:lnSpc>
              <a:buNone/>
            </a:pPr>
            <a:r>
              <a:rPr lang="en-US" sz="5900" dirty="0">
                <a:solidFill>
                  <a:srgbClr val="1B1B27"/>
                </a:solidFill>
                <a:latin typeface="Inter Medium" pitchFamily="34" charset="0"/>
                <a:ea typeface="Inter Medium" pitchFamily="34" charset="-122"/>
                <a:cs typeface="Inter Medium" pitchFamily="34" charset="-120"/>
              </a:rPr>
              <a:t>術後期における患者の身体的特徴</a:t>
            </a:r>
            <a:endParaRPr lang="en-US" sz="5900" dirty="0"/>
          </a:p>
        </p:txBody>
      </p:sp>
      <p:sp>
        <p:nvSpPr>
          <p:cNvPr id="3" name="Shape 1"/>
          <p:cNvSpPr/>
          <p:nvPr/>
        </p:nvSpPr>
        <p:spPr>
          <a:xfrm>
            <a:off x="845820" y="2635006"/>
            <a:ext cx="4186575" cy="4582222"/>
          </a:xfrm>
          <a:prstGeom prst="roundRect">
            <a:avLst>
              <a:gd name="adj" fmla="val 3384"/>
            </a:avLst>
          </a:prstGeom>
          <a:solidFill>
            <a:srgbClr val="FFFFFF">
              <a:alpha val="95000"/>
            </a:srgbClr>
          </a:solidFill>
          <a:ln w="38100">
            <a:solidFill>
              <a:srgbClr val="CCCCCC"/>
            </a:solidFill>
            <a:prstDash val="solid"/>
          </a:ln>
        </p:spPr>
        <p:txBody>
          <a:bodyPr/>
          <a:lstStyle/>
          <a:p>
            <a:endParaRPr lang="ja-JP" altLang="en-US" sz="2400"/>
          </a:p>
        </p:txBody>
      </p:sp>
      <p:sp>
        <p:nvSpPr>
          <p:cNvPr id="4" name="Text 2"/>
          <p:cNvSpPr/>
          <p:nvPr/>
        </p:nvSpPr>
        <p:spPr>
          <a:xfrm>
            <a:off x="1185983" y="2975168"/>
            <a:ext cx="3493824" cy="576852"/>
          </a:xfrm>
          <a:prstGeom prst="rect">
            <a:avLst/>
          </a:prstGeom>
          <a:noFill/>
          <a:ln/>
        </p:spPr>
        <p:txBody>
          <a:bodyPr wrap="none" lIns="0" tIns="0" rIns="0" bIns="0" rtlCol="0" anchor="t"/>
          <a:lstStyle/>
          <a:p>
            <a:pPr marL="0" indent="0" algn="l">
              <a:lnSpc>
                <a:spcPts val="3700"/>
              </a:lnSpc>
              <a:buNone/>
            </a:pPr>
            <a:r>
              <a:rPr lang="en-US" sz="3600" dirty="0">
                <a:solidFill>
                  <a:srgbClr val="030303"/>
                </a:solidFill>
                <a:latin typeface="Inter Medium" pitchFamily="34" charset="0"/>
                <a:ea typeface="Inter Medium" pitchFamily="34" charset="-122"/>
                <a:cs typeface="Inter Medium" pitchFamily="34" charset="-120"/>
              </a:rPr>
              <a:t>創部の状態</a:t>
            </a:r>
            <a:endParaRPr lang="en-US" sz="3600" dirty="0"/>
          </a:p>
        </p:txBody>
      </p:sp>
      <p:sp>
        <p:nvSpPr>
          <p:cNvPr id="5" name="Text 3"/>
          <p:cNvSpPr/>
          <p:nvPr/>
        </p:nvSpPr>
        <p:spPr>
          <a:xfrm>
            <a:off x="1185983" y="3628464"/>
            <a:ext cx="3493824" cy="2952634"/>
          </a:xfrm>
          <a:prstGeom prst="rect">
            <a:avLst/>
          </a:prstGeom>
          <a:noFill/>
          <a:ln/>
        </p:spPr>
        <p:txBody>
          <a:bodyPr wrap="square" lIns="0" tIns="0" rIns="0" bIns="0" rtlCol="0" anchor="t"/>
          <a:lstStyle/>
          <a:p>
            <a:pPr marL="0" indent="0" algn="l">
              <a:lnSpc>
                <a:spcPts val="3800"/>
              </a:lnSpc>
              <a:buNone/>
            </a:pPr>
            <a:r>
              <a:rPr lang="en-US" sz="2800" dirty="0">
                <a:solidFill>
                  <a:srgbClr val="030303"/>
                </a:solidFill>
                <a:latin typeface="IBM Plex Sans Medium" pitchFamily="34" charset="0"/>
                <a:ea typeface="IBM Plex Sans Medium" pitchFamily="34" charset="-122"/>
                <a:cs typeface="IBM Plex Sans Medium" pitchFamily="34" charset="-120"/>
              </a:rPr>
              <a:t>創部の疼痛や炎症、出血の有無を観察する必要がある。創部の治癒過程を適切に評価し、感染予防に努める。</a:t>
            </a:r>
            <a:endParaRPr lang="en-US" sz="2800" dirty="0"/>
          </a:p>
        </p:txBody>
      </p:sp>
      <p:sp>
        <p:nvSpPr>
          <p:cNvPr id="6" name="Shape 4"/>
          <p:cNvSpPr/>
          <p:nvPr/>
        </p:nvSpPr>
        <p:spPr>
          <a:xfrm>
            <a:off x="5259349" y="2635006"/>
            <a:ext cx="4186696" cy="4582222"/>
          </a:xfrm>
          <a:prstGeom prst="roundRect">
            <a:avLst>
              <a:gd name="adj" fmla="val 3384"/>
            </a:avLst>
          </a:prstGeom>
          <a:solidFill>
            <a:srgbClr val="FFFFFF">
              <a:alpha val="95000"/>
            </a:srgbClr>
          </a:solidFill>
          <a:ln w="38100">
            <a:solidFill>
              <a:srgbClr val="CCCCCC"/>
            </a:solidFill>
            <a:prstDash val="solid"/>
          </a:ln>
        </p:spPr>
        <p:txBody>
          <a:bodyPr/>
          <a:lstStyle/>
          <a:p>
            <a:endParaRPr lang="ja-JP" altLang="en-US" sz="2400"/>
          </a:p>
        </p:txBody>
      </p:sp>
      <p:sp>
        <p:nvSpPr>
          <p:cNvPr id="7" name="Text 5"/>
          <p:cNvSpPr/>
          <p:nvPr/>
        </p:nvSpPr>
        <p:spPr>
          <a:xfrm>
            <a:off x="5599509" y="2975168"/>
            <a:ext cx="3493945" cy="576852"/>
          </a:xfrm>
          <a:prstGeom prst="rect">
            <a:avLst/>
          </a:prstGeom>
          <a:noFill/>
          <a:ln/>
        </p:spPr>
        <p:txBody>
          <a:bodyPr wrap="none" lIns="0" tIns="0" rIns="0" bIns="0" rtlCol="0" anchor="t"/>
          <a:lstStyle/>
          <a:p>
            <a:pPr marL="0" indent="0" algn="l">
              <a:lnSpc>
                <a:spcPts val="3700"/>
              </a:lnSpc>
              <a:buNone/>
            </a:pPr>
            <a:r>
              <a:rPr lang="en-US" sz="3600" dirty="0">
                <a:solidFill>
                  <a:srgbClr val="030303"/>
                </a:solidFill>
                <a:latin typeface="Inter Medium" pitchFamily="34" charset="0"/>
                <a:ea typeface="Inter Medium" pitchFamily="34" charset="-122"/>
                <a:cs typeface="Inter Medium" pitchFamily="34" charset="-120"/>
              </a:rPr>
              <a:t>消化器症状</a:t>
            </a:r>
            <a:endParaRPr lang="en-US" sz="3600" dirty="0"/>
          </a:p>
        </p:txBody>
      </p:sp>
      <p:sp>
        <p:nvSpPr>
          <p:cNvPr id="8" name="Text 6"/>
          <p:cNvSpPr/>
          <p:nvPr/>
        </p:nvSpPr>
        <p:spPr>
          <a:xfrm>
            <a:off x="5599509" y="3628464"/>
            <a:ext cx="3493945" cy="2952634"/>
          </a:xfrm>
          <a:prstGeom prst="rect">
            <a:avLst/>
          </a:prstGeom>
          <a:noFill/>
          <a:ln/>
        </p:spPr>
        <p:txBody>
          <a:bodyPr wrap="square" lIns="0" tIns="0" rIns="0" bIns="0" rtlCol="0" anchor="t"/>
          <a:lstStyle/>
          <a:p>
            <a:pPr marL="0" indent="0" algn="l">
              <a:lnSpc>
                <a:spcPts val="3800"/>
              </a:lnSpc>
              <a:buNone/>
            </a:pPr>
            <a:r>
              <a:rPr lang="en-US" sz="2800" dirty="0">
                <a:solidFill>
                  <a:srgbClr val="030303"/>
                </a:solidFill>
                <a:latin typeface="IBM Plex Sans Medium" pitchFamily="34" charset="0"/>
                <a:ea typeface="IBM Plex Sans Medium" pitchFamily="34" charset="-122"/>
                <a:cs typeface="IBM Plex Sans Medium" pitchFamily="34" charset="-120"/>
              </a:rPr>
              <a:t>吐き気や嘔吐、排泄機能の変化がみられることがある。麻酔や手術侵襲による影響を考慮した観察が重要である。</a:t>
            </a:r>
            <a:endParaRPr lang="en-US" sz="2800" dirty="0"/>
          </a:p>
        </p:txBody>
      </p:sp>
      <p:sp>
        <p:nvSpPr>
          <p:cNvPr id="9" name="Shape 7"/>
          <p:cNvSpPr/>
          <p:nvPr/>
        </p:nvSpPr>
        <p:spPr>
          <a:xfrm>
            <a:off x="9672996" y="2635006"/>
            <a:ext cx="4186696" cy="4582222"/>
          </a:xfrm>
          <a:prstGeom prst="roundRect">
            <a:avLst>
              <a:gd name="adj" fmla="val 3384"/>
            </a:avLst>
          </a:prstGeom>
          <a:solidFill>
            <a:srgbClr val="FFFFFF">
              <a:alpha val="95000"/>
            </a:srgbClr>
          </a:solidFill>
          <a:ln w="38100">
            <a:solidFill>
              <a:srgbClr val="CCCCCC"/>
            </a:solidFill>
            <a:prstDash val="solid"/>
          </a:ln>
        </p:spPr>
        <p:txBody>
          <a:bodyPr/>
          <a:lstStyle/>
          <a:p>
            <a:endParaRPr lang="ja-JP" altLang="en-US" sz="2400"/>
          </a:p>
        </p:txBody>
      </p:sp>
      <p:sp>
        <p:nvSpPr>
          <p:cNvPr id="10" name="Text 8"/>
          <p:cNvSpPr/>
          <p:nvPr/>
        </p:nvSpPr>
        <p:spPr>
          <a:xfrm>
            <a:off x="10013156" y="2975168"/>
            <a:ext cx="3493945" cy="576852"/>
          </a:xfrm>
          <a:prstGeom prst="rect">
            <a:avLst/>
          </a:prstGeom>
          <a:noFill/>
          <a:ln/>
        </p:spPr>
        <p:txBody>
          <a:bodyPr wrap="none" lIns="0" tIns="0" rIns="0" bIns="0" rtlCol="0" anchor="t"/>
          <a:lstStyle/>
          <a:p>
            <a:pPr marL="0" indent="0" algn="l">
              <a:lnSpc>
                <a:spcPts val="3700"/>
              </a:lnSpc>
              <a:buNone/>
            </a:pPr>
            <a:r>
              <a:rPr lang="en-US" sz="3600" dirty="0">
                <a:solidFill>
                  <a:srgbClr val="030303"/>
                </a:solidFill>
                <a:latin typeface="Inter Medium" pitchFamily="34" charset="0"/>
                <a:ea typeface="Inter Medium" pitchFamily="34" charset="-122"/>
                <a:cs typeface="Inter Medium" pitchFamily="34" charset="-120"/>
              </a:rPr>
              <a:t>早期回復への援助</a:t>
            </a:r>
            <a:endParaRPr lang="en-US" sz="3600" dirty="0"/>
          </a:p>
        </p:txBody>
      </p:sp>
      <p:sp>
        <p:nvSpPr>
          <p:cNvPr id="11" name="Text 9"/>
          <p:cNvSpPr/>
          <p:nvPr/>
        </p:nvSpPr>
        <p:spPr>
          <a:xfrm>
            <a:off x="10013156" y="3628464"/>
            <a:ext cx="3493945" cy="2952634"/>
          </a:xfrm>
          <a:prstGeom prst="rect">
            <a:avLst/>
          </a:prstGeom>
          <a:noFill/>
          <a:ln/>
        </p:spPr>
        <p:txBody>
          <a:bodyPr wrap="square" lIns="0" tIns="0" rIns="0" bIns="0" rtlCol="0" anchor="t"/>
          <a:lstStyle/>
          <a:p>
            <a:pPr marL="0" indent="0" algn="l">
              <a:lnSpc>
                <a:spcPts val="3800"/>
              </a:lnSpc>
              <a:buNone/>
            </a:pPr>
            <a:r>
              <a:rPr lang="en-US" sz="2800" dirty="0">
                <a:solidFill>
                  <a:srgbClr val="030303"/>
                </a:solidFill>
                <a:latin typeface="IBM Plex Sans Medium" pitchFamily="34" charset="0"/>
                <a:ea typeface="IBM Plex Sans Medium" pitchFamily="34" charset="-122"/>
                <a:cs typeface="IBM Plex Sans Medium" pitchFamily="34" charset="-120"/>
              </a:rPr>
              <a:t>早期離床や呼吸循環の安定を促す援助が重要である。合併症予防と機能回復を目指した計画的な支援を行う。</a:t>
            </a:r>
            <a:endParaRPr lang="en-US" sz="2800" dirty="0"/>
          </a:p>
        </p:txBody>
      </p:sp>
    </p:spTree>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520</Words>
  <Application>Microsoft Office PowerPoint</Application>
  <PresentationFormat>ユーザー設定</PresentationFormat>
  <Paragraphs>162</Paragraphs>
  <Slides>20</Slides>
  <Notes>20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20</vt:i4>
      </vt:variant>
    </vt:vector>
  </HeadingPairs>
  <TitlesOfParts>
    <vt:vector size="28" baseType="lpstr">
      <vt:lpstr>Inter Medium</vt:lpstr>
      <vt:lpstr>Calibri Light</vt:lpstr>
      <vt:lpstr>IBM Plex Sans Medium</vt:lpstr>
      <vt:lpstr>Abadi</vt:lpstr>
      <vt:lpstr>BIZ UDPゴシック</vt:lpstr>
      <vt:lpstr>Calibri</vt:lpstr>
      <vt:lpstr>Arial</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2025-11-04T02:27:55Z</dcterms:created>
  <dcterms:modified xsi:type="dcterms:W3CDTF">2025-11-04T02:49:14Z</dcterms:modified>
</cp:coreProperties>
</file>