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IBM Plex Sans Medium" panose="020B0603050203000203" pitchFamily="34" charset="0"/>
      <p:regular r:id="rId24"/>
      <p:italic r:id="rId25"/>
    </p:embeddedFont>
    <p:embeddedFont>
      <p:font typeface="Inter Medium" panose="020B060007020508020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1341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08379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04047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19677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43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79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80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0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195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82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43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89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946260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616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698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845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131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28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36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918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4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49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01085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34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44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1352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20281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89715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26791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38602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18864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11/20/2025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15423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45118" y="1314518"/>
            <a:ext cx="7253764" cy="3164681"/>
          </a:xfrm>
          <a:prstGeom prst="rect">
            <a:avLst/>
          </a:prstGeom>
          <a:noFill/>
          <a:ln/>
        </p:spPr>
        <p:txBody>
          <a:bodyPr wrap="square" lIns="0" tIns="0" rIns="0" bIns="0" rtlCol="0" anchor="t"/>
          <a:lstStyle/>
          <a:p>
            <a:pPr marL="0" indent="0" algn="l">
              <a:buNone/>
            </a:pPr>
            <a:r>
              <a:rPr lang="ja-JP" altLang="en-US" sz="5400" dirty="0">
                <a:solidFill>
                  <a:srgbClr val="1B1B27"/>
                </a:solidFill>
                <a:latin typeface="Inter Medium" pitchFamily="34" charset="0"/>
                <a:ea typeface="Inter Medium" pitchFamily="34" charset="-122"/>
                <a:cs typeface="Inter Medium" pitchFamily="34" charset="-120"/>
              </a:rPr>
              <a:t>小児看護学</a:t>
            </a:r>
            <a:r>
              <a:rPr lang="en-US" altLang="ja-JP" sz="5400" dirty="0">
                <a:solidFill>
                  <a:srgbClr val="1B1B27"/>
                </a:solidFill>
                <a:latin typeface="Inter Medium" pitchFamily="34" charset="0"/>
                <a:ea typeface="Inter Medium" pitchFamily="34" charset="-122"/>
                <a:cs typeface="Inter Medium" pitchFamily="34" charset="-120"/>
              </a:rPr>
              <a:t>Ⅱ</a:t>
            </a:r>
            <a:r>
              <a:rPr lang="ja-JP" altLang="en-US" sz="5400" dirty="0">
                <a:solidFill>
                  <a:srgbClr val="1B1B27"/>
                </a:solidFill>
                <a:latin typeface="Inter Medium" pitchFamily="34" charset="0"/>
                <a:ea typeface="Inter Medium" pitchFamily="34" charset="-122"/>
                <a:cs typeface="Inter Medium" pitchFamily="34" charset="-120"/>
              </a:rPr>
              <a:t>（疾患論）</a:t>
            </a:r>
            <a:endParaRPr lang="en-US" altLang="ja-JP" sz="5400" dirty="0">
              <a:solidFill>
                <a:srgbClr val="1B1B27"/>
              </a:solidFill>
              <a:latin typeface="Inter Medium" pitchFamily="34" charset="0"/>
              <a:ea typeface="Inter Medium" pitchFamily="34" charset="-122"/>
              <a:cs typeface="Inter Medium" pitchFamily="34" charset="-120"/>
            </a:endParaRPr>
          </a:p>
          <a:p>
            <a:pPr marL="0" indent="0" algn="l">
              <a:buNone/>
            </a:pPr>
            <a:r>
              <a:rPr lang="ja-JP" altLang="en-US" sz="4000" dirty="0">
                <a:solidFill>
                  <a:srgbClr val="1B1B27"/>
                </a:solidFill>
                <a:latin typeface="Inter Medium" pitchFamily="34" charset="0"/>
                <a:ea typeface="Inter Medium" pitchFamily="34" charset="-122"/>
                <a:cs typeface="Inter Medium" pitchFamily="34" charset="-120"/>
              </a:rPr>
              <a:t>第１回</a:t>
            </a:r>
            <a:endParaRPr lang="en-US" sz="4000" dirty="0">
              <a:solidFill>
                <a:srgbClr val="1B1B27"/>
              </a:solidFill>
              <a:latin typeface="Inter Medium" pitchFamily="34" charset="0"/>
              <a:ea typeface="Inter Medium" pitchFamily="34" charset="-122"/>
              <a:cs typeface="Inter Medium" pitchFamily="34" charset="-120"/>
            </a:endParaRPr>
          </a:p>
          <a:p>
            <a:pPr marL="0" indent="0" algn="l">
              <a:buNone/>
            </a:pPr>
            <a:r>
              <a:rPr lang="en-US" sz="4000" dirty="0" err="1">
                <a:solidFill>
                  <a:srgbClr val="1B1B27"/>
                </a:solidFill>
                <a:latin typeface="Inter Medium" pitchFamily="34" charset="0"/>
                <a:ea typeface="Inter Medium" pitchFamily="34" charset="-122"/>
                <a:cs typeface="Inter Medium" pitchFamily="34" charset="-120"/>
              </a:rPr>
              <a:t>小児の疾患と成長発達を踏まえた看護の視点</a:t>
            </a:r>
            <a:endParaRPr lang="en-US" sz="4000" dirty="0"/>
          </a:p>
        </p:txBody>
      </p:sp>
      <p:sp>
        <p:nvSpPr>
          <p:cNvPr id="4" name="Text 1"/>
          <p:cNvSpPr/>
          <p:nvPr/>
        </p:nvSpPr>
        <p:spPr>
          <a:xfrm>
            <a:off x="945117" y="4600099"/>
            <a:ext cx="8283791" cy="270033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小児看護は、成長発達の過程と疾患の特徴を理解し、子どもの視点に立った支援を行う必要がある。疾患そのものだけでなく、子どもの発達、家族の思いに寄り添いながら看護を展開する姿勢が求められる。</a:t>
            </a:r>
            <a:endParaRPr lang="en-US" sz="2650" dirty="0"/>
          </a:p>
        </p:txBody>
      </p:sp>
      <p:pic>
        <p:nvPicPr>
          <p:cNvPr id="10" name="図 9" descr="白い背景に、数枚の白い切り絵の雪の結晶">
            <a:extLst>
              <a:ext uri="{FF2B5EF4-FFF2-40B4-BE49-F238E27FC236}">
                <a16:creationId xmlns:a16="http://schemas.microsoft.com/office/drawing/2014/main" id="{A388349E-B9B2-BFF5-F6B8-10D9631E31BB}"/>
              </a:ext>
            </a:extLst>
          </p:cNvPr>
          <p:cNvPicPr>
            <a:picLocks noChangeAspect="1"/>
          </p:cNvPicPr>
          <p:nvPr/>
        </p:nvPicPr>
        <p:blipFill>
          <a:blip r:embed="rId3"/>
          <a:srcRect l="62487"/>
          <a:stretch>
            <a:fillRect/>
          </a:stretch>
        </p:blipFill>
        <p:spPr>
          <a:xfrm>
            <a:off x="9999617" y="0"/>
            <a:ext cx="5288349"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52857" y="935831"/>
            <a:ext cx="935783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幼児期から学童期の特徴</a:t>
            </a:r>
            <a:endParaRPr lang="en-US" sz="6650" dirty="0"/>
          </a:p>
        </p:txBody>
      </p:sp>
      <p:sp>
        <p:nvSpPr>
          <p:cNvPr id="3" name="Text 1"/>
          <p:cNvSpPr/>
          <p:nvPr/>
        </p:nvSpPr>
        <p:spPr>
          <a:xfrm>
            <a:off x="952857" y="2849999"/>
            <a:ext cx="4254103" cy="531733"/>
          </a:xfrm>
          <a:prstGeom prst="rect">
            <a:avLst/>
          </a:prstGeom>
          <a:noFill/>
          <a:ln/>
        </p:spPr>
        <p:txBody>
          <a:bodyPr wrap="none" lIns="0" tIns="0" rIns="0" bIns="0" rtlCol="0" anchor="t"/>
          <a:lstStyle/>
          <a:p>
            <a:pPr marL="0" indent="0" algn="l">
              <a:lnSpc>
                <a:spcPts val="4150"/>
              </a:lnSpc>
              <a:buNone/>
            </a:pPr>
            <a:r>
              <a:rPr lang="en-US" sz="4400" dirty="0">
                <a:solidFill>
                  <a:srgbClr val="1B1B27"/>
                </a:solidFill>
                <a:latin typeface="Inter Medium" pitchFamily="34" charset="0"/>
                <a:ea typeface="Inter Medium" pitchFamily="34" charset="-122"/>
                <a:cs typeface="Inter Medium" pitchFamily="34" charset="-120"/>
              </a:rPr>
              <a:t>幼児期(1〜6歳)</a:t>
            </a:r>
            <a:endParaRPr lang="en-US" sz="4400" dirty="0"/>
          </a:p>
        </p:txBody>
      </p:sp>
      <p:sp>
        <p:nvSpPr>
          <p:cNvPr id="4" name="Text 2"/>
          <p:cNvSpPr/>
          <p:nvPr/>
        </p:nvSpPr>
        <p:spPr>
          <a:xfrm>
            <a:off x="952857" y="3722013"/>
            <a:ext cx="5947172" cy="3266123"/>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自己主張が強くなり、想像力や言語能力が発達する。医療処置や検査に対する恐怖感が強いため、事前説明(プレパレーション)や安心感の提供が必要である。遊びを通じた関わりが効果的である。</a:t>
            </a:r>
            <a:endParaRPr lang="en-US" sz="2800" dirty="0"/>
          </a:p>
        </p:txBody>
      </p:sp>
      <p:sp>
        <p:nvSpPr>
          <p:cNvPr id="5" name="Text 3"/>
          <p:cNvSpPr/>
          <p:nvPr/>
        </p:nvSpPr>
        <p:spPr>
          <a:xfrm>
            <a:off x="7737991" y="2849999"/>
            <a:ext cx="4254103" cy="531733"/>
          </a:xfrm>
          <a:prstGeom prst="rect">
            <a:avLst/>
          </a:prstGeom>
          <a:noFill/>
          <a:ln/>
        </p:spPr>
        <p:txBody>
          <a:bodyPr wrap="none" lIns="0" tIns="0" rIns="0" bIns="0" rtlCol="0" anchor="t"/>
          <a:lstStyle/>
          <a:p>
            <a:pPr marL="0" indent="0" algn="l">
              <a:lnSpc>
                <a:spcPts val="4150"/>
              </a:lnSpc>
              <a:buNone/>
            </a:pPr>
            <a:r>
              <a:rPr lang="en-US" sz="4400" dirty="0">
                <a:solidFill>
                  <a:srgbClr val="1B1B27"/>
                </a:solidFill>
                <a:latin typeface="Inter Medium" pitchFamily="34" charset="0"/>
                <a:ea typeface="Inter Medium" pitchFamily="34" charset="-122"/>
                <a:cs typeface="Inter Medium" pitchFamily="34" charset="-120"/>
              </a:rPr>
              <a:t>学童期(6〜12歳)</a:t>
            </a:r>
            <a:endParaRPr lang="en-US" sz="4400" dirty="0"/>
          </a:p>
        </p:txBody>
      </p:sp>
      <p:sp>
        <p:nvSpPr>
          <p:cNvPr id="6" name="Text 4"/>
          <p:cNvSpPr/>
          <p:nvPr/>
        </p:nvSpPr>
        <p:spPr>
          <a:xfrm>
            <a:off x="7737991" y="3722013"/>
            <a:ext cx="5947172" cy="2721769"/>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知的好奇心が高まり集団生活に積極的になる。疾患や入院により学校生活や友人関係に影響を受けやすい。自己肯定感を損なわないよう配慮し、学習支援や心理的ケアを行う必要がある。</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42010" y="827008"/>
            <a:ext cx="7518916" cy="939760"/>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思春期の特徴と看護</a:t>
            </a:r>
            <a:endParaRPr lang="en-US" sz="5900" dirty="0"/>
          </a:p>
        </p:txBody>
      </p:sp>
      <p:sp>
        <p:nvSpPr>
          <p:cNvPr id="3" name="Text 1"/>
          <p:cNvSpPr/>
          <p:nvPr/>
        </p:nvSpPr>
        <p:spPr>
          <a:xfrm>
            <a:off x="842010" y="2224580"/>
            <a:ext cx="13376576" cy="1593067"/>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自立心が芽生え、身体的・性的成熟が進む時期である。自己認識が深まり、プライバシーの尊重が必須となる。治療や生活について自己決定を支援し、慢性疾患の場合は将来への不安や葛藤が表出するため心理的支援が重要である。</a:t>
            </a:r>
            <a:endParaRPr lang="en-US" sz="2400" dirty="0"/>
          </a:p>
        </p:txBody>
      </p:sp>
      <p:sp>
        <p:nvSpPr>
          <p:cNvPr id="4" name="Shape 2"/>
          <p:cNvSpPr/>
          <p:nvPr/>
        </p:nvSpPr>
        <p:spPr>
          <a:xfrm>
            <a:off x="842010" y="4006231"/>
            <a:ext cx="4251654" cy="3589820"/>
          </a:xfrm>
          <a:prstGeom prst="roundRect">
            <a:avLst>
              <a:gd name="adj" fmla="val 5623"/>
            </a:avLst>
          </a:prstGeom>
          <a:solidFill>
            <a:srgbClr val="FFFFFF">
              <a:alpha val="95000"/>
            </a:srgbClr>
          </a:solidFill>
          <a:ln w="38100">
            <a:solidFill>
              <a:srgbClr val="CCCCCC"/>
            </a:solidFill>
            <a:prstDash val="solid"/>
          </a:ln>
        </p:spPr>
        <p:txBody>
          <a:bodyPr/>
          <a:lstStyle/>
          <a:p>
            <a:endParaRPr lang="ja-JP" altLang="en-US" sz="2000"/>
          </a:p>
        </p:txBody>
      </p:sp>
      <p:sp>
        <p:nvSpPr>
          <p:cNvPr id="5" name="Shape 3"/>
          <p:cNvSpPr/>
          <p:nvPr/>
        </p:nvSpPr>
        <p:spPr>
          <a:xfrm>
            <a:off x="803910" y="4006231"/>
            <a:ext cx="157464" cy="3589820"/>
          </a:xfrm>
          <a:prstGeom prst="roundRect">
            <a:avLst>
              <a:gd name="adj" fmla="val 82886"/>
            </a:avLst>
          </a:prstGeom>
          <a:solidFill>
            <a:srgbClr val="030303"/>
          </a:solidFill>
          <a:ln/>
        </p:spPr>
        <p:txBody>
          <a:bodyPr/>
          <a:lstStyle/>
          <a:p>
            <a:endParaRPr lang="ja-JP" altLang="en-US" sz="2000"/>
          </a:p>
        </p:txBody>
      </p:sp>
      <p:sp>
        <p:nvSpPr>
          <p:cNvPr id="6" name="Text 4"/>
          <p:cNvSpPr/>
          <p:nvPr/>
        </p:nvSpPr>
        <p:spPr>
          <a:xfrm>
            <a:off x="1295162" y="4345083"/>
            <a:ext cx="3433332" cy="1037339"/>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プライバシーの尊重</a:t>
            </a:r>
            <a:endParaRPr lang="en-US" sz="3200" dirty="0"/>
          </a:p>
        </p:txBody>
      </p:sp>
      <p:sp>
        <p:nvSpPr>
          <p:cNvPr id="7" name="Text 5"/>
          <p:cNvSpPr/>
          <p:nvPr/>
        </p:nvSpPr>
        <p:spPr>
          <a:xfrm>
            <a:off x="1295162" y="5465342"/>
            <a:ext cx="3433332" cy="1593067"/>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身体的変化に敏感な時期であり、羞恥心への配慮が不可欠である。</a:t>
            </a:r>
            <a:endParaRPr lang="en-US" sz="2400" dirty="0"/>
          </a:p>
        </p:txBody>
      </p:sp>
      <p:sp>
        <p:nvSpPr>
          <p:cNvPr id="8" name="Shape 6"/>
          <p:cNvSpPr/>
          <p:nvPr/>
        </p:nvSpPr>
        <p:spPr>
          <a:xfrm>
            <a:off x="5257681" y="4006231"/>
            <a:ext cx="4251654" cy="3589820"/>
          </a:xfrm>
          <a:prstGeom prst="roundRect">
            <a:avLst>
              <a:gd name="adj" fmla="val 5623"/>
            </a:avLst>
          </a:prstGeom>
          <a:solidFill>
            <a:srgbClr val="FFFFFF">
              <a:alpha val="95000"/>
            </a:srgbClr>
          </a:solidFill>
          <a:ln w="38100">
            <a:solidFill>
              <a:srgbClr val="CCCCCC"/>
            </a:solidFill>
            <a:prstDash val="solid"/>
          </a:ln>
        </p:spPr>
        <p:txBody>
          <a:bodyPr/>
          <a:lstStyle/>
          <a:p>
            <a:endParaRPr lang="ja-JP" altLang="en-US" sz="2000"/>
          </a:p>
        </p:txBody>
      </p:sp>
      <p:sp>
        <p:nvSpPr>
          <p:cNvPr id="9" name="Shape 7"/>
          <p:cNvSpPr/>
          <p:nvPr/>
        </p:nvSpPr>
        <p:spPr>
          <a:xfrm>
            <a:off x="5219581" y="4006231"/>
            <a:ext cx="157464" cy="3589820"/>
          </a:xfrm>
          <a:prstGeom prst="roundRect">
            <a:avLst>
              <a:gd name="adj" fmla="val 82886"/>
            </a:avLst>
          </a:prstGeom>
          <a:solidFill>
            <a:srgbClr val="030303"/>
          </a:solidFill>
          <a:ln/>
        </p:spPr>
        <p:txBody>
          <a:bodyPr/>
          <a:lstStyle/>
          <a:p>
            <a:endParaRPr lang="ja-JP" altLang="en-US" sz="2000"/>
          </a:p>
        </p:txBody>
      </p:sp>
      <p:sp>
        <p:nvSpPr>
          <p:cNvPr id="10" name="Text 8"/>
          <p:cNvSpPr/>
          <p:nvPr/>
        </p:nvSpPr>
        <p:spPr>
          <a:xfrm>
            <a:off x="5710833" y="4345083"/>
            <a:ext cx="3433332" cy="518670"/>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自己決定の支援</a:t>
            </a:r>
            <a:endParaRPr lang="en-US" sz="3200" dirty="0"/>
          </a:p>
        </p:txBody>
      </p:sp>
      <p:sp>
        <p:nvSpPr>
          <p:cNvPr id="11" name="Text 9"/>
          <p:cNvSpPr/>
          <p:nvPr/>
        </p:nvSpPr>
        <p:spPr>
          <a:xfrm>
            <a:off x="5710833" y="4995403"/>
            <a:ext cx="3433332" cy="2124088"/>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治療方針や日常生活について、本人の意思を尊重した関わりが必要である。</a:t>
            </a:r>
            <a:endParaRPr lang="en-US" sz="2400" dirty="0"/>
          </a:p>
        </p:txBody>
      </p:sp>
      <p:sp>
        <p:nvSpPr>
          <p:cNvPr id="12" name="Shape 10"/>
          <p:cNvSpPr/>
          <p:nvPr/>
        </p:nvSpPr>
        <p:spPr>
          <a:xfrm>
            <a:off x="9673352" y="4006231"/>
            <a:ext cx="4251654" cy="3589820"/>
          </a:xfrm>
          <a:prstGeom prst="roundRect">
            <a:avLst>
              <a:gd name="adj" fmla="val 5623"/>
            </a:avLst>
          </a:prstGeom>
          <a:solidFill>
            <a:srgbClr val="FFFFFF">
              <a:alpha val="95000"/>
            </a:srgbClr>
          </a:solidFill>
          <a:ln w="38100">
            <a:solidFill>
              <a:srgbClr val="CCCCCC"/>
            </a:solidFill>
            <a:prstDash val="solid"/>
          </a:ln>
        </p:spPr>
        <p:txBody>
          <a:bodyPr/>
          <a:lstStyle/>
          <a:p>
            <a:endParaRPr lang="ja-JP" altLang="en-US" sz="2000"/>
          </a:p>
        </p:txBody>
      </p:sp>
      <p:sp>
        <p:nvSpPr>
          <p:cNvPr id="13" name="Shape 11"/>
          <p:cNvSpPr/>
          <p:nvPr/>
        </p:nvSpPr>
        <p:spPr>
          <a:xfrm>
            <a:off x="9635252" y="4006231"/>
            <a:ext cx="157464" cy="3589820"/>
          </a:xfrm>
          <a:prstGeom prst="roundRect">
            <a:avLst>
              <a:gd name="adj" fmla="val 82886"/>
            </a:avLst>
          </a:prstGeom>
          <a:solidFill>
            <a:srgbClr val="030303"/>
          </a:solidFill>
          <a:ln/>
        </p:spPr>
        <p:txBody>
          <a:bodyPr/>
          <a:lstStyle/>
          <a:p>
            <a:endParaRPr lang="ja-JP" altLang="en-US" sz="2000"/>
          </a:p>
        </p:txBody>
      </p:sp>
      <p:sp>
        <p:nvSpPr>
          <p:cNvPr id="14" name="Text 12"/>
          <p:cNvSpPr/>
          <p:nvPr/>
        </p:nvSpPr>
        <p:spPr>
          <a:xfrm>
            <a:off x="10126504" y="4345083"/>
            <a:ext cx="3433332" cy="518670"/>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心理的支援</a:t>
            </a:r>
            <a:endParaRPr lang="en-US" sz="3200" dirty="0"/>
          </a:p>
        </p:txBody>
      </p:sp>
      <p:sp>
        <p:nvSpPr>
          <p:cNvPr id="15" name="Text 13"/>
          <p:cNvSpPr/>
          <p:nvPr/>
        </p:nvSpPr>
        <p:spPr>
          <a:xfrm>
            <a:off x="10126504" y="4995403"/>
            <a:ext cx="3433332" cy="2124088"/>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将来への不安や葛藤に寄り添い、自己肯定感を支える関わりが求められる。</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2402681"/>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小児の解剖生理学的特性</a:t>
            </a:r>
            <a:endParaRPr lang="en-US" sz="6750" dirty="0"/>
          </a:p>
        </p:txBody>
      </p:sp>
      <p:sp>
        <p:nvSpPr>
          <p:cNvPr id="3" name="Text 1"/>
          <p:cNvSpPr/>
          <p:nvPr/>
        </p:nvSpPr>
        <p:spPr>
          <a:xfrm>
            <a:off x="966073" y="4170998"/>
            <a:ext cx="12698254"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小児特有の身体的特徴を理解することは、疾患の病態や看護ケアの適正化に不可欠である。呼吸器系、循環器系、免疫系、体液・体温調節、薬剤代謝など、各系統において成人とは異なる特性を持つ。</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34879" y="1190268"/>
            <a:ext cx="10017085" cy="1043583"/>
          </a:xfrm>
          <a:prstGeom prst="rect">
            <a:avLst/>
          </a:prstGeom>
          <a:noFill/>
          <a:ln/>
        </p:spPr>
        <p:txBody>
          <a:bodyPr wrap="none" lIns="0" tIns="0" rIns="0" bIns="0" rtlCol="0" anchor="t"/>
          <a:lstStyle/>
          <a:p>
            <a:pPr marL="0" indent="0" algn="l">
              <a:lnSpc>
                <a:spcPts val="8200"/>
              </a:lnSpc>
              <a:buNone/>
            </a:pPr>
            <a:r>
              <a:rPr lang="en-US" sz="6550" dirty="0">
                <a:solidFill>
                  <a:srgbClr val="1B1B27"/>
                </a:solidFill>
                <a:latin typeface="Inter Medium" pitchFamily="34" charset="0"/>
                <a:ea typeface="Inter Medium" pitchFamily="34" charset="-122"/>
                <a:cs typeface="Inter Medium" pitchFamily="34" charset="-120"/>
              </a:rPr>
              <a:t>呼吸器系と循環器系の特性</a:t>
            </a:r>
            <a:endParaRPr lang="en-US" sz="6550" dirty="0"/>
          </a:p>
        </p:txBody>
      </p:sp>
      <p:sp>
        <p:nvSpPr>
          <p:cNvPr id="3" name="Shape 1"/>
          <p:cNvSpPr/>
          <p:nvPr/>
        </p:nvSpPr>
        <p:spPr>
          <a:xfrm>
            <a:off x="934879" y="2901672"/>
            <a:ext cx="6213396" cy="4137660"/>
          </a:xfrm>
          <a:prstGeom prst="roundRect">
            <a:avLst>
              <a:gd name="adj" fmla="val 3390"/>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306830" y="3273623"/>
            <a:ext cx="4173974" cy="521732"/>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呼吸器系</a:t>
            </a:r>
            <a:endParaRPr lang="en-US" sz="3600" dirty="0"/>
          </a:p>
        </p:txBody>
      </p:sp>
      <p:sp>
        <p:nvSpPr>
          <p:cNvPr id="5" name="Text 3"/>
          <p:cNvSpPr/>
          <p:nvPr/>
        </p:nvSpPr>
        <p:spPr>
          <a:xfrm>
            <a:off x="1306830" y="3995618"/>
            <a:ext cx="5469493" cy="2671763"/>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気道径が狭いため、わずかな腫脹や分泌物の増加で呼吸困難を起こしやすい。呼吸筋の発達が未熟で、呼吸数が成人より速く、呼吸状態の変化に敏感である。</a:t>
            </a:r>
            <a:endParaRPr lang="en-US" sz="2800" dirty="0"/>
          </a:p>
        </p:txBody>
      </p:sp>
      <p:sp>
        <p:nvSpPr>
          <p:cNvPr id="6" name="Shape 4"/>
          <p:cNvSpPr/>
          <p:nvPr/>
        </p:nvSpPr>
        <p:spPr>
          <a:xfrm>
            <a:off x="7482126" y="2901672"/>
            <a:ext cx="6213396" cy="4137660"/>
          </a:xfrm>
          <a:prstGeom prst="roundRect">
            <a:avLst>
              <a:gd name="adj" fmla="val 3390"/>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854077" y="3273623"/>
            <a:ext cx="4173974" cy="521732"/>
          </a:xfrm>
          <a:prstGeom prst="rect">
            <a:avLst/>
          </a:prstGeom>
          <a:noFill/>
          <a:ln/>
        </p:spPr>
        <p:txBody>
          <a:bodyPr wrap="none" lIns="0" tIns="0" rIns="0" bIns="0" rtlCol="0" anchor="t"/>
          <a:lstStyle/>
          <a:p>
            <a:pPr marL="0" indent="0" algn="l">
              <a:lnSpc>
                <a:spcPts val="4100"/>
              </a:lnSpc>
              <a:buNone/>
            </a:pPr>
            <a:r>
              <a:rPr lang="en-US" sz="3600" dirty="0">
                <a:solidFill>
                  <a:srgbClr val="030303"/>
                </a:solidFill>
                <a:latin typeface="Inter Medium" pitchFamily="34" charset="0"/>
                <a:ea typeface="Inter Medium" pitchFamily="34" charset="-122"/>
                <a:cs typeface="Inter Medium" pitchFamily="34" charset="-120"/>
              </a:rPr>
              <a:t>循環器系</a:t>
            </a:r>
            <a:endParaRPr lang="en-US" sz="3600" dirty="0"/>
          </a:p>
        </p:txBody>
      </p:sp>
      <p:sp>
        <p:nvSpPr>
          <p:cNvPr id="8" name="Text 6"/>
          <p:cNvSpPr/>
          <p:nvPr/>
        </p:nvSpPr>
        <p:spPr>
          <a:xfrm>
            <a:off x="7854077" y="3995618"/>
            <a:ext cx="5469493" cy="2671763"/>
          </a:xfrm>
          <a:prstGeom prst="rect">
            <a:avLst/>
          </a:prstGeom>
          <a:noFill/>
          <a:ln/>
        </p:spPr>
        <p:txBody>
          <a:bodyPr wrap="square" lIns="0" tIns="0" rIns="0" bIns="0" rtlCol="0" anchor="t"/>
          <a:lstStyle/>
          <a:p>
            <a:pPr marL="0" indent="0" algn="l">
              <a:lnSpc>
                <a:spcPts val="4200"/>
              </a:lnSpc>
              <a:buNone/>
            </a:pPr>
            <a:r>
              <a:rPr lang="en-US" sz="2800" dirty="0">
                <a:solidFill>
                  <a:srgbClr val="030303"/>
                </a:solidFill>
                <a:latin typeface="IBM Plex Sans Medium" pitchFamily="34" charset="0"/>
                <a:ea typeface="IBM Plex Sans Medium" pitchFamily="34" charset="-122"/>
                <a:cs typeface="IBM Plex Sans Medium" pitchFamily="34" charset="-120"/>
              </a:rPr>
              <a:t>心拍数が成人より高く(乳児で120〜160回/分)、心拍出量は主に心拍数に依存している。血圧は低めで、血圧低下はショックの末期徴候となるため注意が必要である。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15030" y="627087"/>
            <a:ext cx="6846689" cy="713303"/>
          </a:xfrm>
          <a:prstGeom prst="rect">
            <a:avLst/>
          </a:prstGeom>
          <a:noFill/>
          <a:ln/>
        </p:spPr>
        <p:txBody>
          <a:bodyPr wrap="none" lIns="0" tIns="0" rIns="0" bIns="0" rtlCol="0" anchor="t"/>
          <a:lstStyle/>
          <a:p>
            <a:pPr marL="0" indent="0" algn="l">
              <a:lnSpc>
                <a:spcPts val="5600"/>
              </a:lnSpc>
              <a:buNone/>
            </a:pPr>
            <a:r>
              <a:rPr lang="en-US" sz="6000" dirty="0">
                <a:solidFill>
                  <a:srgbClr val="1B1B27"/>
                </a:solidFill>
                <a:latin typeface="Inter Medium" pitchFamily="34" charset="0"/>
                <a:ea typeface="Inter Medium" pitchFamily="34" charset="-122"/>
                <a:cs typeface="Inter Medium" pitchFamily="34" charset="-120"/>
              </a:rPr>
              <a:t>免疫系の発達と感染リスク</a:t>
            </a:r>
            <a:endParaRPr lang="en-US" sz="6000" dirty="0"/>
          </a:p>
        </p:txBody>
      </p:sp>
      <p:sp>
        <p:nvSpPr>
          <p:cNvPr id="3" name="Text 1"/>
          <p:cNvSpPr/>
          <p:nvPr/>
        </p:nvSpPr>
        <p:spPr>
          <a:xfrm>
            <a:off x="623887" y="1571728"/>
            <a:ext cx="13352145" cy="730329"/>
          </a:xfrm>
          <a:prstGeom prst="rect">
            <a:avLst/>
          </a:prstGeom>
          <a:noFill/>
          <a:ln/>
        </p:spPr>
        <p:txBody>
          <a:bodyPr wrap="square" lIns="0" tIns="0" rIns="0" bIns="0" rtlCol="0" anchor="t"/>
          <a:lstStyle/>
          <a:p>
            <a:pPr marL="0" indent="0" algn="l">
              <a:buNone/>
            </a:pPr>
            <a:r>
              <a:rPr lang="en-US" sz="2800" dirty="0">
                <a:solidFill>
                  <a:srgbClr val="030303"/>
                </a:solidFill>
                <a:latin typeface="IBM Plex Sans Medium" pitchFamily="34" charset="0"/>
                <a:ea typeface="IBM Plex Sans Medium" pitchFamily="34" charset="-122"/>
                <a:cs typeface="IBM Plex Sans Medium" pitchFamily="34" charset="-120"/>
              </a:rPr>
              <a:t>出生時には母体から移行した免疫グロブリンG(IgG)を有するが、約6か月で低下し、自身の免疫力が未熟である。生後6か月以降は感染症に対する感受性が高まる。免疫応答が未発達であるため、ワクチン接種が重要な予防手段となる。</a:t>
            </a:r>
            <a:endParaRPr lang="en-US" sz="2800" dirty="0"/>
          </a:p>
        </p:txBody>
      </p:sp>
      <p:sp>
        <p:nvSpPr>
          <p:cNvPr id="4" name="Shape 2"/>
          <p:cNvSpPr/>
          <p:nvPr/>
        </p:nvSpPr>
        <p:spPr>
          <a:xfrm>
            <a:off x="7299960" y="3399575"/>
            <a:ext cx="30480" cy="4454485"/>
          </a:xfrm>
          <a:prstGeom prst="roundRect">
            <a:avLst>
              <a:gd name="adj" fmla="val 314541"/>
            </a:avLst>
          </a:prstGeom>
          <a:solidFill>
            <a:srgbClr val="CCCCCC"/>
          </a:solidFill>
          <a:ln/>
        </p:spPr>
        <p:txBody>
          <a:bodyPr/>
          <a:lstStyle/>
          <a:p>
            <a:endParaRPr lang="ja-JP" altLang="en-US" sz="3200"/>
          </a:p>
        </p:txBody>
      </p:sp>
      <p:sp>
        <p:nvSpPr>
          <p:cNvPr id="5" name="Shape 3"/>
          <p:cNvSpPr/>
          <p:nvPr/>
        </p:nvSpPr>
        <p:spPr>
          <a:xfrm>
            <a:off x="6404193" y="3641034"/>
            <a:ext cx="684728" cy="30480"/>
          </a:xfrm>
          <a:prstGeom prst="roundRect">
            <a:avLst>
              <a:gd name="adj" fmla="val 314541"/>
            </a:avLst>
          </a:prstGeom>
          <a:solidFill>
            <a:srgbClr val="CCCCCC"/>
          </a:solidFill>
          <a:ln/>
        </p:spPr>
        <p:txBody>
          <a:bodyPr/>
          <a:lstStyle/>
          <a:p>
            <a:endParaRPr lang="ja-JP" altLang="en-US" sz="3200"/>
          </a:p>
        </p:txBody>
      </p:sp>
      <p:sp>
        <p:nvSpPr>
          <p:cNvPr id="6" name="Shape 4"/>
          <p:cNvSpPr/>
          <p:nvPr/>
        </p:nvSpPr>
        <p:spPr>
          <a:xfrm>
            <a:off x="7058442" y="3399575"/>
            <a:ext cx="513517" cy="513517"/>
          </a:xfrm>
          <a:prstGeom prst="roundRect">
            <a:avLst>
              <a:gd name="adj" fmla="val 18670"/>
            </a:avLst>
          </a:prstGeom>
          <a:solidFill>
            <a:srgbClr val="E6E6E6"/>
          </a:solidFill>
          <a:ln w="7620">
            <a:solidFill>
              <a:srgbClr val="CCCCCC"/>
            </a:solidFill>
            <a:prstDash val="solid"/>
          </a:ln>
        </p:spPr>
        <p:txBody>
          <a:bodyPr/>
          <a:lstStyle/>
          <a:p>
            <a:endParaRPr lang="ja-JP" altLang="en-US" sz="3200"/>
          </a:p>
        </p:txBody>
      </p:sp>
      <p:sp>
        <p:nvSpPr>
          <p:cNvPr id="7" name="Text 5"/>
          <p:cNvSpPr/>
          <p:nvPr/>
        </p:nvSpPr>
        <p:spPr>
          <a:xfrm>
            <a:off x="7143988" y="3566551"/>
            <a:ext cx="342305" cy="427911"/>
          </a:xfrm>
          <a:prstGeom prst="rect">
            <a:avLst/>
          </a:prstGeom>
          <a:noFill/>
          <a:ln/>
        </p:spPr>
        <p:txBody>
          <a:bodyPr wrap="none" lIns="0" tIns="0" rIns="0" bIns="0" rtlCol="0" anchor="t"/>
          <a:lstStyle/>
          <a:p>
            <a:pPr marL="0" indent="0" algn="ctr">
              <a:lnSpc>
                <a:spcPts val="2650"/>
              </a:lnSpc>
              <a:buNone/>
            </a:pPr>
            <a:r>
              <a:rPr lang="en-US" sz="4000" dirty="0">
                <a:solidFill>
                  <a:srgbClr val="030303"/>
                </a:solidFill>
                <a:latin typeface="Inter Medium" pitchFamily="34" charset="0"/>
                <a:ea typeface="Inter Medium" pitchFamily="34" charset="-122"/>
                <a:cs typeface="Inter Medium" pitchFamily="34" charset="-120"/>
              </a:rPr>
              <a:t>1</a:t>
            </a:r>
            <a:endParaRPr lang="en-US" sz="4000" dirty="0"/>
          </a:p>
        </p:txBody>
      </p:sp>
      <p:sp>
        <p:nvSpPr>
          <p:cNvPr id="8" name="Text 6"/>
          <p:cNvSpPr/>
          <p:nvPr/>
        </p:nvSpPr>
        <p:spPr>
          <a:xfrm>
            <a:off x="3320534" y="3478037"/>
            <a:ext cx="2853333" cy="356711"/>
          </a:xfrm>
          <a:prstGeom prst="rect">
            <a:avLst/>
          </a:prstGeom>
          <a:noFill/>
          <a:ln/>
        </p:spPr>
        <p:txBody>
          <a:bodyPr wrap="none" lIns="0" tIns="0" rIns="0" bIns="0" rtlCol="0" anchor="t"/>
          <a:lstStyle/>
          <a:p>
            <a:pPr marL="0" indent="0" algn="r">
              <a:lnSpc>
                <a:spcPts val="2800"/>
              </a:lnSpc>
              <a:buNone/>
            </a:pPr>
            <a:r>
              <a:rPr lang="en-US" sz="3600" dirty="0">
                <a:solidFill>
                  <a:srgbClr val="FF0000"/>
                </a:solidFill>
                <a:latin typeface="Inter Medium" pitchFamily="34" charset="0"/>
                <a:ea typeface="Inter Medium" pitchFamily="34" charset="-122"/>
                <a:cs typeface="Inter Medium" pitchFamily="34" charset="-120"/>
              </a:rPr>
              <a:t>出生時</a:t>
            </a:r>
            <a:endParaRPr lang="en-US" sz="3600" dirty="0">
              <a:solidFill>
                <a:srgbClr val="FF0000"/>
              </a:solidFill>
            </a:endParaRPr>
          </a:p>
        </p:txBody>
      </p:sp>
      <p:sp>
        <p:nvSpPr>
          <p:cNvPr id="9" name="Text 7"/>
          <p:cNvSpPr/>
          <p:nvPr/>
        </p:nvSpPr>
        <p:spPr>
          <a:xfrm>
            <a:off x="639127" y="3971670"/>
            <a:ext cx="5534739" cy="730329"/>
          </a:xfrm>
          <a:prstGeom prst="rect">
            <a:avLst/>
          </a:prstGeom>
          <a:noFill/>
          <a:ln/>
        </p:spPr>
        <p:txBody>
          <a:bodyPr wrap="square" lIns="0" tIns="0" rIns="0" bIns="0" rtlCol="0" anchor="t"/>
          <a:lstStyle/>
          <a:p>
            <a:pPr marL="0" indent="0" algn="r">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母体由来のIgGにより一定の免疫を獲得している状態である。</a:t>
            </a:r>
            <a:endParaRPr lang="en-US" sz="2800" dirty="0"/>
          </a:p>
        </p:txBody>
      </p:sp>
      <p:sp>
        <p:nvSpPr>
          <p:cNvPr id="10" name="Shape 8"/>
          <p:cNvSpPr/>
          <p:nvPr/>
        </p:nvSpPr>
        <p:spPr>
          <a:xfrm>
            <a:off x="7541478" y="5010491"/>
            <a:ext cx="684728" cy="30480"/>
          </a:xfrm>
          <a:prstGeom prst="roundRect">
            <a:avLst>
              <a:gd name="adj" fmla="val 314541"/>
            </a:avLst>
          </a:prstGeom>
          <a:solidFill>
            <a:srgbClr val="CCCCCC"/>
          </a:solidFill>
          <a:ln/>
        </p:spPr>
        <p:txBody>
          <a:bodyPr/>
          <a:lstStyle/>
          <a:p>
            <a:endParaRPr lang="ja-JP" altLang="en-US" sz="3200"/>
          </a:p>
        </p:txBody>
      </p:sp>
      <p:sp>
        <p:nvSpPr>
          <p:cNvPr id="11" name="Shape 9"/>
          <p:cNvSpPr/>
          <p:nvPr/>
        </p:nvSpPr>
        <p:spPr>
          <a:xfrm>
            <a:off x="7058442" y="4769032"/>
            <a:ext cx="513517" cy="513517"/>
          </a:xfrm>
          <a:prstGeom prst="roundRect">
            <a:avLst>
              <a:gd name="adj" fmla="val 18670"/>
            </a:avLst>
          </a:prstGeom>
          <a:solidFill>
            <a:srgbClr val="E6E6E6"/>
          </a:solidFill>
          <a:ln w="7620">
            <a:solidFill>
              <a:srgbClr val="CCCCCC"/>
            </a:solidFill>
            <a:prstDash val="solid"/>
          </a:ln>
        </p:spPr>
        <p:txBody>
          <a:bodyPr/>
          <a:lstStyle/>
          <a:p>
            <a:endParaRPr lang="ja-JP" altLang="en-US" sz="3200"/>
          </a:p>
        </p:txBody>
      </p:sp>
      <p:sp>
        <p:nvSpPr>
          <p:cNvPr id="12" name="Text 10"/>
          <p:cNvSpPr/>
          <p:nvPr/>
        </p:nvSpPr>
        <p:spPr>
          <a:xfrm>
            <a:off x="7143988" y="4936008"/>
            <a:ext cx="342305" cy="427911"/>
          </a:xfrm>
          <a:prstGeom prst="rect">
            <a:avLst/>
          </a:prstGeom>
          <a:noFill/>
          <a:ln/>
        </p:spPr>
        <p:txBody>
          <a:bodyPr wrap="none" lIns="0" tIns="0" rIns="0" bIns="0" rtlCol="0" anchor="t"/>
          <a:lstStyle/>
          <a:p>
            <a:pPr marL="0" indent="0" algn="ctr">
              <a:lnSpc>
                <a:spcPts val="2650"/>
              </a:lnSpc>
              <a:buNone/>
            </a:pPr>
            <a:r>
              <a:rPr lang="en-US" sz="4000" dirty="0">
                <a:solidFill>
                  <a:srgbClr val="030303"/>
                </a:solidFill>
                <a:latin typeface="Inter Medium" pitchFamily="34" charset="0"/>
                <a:ea typeface="Inter Medium" pitchFamily="34" charset="-122"/>
                <a:cs typeface="Inter Medium" pitchFamily="34" charset="-120"/>
              </a:rPr>
              <a:t>2</a:t>
            </a:r>
            <a:endParaRPr lang="en-US" sz="4000" dirty="0"/>
          </a:p>
        </p:txBody>
      </p:sp>
      <p:sp>
        <p:nvSpPr>
          <p:cNvPr id="13" name="Text 11"/>
          <p:cNvSpPr/>
          <p:nvPr/>
        </p:nvSpPr>
        <p:spPr>
          <a:xfrm>
            <a:off x="8456533" y="4847494"/>
            <a:ext cx="2853333" cy="356711"/>
          </a:xfrm>
          <a:prstGeom prst="rect">
            <a:avLst/>
          </a:prstGeom>
          <a:noFill/>
          <a:ln/>
        </p:spPr>
        <p:txBody>
          <a:bodyPr wrap="none" lIns="0" tIns="0" rIns="0" bIns="0" rtlCol="0" anchor="t"/>
          <a:lstStyle/>
          <a:p>
            <a:pPr marL="0" indent="0" algn="l">
              <a:lnSpc>
                <a:spcPts val="2800"/>
              </a:lnSpc>
              <a:buNone/>
            </a:pPr>
            <a:r>
              <a:rPr lang="en-US" sz="3600" dirty="0">
                <a:solidFill>
                  <a:srgbClr val="FF0000"/>
                </a:solidFill>
                <a:latin typeface="Inter Medium" pitchFamily="34" charset="0"/>
                <a:ea typeface="Inter Medium" pitchFamily="34" charset="-122"/>
                <a:cs typeface="Inter Medium" pitchFamily="34" charset="-120"/>
              </a:rPr>
              <a:t>生後6か月</a:t>
            </a:r>
            <a:endParaRPr lang="en-US" sz="3600" dirty="0">
              <a:solidFill>
                <a:srgbClr val="FF0000"/>
              </a:solidFill>
            </a:endParaRPr>
          </a:p>
        </p:txBody>
      </p:sp>
      <p:sp>
        <p:nvSpPr>
          <p:cNvPr id="14" name="Text 12"/>
          <p:cNvSpPr/>
          <p:nvPr/>
        </p:nvSpPr>
        <p:spPr>
          <a:xfrm>
            <a:off x="8456533" y="5341127"/>
            <a:ext cx="5534739" cy="730329"/>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母体由来の抗体が低下し、感染症に対する感受性が高まる時期である。</a:t>
            </a:r>
            <a:endParaRPr lang="en-US" sz="2800" dirty="0"/>
          </a:p>
        </p:txBody>
      </p:sp>
      <p:sp>
        <p:nvSpPr>
          <p:cNvPr id="15" name="Shape 13"/>
          <p:cNvSpPr/>
          <p:nvPr/>
        </p:nvSpPr>
        <p:spPr>
          <a:xfrm>
            <a:off x="6404193" y="6190995"/>
            <a:ext cx="684728" cy="30480"/>
          </a:xfrm>
          <a:prstGeom prst="roundRect">
            <a:avLst>
              <a:gd name="adj" fmla="val 314541"/>
            </a:avLst>
          </a:prstGeom>
          <a:solidFill>
            <a:srgbClr val="CCCCCC"/>
          </a:solidFill>
          <a:ln/>
        </p:spPr>
        <p:txBody>
          <a:bodyPr/>
          <a:lstStyle/>
          <a:p>
            <a:endParaRPr lang="ja-JP" altLang="en-US" sz="3200"/>
          </a:p>
        </p:txBody>
      </p:sp>
      <p:sp>
        <p:nvSpPr>
          <p:cNvPr id="16" name="Shape 14"/>
          <p:cNvSpPr/>
          <p:nvPr/>
        </p:nvSpPr>
        <p:spPr>
          <a:xfrm>
            <a:off x="7058442" y="5949537"/>
            <a:ext cx="513517" cy="513517"/>
          </a:xfrm>
          <a:prstGeom prst="roundRect">
            <a:avLst>
              <a:gd name="adj" fmla="val 18670"/>
            </a:avLst>
          </a:prstGeom>
          <a:solidFill>
            <a:srgbClr val="E6E6E6"/>
          </a:solidFill>
          <a:ln w="7620">
            <a:solidFill>
              <a:srgbClr val="CCCCCC"/>
            </a:solidFill>
            <a:prstDash val="solid"/>
          </a:ln>
        </p:spPr>
        <p:txBody>
          <a:bodyPr/>
          <a:lstStyle/>
          <a:p>
            <a:endParaRPr lang="ja-JP" altLang="en-US" sz="3200"/>
          </a:p>
        </p:txBody>
      </p:sp>
      <p:sp>
        <p:nvSpPr>
          <p:cNvPr id="17" name="Text 15"/>
          <p:cNvSpPr/>
          <p:nvPr/>
        </p:nvSpPr>
        <p:spPr>
          <a:xfrm>
            <a:off x="7143988" y="6116513"/>
            <a:ext cx="342305" cy="427911"/>
          </a:xfrm>
          <a:prstGeom prst="rect">
            <a:avLst/>
          </a:prstGeom>
          <a:noFill/>
          <a:ln/>
        </p:spPr>
        <p:txBody>
          <a:bodyPr wrap="none" lIns="0" tIns="0" rIns="0" bIns="0" rtlCol="0" anchor="t"/>
          <a:lstStyle/>
          <a:p>
            <a:pPr marL="0" indent="0" algn="ctr">
              <a:lnSpc>
                <a:spcPts val="2650"/>
              </a:lnSpc>
              <a:buNone/>
            </a:pPr>
            <a:r>
              <a:rPr lang="en-US" sz="4000" dirty="0">
                <a:solidFill>
                  <a:srgbClr val="030303"/>
                </a:solidFill>
                <a:latin typeface="Inter Medium" pitchFamily="34" charset="0"/>
                <a:ea typeface="Inter Medium" pitchFamily="34" charset="-122"/>
                <a:cs typeface="Inter Medium" pitchFamily="34" charset="-120"/>
              </a:rPr>
              <a:t>3</a:t>
            </a:r>
            <a:endParaRPr lang="en-US" sz="4000" dirty="0"/>
          </a:p>
        </p:txBody>
      </p:sp>
      <p:sp>
        <p:nvSpPr>
          <p:cNvPr id="18" name="Text 16"/>
          <p:cNvSpPr/>
          <p:nvPr/>
        </p:nvSpPr>
        <p:spPr>
          <a:xfrm>
            <a:off x="3320534" y="6027999"/>
            <a:ext cx="2853333" cy="356711"/>
          </a:xfrm>
          <a:prstGeom prst="rect">
            <a:avLst/>
          </a:prstGeom>
          <a:noFill/>
          <a:ln/>
        </p:spPr>
        <p:txBody>
          <a:bodyPr wrap="none" lIns="0" tIns="0" rIns="0" bIns="0" rtlCol="0" anchor="t"/>
          <a:lstStyle/>
          <a:p>
            <a:pPr marL="0" indent="0" algn="r">
              <a:lnSpc>
                <a:spcPts val="2800"/>
              </a:lnSpc>
              <a:buNone/>
            </a:pPr>
            <a:r>
              <a:rPr lang="en-US" sz="3600" dirty="0">
                <a:solidFill>
                  <a:srgbClr val="FF0000"/>
                </a:solidFill>
                <a:latin typeface="Inter Medium" pitchFamily="34" charset="0"/>
                <a:ea typeface="Inter Medium" pitchFamily="34" charset="-122"/>
                <a:cs typeface="Inter Medium" pitchFamily="34" charset="-120"/>
              </a:rPr>
              <a:t>乳幼児期以降</a:t>
            </a:r>
            <a:endParaRPr lang="en-US" sz="3600" dirty="0">
              <a:solidFill>
                <a:srgbClr val="FF0000"/>
              </a:solidFill>
            </a:endParaRPr>
          </a:p>
        </p:txBody>
      </p:sp>
      <p:sp>
        <p:nvSpPr>
          <p:cNvPr id="19" name="Text 17"/>
          <p:cNvSpPr/>
          <p:nvPr/>
        </p:nvSpPr>
        <p:spPr>
          <a:xfrm>
            <a:off x="639127" y="6521632"/>
            <a:ext cx="5534739" cy="730329"/>
          </a:xfrm>
          <a:prstGeom prst="rect">
            <a:avLst/>
          </a:prstGeom>
          <a:noFill/>
          <a:ln/>
        </p:spPr>
        <p:txBody>
          <a:bodyPr wrap="square" lIns="0" tIns="0" rIns="0" bIns="0" rtlCol="0" anchor="t"/>
          <a:lstStyle/>
          <a:p>
            <a:pPr marL="0" indent="0" algn="r">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自身の免疫系が発達していくが、成人レベルに達するまで時間を要する。</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52857" y="935831"/>
            <a:ext cx="10208538"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体液・体温調節と薬剤代謝</a:t>
            </a:r>
            <a:endParaRPr lang="en-US" sz="6650" dirty="0"/>
          </a:p>
        </p:txBody>
      </p:sp>
      <p:sp>
        <p:nvSpPr>
          <p:cNvPr id="3" name="Text 1"/>
          <p:cNvSpPr/>
          <p:nvPr/>
        </p:nvSpPr>
        <p:spPr>
          <a:xfrm>
            <a:off x="952857" y="2849999"/>
            <a:ext cx="4254103" cy="531733"/>
          </a:xfrm>
          <a:prstGeom prst="rect">
            <a:avLst/>
          </a:prstGeom>
          <a:noFill/>
          <a:ln/>
        </p:spPr>
        <p:txBody>
          <a:bodyPr wrap="none" lIns="0" tIns="0" rIns="0" bIns="0" rtlCol="0" anchor="t"/>
          <a:lstStyle/>
          <a:p>
            <a:pPr marL="0" indent="0" algn="l">
              <a:lnSpc>
                <a:spcPts val="4150"/>
              </a:lnSpc>
              <a:buNone/>
            </a:pPr>
            <a:r>
              <a:rPr lang="en-US" sz="4400" dirty="0">
                <a:solidFill>
                  <a:srgbClr val="1B1B27"/>
                </a:solidFill>
                <a:latin typeface="Inter Medium" pitchFamily="34" charset="0"/>
                <a:ea typeface="Inter Medium" pitchFamily="34" charset="-122"/>
                <a:cs typeface="Inter Medium" pitchFamily="34" charset="-120"/>
              </a:rPr>
              <a:t>体液・体温調節</a:t>
            </a:r>
            <a:endParaRPr lang="en-US" sz="4400" dirty="0"/>
          </a:p>
        </p:txBody>
      </p:sp>
      <p:sp>
        <p:nvSpPr>
          <p:cNvPr id="4" name="Text 2"/>
          <p:cNvSpPr/>
          <p:nvPr/>
        </p:nvSpPr>
        <p:spPr>
          <a:xfrm>
            <a:off x="952857" y="3722013"/>
            <a:ext cx="5947172" cy="3266123"/>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体液量が体重あたりで成人より多く、脱水症状を起こしやすい。腎機能が未成熟で尿の濃縮能力が低く、電解質バランスの維持が困難である。体温調節機能が未発達であり、環境温度の影響を受けやすい。</a:t>
            </a:r>
            <a:endParaRPr lang="en-US" sz="2650" dirty="0"/>
          </a:p>
        </p:txBody>
      </p:sp>
      <p:sp>
        <p:nvSpPr>
          <p:cNvPr id="5" name="Text 3"/>
          <p:cNvSpPr/>
          <p:nvPr/>
        </p:nvSpPr>
        <p:spPr>
          <a:xfrm>
            <a:off x="7737991" y="2849999"/>
            <a:ext cx="4254103" cy="531733"/>
          </a:xfrm>
          <a:prstGeom prst="rect">
            <a:avLst/>
          </a:prstGeom>
          <a:noFill/>
          <a:ln/>
        </p:spPr>
        <p:txBody>
          <a:bodyPr wrap="none" lIns="0" tIns="0" rIns="0" bIns="0" rtlCol="0" anchor="t"/>
          <a:lstStyle/>
          <a:p>
            <a:pPr marL="0" indent="0" algn="l">
              <a:lnSpc>
                <a:spcPts val="4150"/>
              </a:lnSpc>
              <a:buNone/>
            </a:pPr>
            <a:r>
              <a:rPr lang="en-US" sz="4400" dirty="0">
                <a:solidFill>
                  <a:srgbClr val="1B1B27"/>
                </a:solidFill>
                <a:latin typeface="Inter Medium" pitchFamily="34" charset="0"/>
                <a:ea typeface="Inter Medium" pitchFamily="34" charset="-122"/>
                <a:cs typeface="Inter Medium" pitchFamily="34" charset="-120"/>
              </a:rPr>
              <a:t>薬剤代謝</a:t>
            </a:r>
            <a:endParaRPr lang="en-US" sz="4400" dirty="0"/>
          </a:p>
        </p:txBody>
      </p:sp>
      <p:sp>
        <p:nvSpPr>
          <p:cNvPr id="6" name="Text 4"/>
          <p:cNvSpPr/>
          <p:nvPr/>
        </p:nvSpPr>
        <p:spPr>
          <a:xfrm>
            <a:off x="7737991" y="3722013"/>
            <a:ext cx="5947172" cy="3266123"/>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肝臓の薬物代謝酵素が未成熟であり、薬物の分解や排泄が遅れることがある。腎機能も未成熟で、薬剤の排泄に影響が出るため、投与量や間隔の調整が必要である。薬剤の副作用に対する感受性も高い。</a:t>
            </a:r>
            <a:endParaRPr lang="en-US" sz="26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07290" y="2562429"/>
            <a:ext cx="12698254" cy="2156460"/>
          </a:xfrm>
          <a:prstGeom prst="rect">
            <a:avLst/>
          </a:prstGeom>
          <a:noFill/>
          <a:ln/>
        </p:spPr>
        <p:txBody>
          <a:bodyPr wrap="square" lIns="0" tIns="0" rIns="0" bIns="0" rtlCol="0" anchor="t"/>
          <a:lstStyle/>
          <a:p>
            <a:pPr marL="0" indent="0" algn="l">
              <a:lnSpc>
                <a:spcPts val="8450"/>
              </a:lnSpc>
              <a:buNone/>
            </a:pPr>
            <a:r>
              <a:rPr lang="en-US" sz="6600" dirty="0">
                <a:solidFill>
                  <a:srgbClr val="1B1B27"/>
                </a:solidFill>
                <a:latin typeface="Inter Medium" pitchFamily="34" charset="0"/>
                <a:ea typeface="Inter Medium" pitchFamily="34" charset="-122"/>
                <a:cs typeface="Inter Medium" pitchFamily="34" charset="-120"/>
              </a:rPr>
              <a:t>子ども中心のケアと家族との協働</a:t>
            </a:r>
            <a:endParaRPr lang="en-US" sz="6600" dirty="0"/>
          </a:p>
        </p:txBody>
      </p:sp>
      <p:sp>
        <p:nvSpPr>
          <p:cNvPr id="3" name="Text 1"/>
          <p:cNvSpPr/>
          <p:nvPr/>
        </p:nvSpPr>
        <p:spPr>
          <a:xfrm>
            <a:off x="966073" y="4020026"/>
            <a:ext cx="12698254" cy="1655921"/>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小児看護の基本姿勢は、「子どもを一人の人として尊重すること」と「家族をケアのパートナーとすること」である。これに基づく看護実践は、子どもの安心と成長、家族の負担軽減に直結する。</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08434" y="794028"/>
            <a:ext cx="7939326" cy="902256"/>
          </a:xfrm>
          <a:prstGeom prst="rect">
            <a:avLst/>
          </a:prstGeom>
          <a:noFill/>
          <a:ln/>
        </p:spPr>
        <p:txBody>
          <a:bodyPr wrap="none" lIns="0" tIns="0" rIns="0" bIns="0" rtlCol="0" anchor="t"/>
          <a:lstStyle/>
          <a:p>
            <a:pPr marL="0" indent="0" algn="l">
              <a:lnSpc>
                <a:spcPts val="7100"/>
              </a:lnSpc>
              <a:buNone/>
            </a:pPr>
            <a:r>
              <a:rPr lang="en-US" sz="5650" dirty="0">
                <a:solidFill>
                  <a:srgbClr val="1B1B27"/>
                </a:solidFill>
                <a:latin typeface="Inter Medium" pitchFamily="34" charset="0"/>
                <a:ea typeface="Inter Medium" pitchFamily="34" charset="-122"/>
                <a:cs typeface="Inter Medium" pitchFamily="34" charset="-120"/>
              </a:rPr>
              <a:t>子ども中心のケアの実践</a:t>
            </a:r>
            <a:endParaRPr lang="en-US" sz="5650" dirty="0"/>
          </a:p>
        </p:txBody>
      </p:sp>
      <p:sp>
        <p:nvSpPr>
          <p:cNvPr id="3" name="Text 1"/>
          <p:cNvSpPr/>
          <p:nvPr/>
        </p:nvSpPr>
        <p:spPr>
          <a:xfrm>
            <a:off x="808434" y="2273737"/>
            <a:ext cx="288727" cy="360878"/>
          </a:xfrm>
          <a:prstGeom prst="rect">
            <a:avLst/>
          </a:prstGeom>
          <a:noFill/>
          <a:ln/>
        </p:spPr>
        <p:txBody>
          <a:bodyPr wrap="none" lIns="0" tIns="0" rIns="0" bIns="0" rtlCol="0" anchor="t"/>
          <a:lstStyle/>
          <a:p>
            <a:pPr marL="0" indent="0" algn="l">
              <a:lnSpc>
                <a:spcPts val="3600"/>
              </a:lnSpc>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4" name="Shape 2"/>
          <p:cNvSpPr/>
          <p:nvPr/>
        </p:nvSpPr>
        <p:spPr>
          <a:xfrm>
            <a:off x="808434" y="2726412"/>
            <a:ext cx="6362343" cy="38100"/>
          </a:xfrm>
          <a:prstGeom prst="rect">
            <a:avLst/>
          </a:prstGeom>
          <a:solidFill>
            <a:srgbClr val="030303"/>
          </a:solidFill>
          <a:ln/>
        </p:spPr>
        <p:txBody>
          <a:bodyPr/>
          <a:lstStyle/>
          <a:p>
            <a:endParaRPr lang="ja-JP" altLang="en-US" sz="2400"/>
          </a:p>
        </p:txBody>
      </p:sp>
      <p:sp>
        <p:nvSpPr>
          <p:cNvPr id="5" name="Text 3"/>
          <p:cNvSpPr/>
          <p:nvPr/>
        </p:nvSpPr>
        <p:spPr>
          <a:xfrm>
            <a:off x="808434" y="2946916"/>
            <a:ext cx="3609261" cy="451009"/>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発達段階に応じた説明</a:t>
            </a:r>
            <a:endParaRPr lang="en-US" sz="3600" dirty="0"/>
          </a:p>
        </p:txBody>
      </p:sp>
      <p:sp>
        <p:nvSpPr>
          <p:cNvPr id="6" name="Text 4"/>
          <p:cNvSpPr/>
          <p:nvPr/>
        </p:nvSpPr>
        <p:spPr>
          <a:xfrm>
            <a:off x="808434" y="3571161"/>
            <a:ext cx="6362343" cy="923925"/>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プレパレーションを行い、治療や検査に対する恐怖や不安を軽減する。</a:t>
            </a:r>
            <a:endParaRPr lang="en-US" sz="2800" dirty="0"/>
          </a:p>
        </p:txBody>
      </p:sp>
      <p:sp>
        <p:nvSpPr>
          <p:cNvPr id="7" name="Text 5"/>
          <p:cNvSpPr/>
          <p:nvPr/>
        </p:nvSpPr>
        <p:spPr>
          <a:xfrm>
            <a:off x="7459504" y="2273737"/>
            <a:ext cx="288727" cy="360878"/>
          </a:xfrm>
          <a:prstGeom prst="rect">
            <a:avLst/>
          </a:prstGeom>
          <a:noFill/>
          <a:ln/>
        </p:spPr>
        <p:txBody>
          <a:bodyPr wrap="none" lIns="0" tIns="0" rIns="0" bIns="0" rtlCol="0" anchor="t"/>
          <a:lstStyle/>
          <a:p>
            <a:pPr marL="0" indent="0" algn="l">
              <a:lnSpc>
                <a:spcPts val="3600"/>
              </a:lnSpc>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8" name="Shape 6"/>
          <p:cNvSpPr/>
          <p:nvPr/>
        </p:nvSpPr>
        <p:spPr>
          <a:xfrm>
            <a:off x="7459504" y="2726412"/>
            <a:ext cx="6362462" cy="38100"/>
          </a:xfrm>
          <a:prstGeom prst="rect">
            <a:avLst/>
          </a:prstGeom>
          <a:solidFill>
            <a:srgbClr val="030303"/>
          </a:solidFill>
          <a:ln/>
        </p:spPr>
        <p:txBody>
          <a:bodyPr/>
          <a:lstStyle/>
          <a:p>
            <a:endParaRPr lang="ja-JP" altLang="en-US" sz="2400"/>
          </a:p>
        </p:txBody>
      </p:sp>
      <p:sp>
        <p:nvSpPr>
          <p:cNvPr id="9" name="Text 7"/>
          <p:cNvSpPr/>
          <p:nvPr/>
        </p:nvSpPr>
        <p:spPr>
          <a:xfrm>
            <a:off x="7459504" y="2946916"/>
            <a:ext cx="3609261" cy="451009"/>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意思表示の尊重</a:t>
            </a:r>
            <a:endParaRPr lang="en-US" sz="3600" dirty="0"/>
          </a:p>
        </p:txBody>
      </p:sp>
      <p:sp>
        <p:nvSpPr>
          <p:cNvPr id="10" name="Text 8"/>
          <p:cNvSpPr/>
          <p:nvPr/>
        </p:nvSpPr>
        <p:spPr>
          <a:xfrm>
            <a:off x="7459504" y="3571161"/>
            <a:ext cx="6362462" cy="923925"/>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子どもの意見を尊重し、可能な範囲で自己決定を支援する。</a:t>
            </a:r>
            <a:endParaRPr lang="en-US" sz="2800" dirty="0"/>
          </a:p>
        </p:txBody>
      </p:sp>
      <p:sp>
        <p:nvSpPr>
          <p:cNvPr id="11" name="Text 9"/>
          <p:cNvSpPr/>
          <p:nvPr/>
        </p:nvSpPr>
        <p:spPr>
          <a:xfrm>
            <a:off x="808434" y="5000268"/>
            <a:ext cx="288727" cy="360878"/>
          </a:xfrm>
          <a:prstGeom prst="rect">
            <a:avLst/>
          </a:prstGeom>
          <a:noFill/>
          <a:ln/>
        </p:spPr>
        <p:txBody>
          <a:bodyPr wrap="none" lIns="0" tIns="0" rIns="0" bIns="0" rtlCol="0" anchor="t"/>
          <a:lstStyle/>
          <a:p>
            <a:pPr marL="0" indent="0" algn="l">
              <a:lnSpc>
                <a:spcPts val="3600"/>
              </a:lnSpc>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2" name="Shape 10"/>
          <p:cNvSpPr/>
          <p:nvPr/>
        </p:nvSpPr>
        <p:spPr>
          <a:xfrm>
            <a:off x="808434" y="5452943"/>
            <a:ext cx="6362343" cy="38100"/>
          </a:xfrm>
          <a:prstGeom prst="rect">
            <a:avLst/>
          </a:prstGeom>
          <a:solidFill>
            <a:srgbClr val="030303"/>
          </a:solidFill>
          <a:ln/>
        </p:spPr>
        <p:txBody>
          <a:bodyPr/>
          <a:lstStyle/>
          <a:p>
            <a:endParaRPr lang="ja-JP" altLang="en-US" sz="2400"/>
          </a:p>
        </p:txBody>
      </p:sp>
      <p:sp>
        <p:nvSpPr>
          <p:cNvPr id="13" name="Text 11"/>
          <p:cNvSpPr/>
          <p:nvPr/>
        </p:nvSpPr>
        <p:spPr>
          <a:xfrm>
            <a:off x="808434" y="5673447"/>
            <a:ext cx="3609261" cy="451009"/>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安心できる環境整備</a:t>
            </a:r>
            <a:endParaRPr lang="en-US" sz="3600" dirty="0"/>
          </a:p>
        </p:txBody>
      </p:sp>
      <p:sp>
        <p:nvSpPr>
          <p:cNvPr id="14" name="Text 12"/>
          <p:cNvSpPr/>
          <p:nvPr/>
        </p:nvSpPr>
        <p:spPr>
          <a:xfrm>
            <a:off x="808434" y="6297692"/>
            <a:ext cx="6362343" cy="923925"/>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遊びや生活リズムの維持を図り、安心して過ごせる環境を整備する。</a:t>
            </a:r>
            <a:endParaRPr lang="en-US" sz="2800" dirty="0"/>
          </a:p>
        </p:txBody>
      </p:sp>
      <p:sp>
        <p:nvSpPr>
          <p:cNvPr id="15" name="Text 13"/>
          <p:cNvSpPr/>
          <p:nvPr/>
        </p:nvSpPr>
        <p:spPr>
          <a:xfrm>
            <a:off x="7459504" y="5000268"/>
            <a:ext cx="288727" cy="360878"/>
          </a:xfrm>
          <a:prstGeom prst="rect">
            <a:avLst/>
          </a:prstGeom>
          <a:noFill/>
          <a:ln/>
        </p:spPr>
        <p:txBody>
          <a:bodyPr wrap="none" lIns="0" tIns="0" rIns="0" bIns="0" rtlCol="0" anchor="t"/>
          <a:lstStyle/>
          <a:p>
            <a:pPr marL="0" indent="0" algn="l">
              <a:lnSpc>
                <a:spcPts val="3600"/>
              </a:lnSpc>
              <a:buNone/>
            </a:pPr>
            <a:r>
              <a:rPr lang="en-US" sz="2800" dirty="0">
                <a:solidFill>
                  <a:srgbClr val="030303"/>
                </a:solidFill>
                <a:latin typeface="Abadi" panose="020B0604020104020204" pitchFamily="34" charset="0"/>
                <a:ea typeface="Inter Light" pitchFamily="34" charset="-122"/>
                <a:cs typeface="Inter Light" pitchFamily="34" charset="-120"/>
              </a:rPr>
              <a:t>04</a:t>
            </a:r>
            <a:endParaRPr lang="en-US" sz="2800" dirty="0"/>
          </a:p>
        </p:txBody>
      </p:sp>
      <p:sp>
        <p:nvSpPr>
          <p:cNvPr id="16" name="Shape 14"/>
          <p:cNvSpPr/>
          <p:nvPr/>
        </p:nvSpPr>
        <p:spPr>
          <a:xfrm>
            <a:off x="7459504" y="5452943"/>
            <a:ext cx="6362462" cy="38100"/>
          </a:xfrm>
          <a:prstGeom prst="rect">
            <a:avLst/>
          </a:prstGeom>
          <a:solidFill>
            <a:srgbClr val="030303"/>
          </a:solidFill>
          <a:ln/>
        </p:spPr>
        <p:txBody>
          <a:bodyPr/>
          <a:lstStyle/>
          <a:p>
            <a:endParaRPr lang="ja-JP" altLang="en-US" sz="2400"/>
          </a:p>
        </p:txBody>
      </p:sp>
      <p:sp>
        <p:nvSpPr>
          <p:cNvPr id="17" name="Text 15"/>
          <p:cNvSpPr/>
          <p:nvPr/>
        </p:nvSpPr>
        <p:spPr>
          <a:xfrm>
            <a:off x="7459504" y="5673447"/>
            <a:ext cx="3609261" cy="451009"/>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個別性の重視</a:t>
            </a:r>
            <a:endParaRPr lang="en-US" sz="3600" dirty="0"/>
          </a:p>
        </p:txBody>
      </p:sp>
      <p:sp>
        <p:nvSpPr>
          <p:cNvPr id="18" name="Text 16"/>
          <p:cNvSpPr/>
          <p:nvPr/>
        </p:nvSpPr>
        <p:spPr>
          <a:xfrm>
            <a:off x="7459504" y="6297692"/>
            <a:ext cx="6362462" cy="923925"/>
          </a:xfrm>
          <a:prstGeom prst="rect">
            <a:avLst/>
          </a:prstGeom>
          <a:noFill/>
          <a:ln/>
        </p:spPr>
        <p:txBody>
          <a:bodyPr wrap="square" lIns="0" tIns="0" rIns="0" bIns="0" rtlCol="0" anchor="t"/>
          <a:lstStyle/>
          <a:p>
            <a:pPr marL="0" indent="0" algn="l">
              <a:lnSpc>
                <a:spcPts val="3600"/>
              </a:lnSpc>
              <a:buNone/>
            </a:pPr>
            <a:r>
              <a:rPr lang="en-US" sz="2800" dirty="0">
                <a:solidFill>
                  <a:srgbClr val="030303"/>
                </a:solidFill>
                <a:latin typeface="IBM Plex Sans Medium" pitchFamily="34" charset="0"/>
                <a:ea typeface="IBM Plex Sans Medium" pitchFamily="34" charset="-122"/>
                <a:cs typeface="IBM Plex Sans Medium" pitchFamily="34" charset="-120"/>
              </a:rPr>
              <a:t>その子の性格や興味を理解してケアに反映させる。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86420" y="1123117"/>
            <a:ext cx="7915394" cy="989409"/>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家族との協働の重要性</a:t>
            </a:r>
            <a:endParaRPr lang="en-US" sz="6200" dirty="0"/>
          </a:p>
        </p:txBody>
      </p:sp>
      <p:sp>
        <p:nvSpPr>
          <p:cNvPr id="3" name="Text 1"/>
          <p:cNvSpPr/>
          <p:nvPr/>
        </p:nvSpPr>
        <p:spPr>
          <a:xfrm>
            <a:off x="886420" y="2275671"/>
            <a:ext cx="12857559" cy="101298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家族は子どもの最も重要な養育者であり、看護の継続性を支える主体である。入院生活においては、親の不安やストレスの軽減を図るための情報提供や心理的支援が必要である。</a:t>
            </a:r>
            <a:endParaRPr lang="en-US" sz="2800" dirty="0"/>
          </a:p>
        </p:txBody>
      </p:sp>
      <p:sp>
        <p:nvSpPr>
          <p:cNvPr id="5" name="Text 3"/>
          <p:cNvSpPr/>
          <p:nvPr/>
        </p:nvSpPr>
        <p:spPr>
          <a:xfrm>
            <a:off x="1361242" y="4114800"/>
            <a:ext cx="3547110" cy="494705"/>
          </a:xfrm>
          <a:prstGeom prst="rect">
            <a:avLst/>
          </a:prstGeom>
          <a:noFill/>
          <a:ln/>
        </p:spPr>
        <p:txBody>
          <a:bodyPr wrap="none" lIns="0" tIns="0" rIns="0" bIns="0" rtlCol="0" anchor="t"/>
          <a:lstStyle/>
          <a:p>
            <a:pPr marL="0" indent="0" algn="l">
              <a:lnSpc>
                <a:spcPts val="38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情報提供</a:t>
            </a:r>
            <a:endParaRPr lang="en-US" sz="3200" dirty="0"/>
          </a:p>
        </p:txBody>
      </p:sp>
      <p:sp>
        <p:nvSpPr>
          <p:cNvPr id="7" name="Text 5"/>
          <p:cNvSpPr/>
          <p:nvPr/>
        </p:nvSpPr>
        <p:spPr>
          <a:xfrm>
            <a:off x="5778937" y="4114800"/>
            <a:ext cx="3547229" cy="494705"/>
          </a:xfrm>
          <a:prstGeom prst="rect">
            <a:avLst/>
          </a:prstGeom>
          <a:noFill/>
          <a:ln/>
        </p:spPr>
        <p:txBody>
          <a:bodyPr wrap="none" lIns="0" tIns="0" rIns="0" bIns="0" rtlCol="0" anchor="t"/>
          <a:lstStyle/>
          <a:p>
            <a:pPr marL="0" indent="0" algn="l">
              <a:lnSpc>
                <a:spcPts val="38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心理的支援</a:t>
            </a:r>
            <a:endParaRPr lang="en-US" sz="3200" dirty="0"/>
          </a:p>
        </p:txBody>
      </p:sp>
      <p:sp>
        <p:nvSpPr>
          <p:cNvPr id="9" name="Text 7"/>
          <p:cNvSpPr/>
          <p:nvPr/>
        </p:nvSpPr>
        <p:spPr>
          <a:xfrm>
            <a:off x="10196751" y="4114800"/>
            <a:ext cx="3547110" cy="494705"/>
          </a:xfrm>
          <a:prstGeom prst="rect">
            <a:avLst/>
          </a:prstGeom>
          <a:noFill/>
          <a:ln/>
        </p:spPr>
        <p:txBody>
          <a:bodyPr wrap="none" lIns="0" tIns="0" rIns="0" bIns="0" rtlCol="0" anchor="t"/>
          <a:lstStyle/>
          <a:p>
            <a:pPr marL="0" indent="0" algn="l">
              <a:lnSpc>
                <a:spcPts val="38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育児支援</a:t>
            </a:r>
            <a:endParaRPr lang="en-US" sz="3200" dirty="0"/>
          </a:p>
        </p:txBody>
      </p:sp>
      <p:sp>
        <p:nvSpPr>
          <p:cNvPr id="11" name="Text 9"/>
          <p:cNvSpPr/>
          <p:nvPr/>
        </p:nvSpPr>
        <p:spPr>
          <a:xfrm>
            <a:off x="1361242" y="5242679"/>
            <a:ext cx="3957638" cy="494705"/>
          </a:xfrm>
          <a:prstGeom prst="rect">
            <a:avLst/>
          </a:prstGeom>
          <a:noFill/>
          <a:ln/>
        </p:spPr>
        <p:txBody>
          <a:bodyPr wrap="none" lIns="0" tIns="0" rIns="0" bIns="0" rtlCol="0" anchor="t"/>
          <a:lstStyle/>
          <a:p>
            <a:pPr marL="0" indent="0" algn="l">
              <a:lnSpc>
                <a:spcPts val="3850"/>
              </a:lnSpc>
              <a:buNone/>
            </a:pPr>
            <a:r>
              <a:rPr lang="ja-JP" altLang="en-US" sz="3200" dirty="0">
                <a:solidFill>
                  <a:srgbClr val="030303"/>
                </a:solidFill>
                <a:latin typeface="Inter Medium" pitchFamily="34" charset="0"/>
                <a:ea typeface="Inter Medium" pitchFamily="34" charset="-122"/>
                <a:cs typeface="Inter Medium" pitchFamily="34" charset="-120"/>
              </a:rPr>
              <a:t>・</a:t>
            </a:r>
            <a:r>
              <a:rPr lang="en-US" sz="3200" dirty="0" err="1">
                <a:solidFill>
                  <a:srgbClr val="030303"/>
                </a:solidFill>
                <a:latin typeface="Inter Medium" pitchFamily="34" charset="0"/>
                <a:ea typeface="Inter Medium" pitchFamily="34" charset="-122"/>
                <a:cs typeface="Inter Medium" pitchFamily="34" charset="-120"/>
              </a:rPr>
              <a:t>意見の尊重</a:t>
            </a:r>
            <a:endParaRPr lang="en-US" sz="3200" dirty="0"/>
          </a:p>
        </p:txBody>
      </p:sp>
      <p:sp>
        <p:nvSpPr>
          <p:cNvPr id="12" name="Text 10"/>
          <p:cNvSpPr/>
          <p:nvPr/>
        </p:nvSpPr>
        <p:spPr>
          <a:xfrm>
            <a:off x="886420" y="6093500"/>
            <a:ext cx="12857559" cy="101298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育児支援や家庭でのケア方法の指導を行い、退院後の生活に備える。家族の意見や希望を尊重し、看護計画に反映させることが重要である。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94040" y="881539"/>
            <a:ext cx="9514523" cy="997863"/>
          </a:xfrm>
          <a:prstGeom prst="rect">
            <a:avLst/>
          </a:prstGeom>
          <a:noFill/>
          <a:ln/>
        </p:spPr>
        <p:txBody>
          <a:bodyPr wrap="none" lIns="0" tIns="0" rIns="0" bIns="0" rtlCol="0" anchor="t"/>
          <a:lstStyle/>
          <a:p>
            <a:pPr marL="0" indent="0" algn="l">
              <a:lnSpc>
                <a:spcPts val="7850"/>
              </a:lnSpc>
              <a:buNone/>
            </a:pPr>
            <a:r>
              <a:rPr lang="en-US" sz="6250" dirty="0">
                <a:solidFill>
                  <a:srgbClr val="1B1B27"/>
                </a:solidFill>
                <a:latin typeface="Inter Medium" pitchFamily="34" charset="0"/>
                <a:ea typeface="Inter Medium" pitchFamily="34" charset="-122"/>
                <a:cs typeface="Inter Medium" pitchFamily="34" charset="-120"/>
              </a:rPr>
              <a:t>インフォームド・アセント</a:t>
            </a:r>
            <a:endParaRPr lang="en-US" sz="6250" dirty="0"/>
          </a:p>
        </p:txBody>
      </p:sp>
      <p:sp>
        <p:nvSpPr>
          <p:cNvPr id="3" name="Text 1"/>
          <p:cNvSpPr/>
          <p:nvPr/>
        </p:nvSpPr>
        <p:spPr>
          <a:xfrm>
            <a:off x="894040" y="2518053"/>
            <a:ext cx="12842319"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思春期に近い子どもには、年齢や理解度に応じた十分な情報提供を行い、自らの意見を表明する機会を設ける。子どもの意見や感情を尊重し、医療行為への参加意識を高めることが重要である。</a:t>
            </a:r>
            <a:endParaRPr lang="en-US" sz="2800" dirty="0"/>
          </a:p>
        </p:txBody>
      </p:sp>
      <p:sp>
        <p:nvSpPr>
          <p:cNvPr id="4" name="Shape 2"/>
          <p:cNvSpPr/>
          <p:nvPr/>
        </p:nvSpPr>
        <p:spPr>
          <a:xfrm>
            <a:off x="894040" y="4409956"/>
            <a:ext cx="4067889" cy="2938105"/>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51466" y="4767382"/>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情報提供</a:t>
            </a:r>
            <a:endParaRPr lang="en-US" sz="3200" dirty="0"/>
          </a:p>
        </p:txBody>
      </p:sp>
      <p:sp>
        <p:nvSpPr>
          <p:cNvPr id="6" name="Text 4"/>
          <p:cNvSpPr/>
          <p:nvPr/>
        </p:nvSpPr>
        <p:spPr>
          <a:xfrm>
            <a:off x="1251466" y="5457944"/>
            <a:ext cx="3353038" cy="102179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年齢や理解度に応じた説明を行う。</a:t>
            </a:r>
            <a:endParaRPr lang="en-US" sz="2800" dirty="0"/>
          </a:p>
        </p:txBody>
      </p:sp>
      <p:sp>
        <p:nvSpPr>
          <p:cNvPr id="7" name="Shape 5"/>
          <p:cNvSpPr/>
          <p:nvPr/>
        </p:nvSpPr>
        <p:spPr>
          <a:xfrm>
            <a:off x="5281255" y="4409956"/>
            <a:ext cx="4067889" cy="2938105"/>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38681" y="4767382"/>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意見表明の機会</a:t>
            </a:r>
            <a:endParaRPr lang="en-US" sz="3200" dirty="0"/>
          </a:p>
        </p:txBody>
      </p:sp>
      <p:sp>
        <p:nvSpPr>
          <p:cNvPr id="9" name="Text 7"/>
          <p:cNvSpPr/>
          <p:nvPr/>
        </p:nvSpPr>
        <p:spPr>
          <a:xfrm>
            <a:off x="5638681" y="5457944"/>
            <a:ext cx="3353038"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子どもが自分の考えを伝えられる場を設ける。</a:t>
            </a:r>
            <a:endParaRPr lang="en-US" sz="2800" dirty="0"/>
          </a:p>
        </p:txBody>
      </p:sp>
      <p:sp>
        <p:nvSpPr>
          <p:cNvPr id="10" name="Shape 8"/>
          <p:cNvSpPr/>
          <p:nvPr/>
        </p:nvSpPr>
        <p:spPr>
          <a:xfrm>
            <a:off x="9668470" y="4409956"/>
            <a:ext cx="4067889" cy="2938105"/>
          </a:xfrm>
          <a:prstGeom prst="roundRect">
            <a:avLst>
              <a:gd name="adj" fmla="val 4565"/>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25896" y="4767382"/>
            <a:ext cx="3353038" cy="498991"/>
          </a:xfrm>
          <a:prstGeom prst="rect">
            <a:avLst/>
          </a:prstGeom>
          <a:noFill/>
          <a:ln/>
        </p:spPr>
        <p:txBody>
          <a:bodyPr wrap="none" lIns="0" tIns="0" rIns="0" bIns="0" rtlCol="0" anchor="t"/>
          <a:lstStyle/>
          <a:p>
            <a:pPr marL="0" indent="0" algn="l">
              <a:lnSpc>
                <a:spcPts val="3900"/>
              </a:lnSpc>
              <a:buNone/>
            </a:pPr>
            <a:r>
              <a:rPr lang="en-US" sz="3200" dirty="0">
                <a:solidFill>
                  <a:srgbClr val="030303"/>
                </a:solidFill>
                <a:latin typeface="Inter Medium" pitchFamily="34" charset="0"/>
                <a:ea typeface="Inter Medium" pitchFamily="34" charset="-122"/>
                <a:cs typeface="Inter Medium" pitchFamily="34" charset="-120"/>
              </a:rPr>
              <a:t>自己決定支援</a:t>
            </a:r>
            <a:endParaRPr lang="en-US" sz="3200" dirty="0"/>
          </a:p>
        </p:txBody>
      </p:sp>
      <p:sp>
        <p:nvSpPr>
          <p:cNvPr id="12" name="Text 10"/>
          <p:cNvSpPr/>
          <p:nvPr/>
        </p:nvSpPr>
        <p:spPr>
          <a:xfrm>
            <a:off x="10025896" y="5457944"/>
            <a:ext cx="3353038" cy="1532692"/>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家族と連携しながら、子どもの自己決定を促進する。</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46653" y="831890"/>
            <a:ext cx="10613231" cy="944999"/>
          </a:xfrm>
          <a:prstGeom prst="rect">
            <a:avLst/>
          </a:prstGeom>
          <a:noFill/>
          <a:ln/>
        </p:spPr>
        <p:txBody>
          <a:bodyPr wrap="none" lIns="0" tIns="0" rIns="0" bIns="0" rtlCol="0" anchor="t"/>
          <a:lstStyle/>
          <a:p>
            <a:pPr marL="0" indent="0" algn="l">
              <a:lnSpc>
                <a:spcPts val="7400"/>
              </a:lnSpc>
              <a:buNone/>
            </a:pPr>
            <a:r>
              <a:rPr lang="en-US" sz="5950" dirty="0">
                <a:solidFill>
                  <a:srgbClr val="1B1B27"/>
                </a:solidFill>
                <a:latin typeface="Inter Medium" pitchFamily="34" charset="0"/>
                <a:ea typeface="Inter Medium" pitchFamily="34" charset="-122"/>
                <a:cs typeface="Inter Medium" pitchFamily="34" charset="-120"/>
              </a:rPr>
              <a:t>小児に多くみられる疾患の傾向</a:t>
            </a:r>
            <a:endParaRPr lang="en-US" sz="5950" dirty="0"/>
          </a:p>
        </p:txBody>
      </p:sp>
      <p:sp>
        <p:nvSpPr>
          <p:cNvPr id="3" name="Text 1"/>
          <p:cNvSpPr/>
          <p:nvPr/>
        </p:nvSpPr>
        <p:spPr>
          <a:xfrm>
            <a:off x="846653" y="2224853"/>
            <a:ext cx="12937093" cy="145161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小児は発達段階ごとに身体的・免疫的な特徴が異なり、罹患しやすい疾患にも傾向がある。先天性疾患、感染症、アレルギー疾患など、多様な疾患が存在し、それぞれに特有の看護アプローチが必要となる。</a:t>
            </a:r>
            <a:endParaRPr lang="en-US" sz="2800" dirty="0"/>
          </a:p>
        </p:txBody>
      </p:sp>
      <p:sp>
        <p:nvSpPr>
          <p:cNvPr id="4" name="Shape 2"/>
          <p:cNvSpPr/>
          <p:nvPr/>
        </p:nvSpPr>
        <p:spPr>
          <a:xfrm>
            <a:off x="846653" y="4016625"/>
            <a:ext cx="4110752" cy="3224332"/>
          </a:xfrm>
          <a:prstGeom prst="roundRect">
            <a:avLst>
              <a:gd name="adj" fmla="val 3939"/>
            </a:avLst>
          </a:prstGeom>
          <a:solidFill>
            <a:srgbClr val="E6E6E6"/>
          </a:solidFill>
          <a:ln w="15240">
            <a:solidFill>
              <a:srgbClr val="CCCCCC"/>
            </a:solidFill>
            <a:prstDash val="solid"/>
          </a:ln>
        </p:spPr>
        <p:txBody>
          <a:bodyPr/>
          <a:lstStyle/>
          <a:p>
            <a:endParaRPr lang="ja-JP" altLang="en-US" sz="2400"/>
          </a:p>
        </p:txBody>
      </p:sp>
      <p:sp>
        <p:nvSpPr>
          <p:cNvPr id="5" name="Text 3"/>
          <p:cNvSpPr/>
          <p:nvPr/>
        </p:nvSpPr>
        <p:spPr>
          <a:xfrm>
            <a:off x="1164193" y="4334164"/>
            <a:ext cx="3475673"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先天性疾患</a:t>
            </a:r>
            <a:endParaRPr lang="en-US" sz="3600" dirty="0"/>
          </a:p>
        </p:txBody>
      </p:sp>
      <p:sp>
        <p:nvSpPr>
          <p:cNvPr id="6" name="Text 4"/>
          <p:cNvSpPr/>
          <p:nvPr/>
        </p:nvSpPr>
        <p:spPr>
          <a:xfrm>
            <a:off x="1164193" y="4987937"/>
            <a:ext cx="3475673" cy="145161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出生時から存在する疾患で、早期診断と適切な治療介入が重要である。</a:t>
            </a:r>
            <a:endParaRPr lang="en-US" sz="2800" dirty="0"/>
          </a:p>
        </p:txBody>
      </p:sp>
      <p:sp>
        <p:nvSpPr>
          <p:cNvPr id="7" name="Shape 5"/>
          <p:cNvSpPr/>
          <p:nvPr/>
        </p:nvSpPr>
        <p:spPr>
          <a:xfrm>
            <a:off x="5259705" y="4016625"/>
            <a:ext cx="4110871" cy="3224332"/>
          </a:xfrm>
          <a:prstGeom prst="roundRect">
            <a:avLst>
              <a:gd name="adj" fmla="val 3939"/>
            </a:avLst>
          </a:prstGeom>
          <a:solidFill>
            <a:srgbClr val="E6E6E6"/>
          </a:solidFill>
          <a:ln w="15240">
            <a:solidFill>
              <a:srgbClr val="CCCCCC"/>
            </a:solidFill>
            <a:prstDash val="solid"/>
          </a:ln>
        </p:spPr>
        <p:txBody>
          <a:bodyPr/>
          <a:lstStyle/>
          <a:p>
            <a:endParaRPr lang="ja-JP" altLang="en-US" sz="2400"/>
          </a:p>
        </p:txBody>
      </p:sp>
      <p:sp>
        <p:nvSpPr>
          <p:cNvPr id="8" name="Text 6"/>
          <p:cNvSpPr/>
          <p:nvPr/>
        </p:nvSpPr>
        <p:spPr>
          <a:xfrm>
            <a:off x="5577245" y="4334164"/>
            <a:ext cx="3475792"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感染症</a:t>
            </a:r>
            <a:endParaRPr lang="en-US" sz="3600" dirty="0"/>
          </a:p>
        </p:txBody>
      </p:sp>
      <p:sp>
        <p:nvSpPr>
          <p:cNvPr id="9" name="Text 7"/>
          <p:cNvSpPr/>
          <p:nvPr/>
        </p:nvSpPr>
        <p:spPr>
          <a:xfrm>
            <a:off x="5577245" y="4987937"/>
            <a:ext cx="3475792" cy="193548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集団生活や免疫の未熟さにより罹患しやすく、重症化に注意が必要である。</a:t>
            </a:r>
            <a:endParaRPr lang="en-US" sz="2800" dirty="0"/>
          </a:p>
        </p:txBody>
      </p:sp>
      <p:sp>
        <p:nvSpPr>
          <p:cNvPr id="10" name="Shape 8"/>
          <p:cNvSpPr/>
          <p:nvPr/>
        </p:nvSpPr>
        <p:spPr>
          <a:xfrm>
            <a:off x="9672876" y="4016625"/>
            <a:ext cx="4110752" cy="3224332"/>
          </a:xfrm>
          <a:prstGeom prst="roundRect">
            <a:avLst>
              <a:gd name="adj" fmla="val 3939"/>
            </a:avLst>
          </a:prstGeom>
          <a:solidFill>
            <a:srgbClr val="E6E6E6"/>
          </a:solidFill>
          <a:ln w="15240">
            <a:solidFill>
              <a:srgbClr val="CCCCCC"/>
            </a:solidFill>
            <a:prstDash val="solid"/>
          </a:ln>
        </p:spPr>
        <p:txBody>
          <a:bodyPr/>
          <a:lstStyle/>
          <a:p>
            <a:endParaRPr lang="ja-JP" altLang="en-US" sz="2400"/>
          </a:p>
        </p:txBody>
      </p:sp>
      <p:sp>
        <p:nvSpPr>
          <p:cNvPr id="11" name="Text 9"/>
          <p:cNvSpPr/>
          <p:nvPr/>
        </p:nvSpPr>
        <p:spPr>
          <a:xfrm>
            <a:off x="9990415" y="4334164"/>
            <a:ext cx="3475673"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アレルギー疾患</a:t>
            </a:r>
            <a:endParaRPr lang="en-US" sz="3600" dirty="0"/>
          </a:p>
        </p:txBody>
      </p:sp>
      <p:sp>
        <p:nvSpPr>
          <p:cNvPr id="12" name="Text 10"/>
          <p:cNvSpPr/>
          <p:nvPr/>
        </p:nvSpPr>
        <p:spPr>
          <a:xfrm>
            <a:off x="9990415" y="4987937"/>
            <a:ext cx="3475673" cy="145161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免疫系の過敏反応による疾患で、環境整備と継続的な管理が求められる。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43677" y="828556"/>
            <a:ext cx="9791581" cy="941546"/>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小児看護の質を高めるために</a:t>
            </a:r>
            <a:endParaRPr lang="en-US" sz="5900" dirty="0"/>
          </a:p>
        </p:txBody>
      </p:sp>
      <p:sp>
        <p:nvSpPr>
          <p:cNvPr id="3" name="Text 1"/>
          <p:cNvSpPr/>
          <p:nvPr/>
        </p:nvSpPr>
        <p:spPr>
          <a:xfrm>
            <a:off x="843677" y="2372678"/>
            <a:ext cx="12943046" cy="1446252"/>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小児看護は、成長発達の過程と疾患の特徴を理解し、子どもの視点に立った支援を行う必要がある。疾患そのものだけでなく、子どもの発達、家族の思いに寄り添いながら看護を展開する姿勢が求められる。</a:t>
            </a:r>
            <a:endParaRPr lang="en-US" sz="2400" dirty="0"/>
          </a:p>
        </p:txBody>
      </p:sp>
      <p:sp>
        <p:nvSpPr>
          <p:cNvPr id="4" name="Shape 2"/>
          <p:cNvSpPr/>
          <p:nvPr/>
        </p:nvSpPr>
        <p:spPr>
          <a:xfrm>
            <a:off x="843677" y="4157901"/>
            <a:ext cx="4113490" cy="3246953"/>
          </a:xfrm>
          <a:prstGeom prst="roundRect">
            <a:avLst>
              <a:gd name="adj" fmla="val 3898"/>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183005" y="4497229"/>
            <a:ext cx="3434834" cy="470654"/>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成長発達の理解</a:t>
            </a:r>
            <a:endParaRPr lang="en-US" sz="3200" dirty="0"/>
          </a:p>
        </p:txBody>
      </p:sp>
      <p:sp>
        <p:nvSpPr>
          <p:cNvPr id="6" name="Text 4"/>
          <p:cNvSpPr/>
          <p:nvPr/>
        </p:nvSpPr>
        <p:spPr>
          <a:xfrm>
            <a:off x="1183005" y="5148620"/>
            <a:ext cx="3434834" cy="1446252"/>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各発達段階の特徴を踏まえた個別的なケアを提供する。</a:t>
            </a:r>
            <a:endParaRPr lang="en-US" sz="2400" dirty="0"/>
          </a:p>
        </p:txBody>
      </p:sp>
      <p:sp>
        <p:nvSpPr>
          <p:cNvPr id="7" name="Shape 5"/>
          <p:cNvSpPr/>
          <p:nvPr/>
        </p:nvSpPr>
        <p:spPr>
          <a:xfrm>
            <a:off x="5258395" y="4157901"/>
            <a:ext cx="4113490" cy="3246953"/>
          </a:xfrm>
          <a:prstGeom prst="roundRect">
            <a:avLst>
              <a:gd name="adj" fmla="val 3898"/>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597723" y="4497229"/>
            <a:ext cx="3434834" cy="470654"/>
          </a:xfrm>
          <a:prstGeom prst="rect">
            <a:avLst/>
          </a:prstGeom>
          <a:noFill/>
          <a:ln/>
        </p:spPr>
        <p:txBody>
          <a:bodyPr wrap="non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疾患の特性把握</a:t>
            </a:r>
            <a:endParaRPr lang="en-US" sz="3200" dirty="0"/>
          </a:p>
        </p:txBody>
      </p:sp>
      <p:sp>
        <p:nvSpPr>
          <p:cNvPr id="9" name="Text 7"/>
          <p:cNvSpPr/>
          <p:nvPr/>
        </p:nvSpPr>
        <p:spPr>
          <a:xfrm>
            <a:off x="5597723" y="5148620"/>
            <a:ext cx="3434834" cy="1446252"/>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小児特有の解剖生理学的特性を理解し、適切な観察とケアを行う。</a:t>
            </a:r>
            <a:endParaRPr lang="en-US" sz="2400" dirty="0"/>
          </a:p>
        </p:txBody>
      </p:sp>
      <p:sp>
        <p:nvSpPr>
          <p:cNvPr id="10" name="Shape 8"/>
          <p:cNvSpPr/>
          <p:nvPr/>
        </p:nvSpPr>
        <p:spPr>
          <a:xfrm>
            <a:off x="9673114" y="4157901"/>
            <a:ext cx="4113609" cy="3246953"/>
          </a:xfrm>
          <a:prstGeom prst="roundRect">
            <a:avLst>
              <a:gd name="adj" fmla="val 3898"/>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12442" y="4497229"/>
            <a:ext cx="3434953" cy="941308"/>
          </a:xfrm>
          <a:prstGeom prst="rect">
            <a:avLst/>
          </a:prstGeom>
          <a:noFill/>
          <a:ln/>
        </p:spPr>
        <p:txBody>
          <a:bodyPr wrap="square" lIns="0" tIns="0" rIns="0" bIns="0" rtlCol="0" anchor="t"/>
          <a:lstStyle/>
          <a:p>
            <a:pPr marL="0" indent="0" algn="l">
              <a:lnSpc>
                <a:spcPts val="3700"/>
              </a:lnSpc>
              <a:buNone/>
            </a:pPr>
            <a:r>
              <a:rPr lang="en-US" sz="3200" dirty="0">
                <a:solidFill>
                  <a:srgbClr val="030303"/>
                </a:solidFill>
                <a:latin typeface="Inter Medium" pitchFamily="34" charset="0"/>
                <a:ea typeface="Inter Medium" pitchFamily="34" charset="-122"/>
                <a:cs typeface="Inter Medium" pitchFamily="34" charset="-120"/>
              </a:rPr>
              <a:t>子どもと家族への寄り添い</a:t>
            </a:r>
            <a:endParaRPr lang="en-US" sz="3200" dirty="0"/>
          </a:p>
        </p:txBody>
      </p:sp>
      <p:sp>
        <p:nvSpPr>
          <p:cNvPr id="12" name="Text 10"/>
          <p:cNvSpPr/>
          <p:nvPr/>
        </p:nvSpPr>
        <p:spPr>
          <a:xfrm>
            <a:off x="10012442" y="5619274"/>
            <a:ext cx="3434953" cy="1446252"/>
          </a:xfrm>
          <a:prstGeom prst="rect">
            <a:avLst/>
          </a:prstGeom>
          <a:noFill/>
          <a:ln/>
        </p:spPr>
        <p:txBody>
          <a:bodyPr wrap="square" lIns="0" tIns="0" rIns="0" bIns="0" rtlCol="0" anchor="t"/>
          <a:lstStyle/>
          <a:p>
            <a:pPr marL="0" indent="0" algn="l">
              <a:lnSpc>
                <a:spcPts val="375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子ども中心のケアと家族との協働により、質の高い看護を実践する。</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52857" y="935831"/>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先天性疾患の特徴</a:t>
            </a:r>
            <a:endParaRPr lang="en-US" sz="6650" dirty="0"/>
          </a:p>
        </p:txBody>
      </p:sp>
      <p:sp>
        <p:nvSpPr>
          <p:cNvPr id="3" name="Text 1"/>
          <p:cNvSpPr/>
          <p:nvPr/>
        </p:nvSpPr>
        <p:spPr>
          <a:xfrm>
            <a:off x="952857" y="2673650"/>
            <a:ext cx="4254103"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先天性心疾患</a:t>
            </a:r>
            <a:endParaRPr lang="en-US" sz="3600" dirty="0"/>
          </a:p>
        </p:txBody>
      </p:sp>
      <p:sp>
        <p:nvSpPr>
          <p:cNvPr id="4" name="Text 2"/>
          <p:cNvSpPr/>
          <p:nvPr/>
        </p:nvSpPr>
        <p:spPr>
          <a:xfrm>
            <a:off x="952857" y="3545664"/>
            <a:ext cx="5947172" cy="3266123"/>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心室中隔欠損症やファロー四徴症などが代表的である。血流異常によりチアノーゼや心不全をきたすため、早期診断と手術適応の判断が重要となる。循環動態の観察と家族への説明が看護の要である。</a:t>
            </a:r>
            <a:endParaRPr lang="en-US" sz="2800" dirty="0"/>
          </a:p>
        </p:txBody>
      </p:sp>
      <p:sp>
        <p:nvSpPr>
          <p:cNvPr id="5" name="Text 3"/>
          <p:cNvSpPr/>
          <p:nvPr/>
        </p:nvSpPr>
        <p:spPr>
          <a:xfrm>
            <a:off x="7737991" y="2673650"/>
            <a:ext cx="4254103" cy="531733"/>
          </a:xfrm>
          <a:prstGeom prst="rect">
            <a:avLst/>
          </a:prstGeom>
          <a:noFill/>
          <a:ln/>
        </p:spPr>
        <p:txBody>
          <a:bodyPr wrap="none" lIns="0" tIns="0" rIns="0" bIns="0" rtlCol="0" anchor="t"/>
          <a:lstStyle/>
          <a:p>
            <a:pPr marL="0" indent="0" algn="l">
              <a:lnSpc>
                <a:spcPts val="4150"/>
              </a:lnSpc>
              <a:buNone/>
            </a:pPr>
            <a:r>
              <a:rPr lang="en-US" sz="3600" dirty="0">
                <a:solidFill>
                  <a:srgbClr val="1B1B27"/>
                </a:solidFill>
                <a:latin typeface="Inter Medium" pitchFamily="34" charset="0"/>
                <a:ea typeface="Inter Medium" pitchFamily="34" charset="-122"/>
                <a:cs typeface="Inter Medium" pitchFamily="34" charset="-120"/>
              </a:rPr>
              <a:t>ダウン症候群</a:t>
            </a:r>
            <a:endParaRPr lang="en-US" sz="3600" dirty="0"/>
          </a:p>
        </p:txBody>
      </p:sp>
      <p:sp>
        <p:nvSpPr>
          <p:cNvPr id="6" name="Text 4"/>
          <p:cNvSpPr/>
          <p:nvPr/>
        </p:nvSpPr>
        <p:spPr>
          <a:xfrm>
            <a:off x="7737991" y="3545664"/>
            <a:ext cx="5947172" cy="2721769"/>
          </a:xfrm>
          <a:prstGeom prst="rect">
            <a:avLst/>
          </a:prstGeom>
          <a:noFill/>
          <a:ln/>
        </p:spPr>
        <p:txBody>
          <a:bodyPr wrap="square" lIns="0" tIns="0" rIns="0" bIns="0" rtlCol="0" anchor="t"/>
          <a:lstStyle/>
          <a:p>
            <a:pPr marL="0" indent="0" algn="l">
              <a:lnSpc>
                <a:spcPts val="4250"/>
              </a:lnSpc>
              <a:buNone/>
            </a:pPr>
            <a:r>
              <a:rPr lang="en-US" sz="2800" dirty="0">
                <a:solidFill>
                  <a:srgbClr val="030303"/>
                </a:solidFill>
                <a:latin typeface="IBM Plex Sans Medium" pitchFamily="34" charset="0"/>
                <a:ea typeface="IBM Plex Sans Medium" pitchFamily="34" charset="-122"/>
                <a:cs typeface="IBM Plex Sans Medium" pitchFamily="34" charset="-120"/>
              </a:rPr>
              <a:t>21トリソミーによる染色体異常である。発達の遅れ、知的障害、心奇形(房室中隔欠損など)を合併することが多い。個別性を重視した発達支援と家族への継続的なサポートが必要である。</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65810" y="764977"/>
            <a:ext cx="6838593" cy="854869"/>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小児に多い感染症</a:t>
            </a:r>
            <a:endParaRPr lang="en-US" sz="5350" dirty="0"/>
          </a:p>
        </p:txBody>
      </p:sp>
      <p:sp>
        <p:nvSpPr>
          <p:cNvPr id="3" name="Shape 1"/>
          <p:cNvSpPr/>
          <p:nvPr/>
        </p:nvSpPr>
        <p:spPr>
          <a:xfrm>
            <a:off x="765810" y="2166818"/>
            <a:ext cx="6412587" cy="2512100"/>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000"/>
          </a:p>
        </p:txBody>
      </p:sp>
      <p:sp>
        <p:nvSpPr>
          <p:cNvPr id="4" name="Text 2"/>
          <p:cNvSpPr/>
          <p:nvPr/>
        </p:nvSpPr>
        <p:spPr>
          <a:xfrm>
            <a:off x="1069777" y="2470785"/>
            <a:ext cx="3419237" cy="427434"/>
          </a:xfrm>
          <a:prstGeom prst="rect">
            <a:avLst/>
          </a:prstGeom>
          <a:noFill/>
          <a:ln/>
        </p:spPr>
        <p:txBody>
          <a:bodyPr wrap="none" lIns="0" tIns="0" rIns="0" bIns="0" rtlCol="0" anchor="t"/>
          <a:lstStyle/>
          <a:p>
            <a:pPr marL="0" indent="0" algn="l">
              <a:lnSpc>
                <a:spcPts val="3350"/>
              </a:lnSpc>
              <a:buNone/>
            </a:pPr>
            <a:r>
              <a:rPr lang="en-US" sz="4000" dirty="0">
                <a:solidFill>
                  <a:srgbClr val="030303"/>
                </a:solidFill>
                <a:latin typeface="Inter Medium" pitchFamily="34" charset="0"/>
                <a:ea typeface="Inter Medium" pitchFamily="34" charset="-122"/>
                <a:cs typeface="Inter Medium" pitchFamily="34" charset="-120"/>
              </a:rPr>
              <a:t>RSウイルス感染症</a:t>
            </a:r>
            <a:endParaRPr lang="en-US" sz="4000" dirty="0"/>
          </a:p>
        </p:txBody>
      </p:sp>
      <p:sp>
        <p:nvSpPr>
          <p:cNvPr id="5" name="Text 3"/>
          <p:cNvSpPr/>
          <p:nvPr/>
        </p:nvSpPr>
        <p:spPr>
          <a:xfrm>
            <a:off x="1069777" y="3062288"/>
            <a:ext cx="5804654"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乳幼児に多く、細気管支炎や肺炎を引き起こす。重症化すると呼吸管理が必要となるため、呼吸状態の観察が重要である。</a:t>
            </a:r>
            <a:endParaRPr lang="en-US" sz="2400" dirty="0"/>
          </a:p>
        </p:txBody>
      </p:sp>
      <p:sp>
        <p:nvSpPr>
          <p:cNvPr id="6" name="Shape 4"/>
          <p:cNvSpPr/>
          <p:nvPr/>
        </p:nvSpPr>
        <p:spPr>
          <a:xfrm>
            <a:off x="7451884" y="2166818"/>
            <a:ext cx="6412706" cy="2512100"/>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000"/>
          </a:p>
        </p:txBody>
      </p:sp>
      <p:sp>
        <p:nvSpPr>
          <p:cNvPr id="7" name="Text 5"/>
          <p:cNvSpPr/>
          <p:nvPr/>
        </p:nvSpPr>
        <p:spPr>
          <a:xfrm>
            <a:off x="7755850" y="2470785"/>
            <a:ext cx="3419237" cy="427434"/>
          </a:xfrm>
          <a:prstGeom prst="rect">
            <a:avLst/>
          </a:prstGeom>
          <a:noFill/>
          <a:ln/>
        </p:spPr>
        <p:txBody>
          <a:bodyPr wrap="none" lIns="0" tIns="0" rIns="0" bIns="0" rtlCol="0" anchor="t"/>
          <a:lstStyle/>
          <a:p>
            <a:pPr marL="0" indent="0" algn="l">
              <a:lnSpc>
                <a:spcPts val="3350"/>
              </a:lnSpc>
              <a:buNone/>
            </a:pPr>
            <a:r>
              <a:rPr lang="en-US" sz="4000" dirty="0">
                <a:solidFill>
                  <a:srgbClr val="030303"/>
                </a:solidFill>
                <a:latin typeface="Inter Medium" pitchFamily="34" charset="0"/>
                <a:ea typeface="Inter Medium" pitchFamily="34" charset="-122"/>
                <a:cs typeface="Inter Medium" pitchFamily="34" charset="-120"/>
              </a:rPr>
              <a:t>インフルエンザ</a:t>
            </a:r>
            <a:endParaRPr lang="en-US" sz="4000" dirty="0"/>
          </a:p>
        </p:txBody>
      </p:sp>
      <p:sp>
        <p:nvSpPr>
          <p:cNvPr id="8" name="Text 6"/>
          <p:cNvSpPr/>
          <p:nvPr/>
        </p:nvSpPr>
        <p:spPr>
          <a:xfrm>
            <a:off x="7755850" y="3062288"/>
            <a:ext cx="5804773"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高熱・咳・全身倦怠感を伴い、学童期に流行しやすい。合併症予防のための早期対応が求められる。</a:t>
            </a:r>
            <a:endParaRPr lang="en-US" sz="2400" dirty="0"/>
          </a:p>
        </p:txBody>
      </p:sp>
      <p:sp>
        <p:nvSpPr>
          <p:cNvPr id="9" name="Shape 7"/>
          <p:cNvSpPr/>
          <p:nvPr/>
        </p:nvSpPr>
        <p:spPr>
          <a:xfrm>
            <a:off x="765810" y="4952405"/>
            <a:ext cx="6412587" cy="2512100"/>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000"/>
          </a:p>
        </p:txBody>
      </p:sp>
      <p:sp>
        <p:nvSpPr>
          <p:cNvPr id="10" name="Text 8"/>
          <p:cNvSpPr/>
          <p:nvPr/>
        </p:nvSpPr>
        <p:spPr>
          <a:xfrm>
            <a:off x="1069777" y="5256371"/>
            <a:ext cx="3419237" cy="427434"/>
          </a:xfrm>
          <a:prstGeom prst="rect">
            <a:avLst/>
          </a:prstGeom>
          <a:noFill/>
          <a:ln/>
        </p:spPr>
        <p:txBody>
          <a:bodyPr wrap="none" lIns="0" tIns="0" rIns="0" bIns="0" rtlCol="0" anchor="t"/>
          <a:lstStyle/>
          <a:p>
            <a:pPr marL="0" indent="0" algn="l">
              <a:lnSpc>
                <a:spcPts val="3350"/>
              </a:lnSpc>
              <a:buNone/>
            </a:pPr>
            <a:r>
              <a:rPr lang="en-US" sz="4000" dirty="0">
                <a:solidFill>
                  <a:srgbClr val="030303"/>
                </a:solidFill>
                <a:latin typeface="Inter Medium" pitchFamily="34" charset="0"/>
                <a:ea typeface="Inter Medium" pitchFamily="34" charset="-122"/>
                <a:cs typeface="Inter Medium" pitchFamily="34" charset="-120"/>
              </a:rPr>
              <a:t>溶連菌感染症</a:t>
            </a:r>
            <a:endParaRPr lang="en-US" sz="4000" dirty="0"/>
          </a:p>
        </p:txBody>
      </p:sp>
      <p:sp>
        <p:nvSpPr>
          <p:cNvPr id="11" name="Text 9"/>
          <p:cNvSpPr/>
          <p:nvPr/>
        </p:nvSpPr>
        <p:spPr>
          <a:xfrm>
            <a:off x="1069777" y="5847874"/>
            <a:ext cx="5804654" cy="875109"/>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発熱、咽頭痛、発疹を呈する。急性腎炎の合併に注意し、抗菌薬の確実な投与が必要である。</a:t>
            </a:r>
            <a:endParaRPr lang="en-US" sz="2400" dirty="0"/>
          </a:p>
        </p:txBody>
      </p:sp>
      <p:sp>
        <p:nvSpPr>
          <p:cNvPr id="12" name="Shape 10"/>
          <p:cNvSpPr/>
          <p:nvPr/>
        </p:nvSpPr>
        <p:spPr>
          <a:xfrm>
            <a:off x="7451884" y="4952405"/>
            <a:ext cx="6412706" cy="2512100"/>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000"/>
          </a:p>
        </p:txBody>
      </p:sp>
      <p:sp>
        <p:nvSpPr>
          <p:cNvPr id="13" name="Text 11"/>
          <p:cNvSpPr/>
          <p:nvPr/>
        </p:nvSpPr>
        <p:spPr>
          <a:xfrm>
            <a:off x="7755850" y="5256371"/>
            <a:ext cx="3419237" cy="427434"/>
          </a:xfrm>
          <a:prstGeom prst="rect">
            <a:avLst/>
          </a:prstGeom>
          <a:noFill/>
          <a:ln/>
        </p:spPr>
        <p:txBody>
          <a:bodyPr wrap="none" lIns="0" tIns="0" rIns="0" bIns="0" rtlCol="0" anchor="t"/>
          <a:lstStyle/>
          <a:p>
            <a:pPr marL="0" indent="0" algn="l">
              <a:lnSpc>
                <a:spcPts val="3350"/>
              </a:lnSpc>
              <a:buNone/>
            </a:pPr>
            <a:r>
              <a:rPr lang="en-US" sz="4000" dirty="0">
                <a:solidFill>
                  <a:srgbClr val="030303"/>
                </a:solidFill>
                <a:latin typeface="Inter Medium" pitchFamily="34" charset="0"/>
                <a:ea typeface="Inter Medium" pitchFamily="34" charset="-122"/>
                <a:cs typeface="Inter Medium" pitchFamily="34" charset="-120"/>
              </a:rPr>
              <a:t>水痘・麻疹</a:t>
            </a:r>
            <a:endParaRPr lang="en-US" sz="4000" dirty="0"/>
          </a:p>
        </p:txBody>
      </p:sp>
      <p:sp>
        <p:nvSpPr>
          <p:cNvPr id="14" name="Text 12"/>
          <p:cNvSpPr/>
          <p:nvPr/>
        </p:nvSpPr>
        <p:spPr>
          <a:xfrm>
            <a:off x="7755850" y="5847874"/>
            <a:ext cx="5804773"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水痘は水疱性発疹、麻疹は高熱・発疹・コプリック斑が特徴である。ワクチン接種による予防が有効である。</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82968" y="921306"/>
            <a:ext cx="8671560"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アレルギー疾患への対応</a:t>
            </a:r>
            <a:endParaRPr lang="en-US" sz="6200" dirty="0"/>
          </a:p>
        </p:txBody>
      </p:sp>
      <p:sp>
        <p:nvSpPr>
          <p:cNvPr id="3" name="Text 1"/>
          <p:cNvSpPr/>
          <p:nvPr/>
        </p:nvSpPr>
        <p:spPr>
          <a:xfrm>
            <a:off x="882968" y="2152104"/>
            <a:ext cx="13197991" cy="1173731"/>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免疫系の過敏反応による疾患は、小児期に多く見られる。環境整備、薬物管理、家族教育が三本柱となる。</a:t>
            </a:r>
            <a:endParaRPr lang="en-US" sz="2800" dirty="0"/>
          </a:p>
        </p:txBody>
      </p:sp>
      <p:sp>
        <p:nvSpPr>
          <p:cNvPr id="4" name="Shape 2"/>
          <p:cNvSpPr/>
          <p:nvPr/>
        </p:nvSpPr>
        <p:spPr>
          <a:xfrm>
            <a:off x="882968" y="3515966"/>
            <a:ext cx="4183615" cy="3962519"/>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sz="2000"/>
          </a:p>
        </p:txBody>
      </p:sp>
      <p:sp>
        <p:nvSpPr>
          <p:cNvPr id="5" name="Text 3"/>
          <p:cNvSpPr/>
          <p:nvPr/>
        </p:nvSpPr>
        <p:spPr>
          <a:xfrm>
            <a:off x="1236345" y="3869343"/>
            <a:ext cx="3458536" cy="57301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気管支喘息</a:t>
            </a:r>
            <a:endParaRPr lang="en-US" sz="3200" dirty="0"/>
          </a:p>
        </p:txBody>
      </p:sp>
      <p:sp>
        <p:nvSpPr>
          <p:cNvPr id="6" name="Text 4"/>
          <p:cNvSpPr/>
          <p:nvPr/>
        </p:nvSpPr>
        <p:spPr>
          <a:xfrm>
            <a:off x="1236345" y="4551213"/>
            <a:ext cx="3458536" cy="2347463"/>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喘鳴・呼吸困難が繰り返される。発作予防のための環境整備と薬物管理が必要である。</a:t>
            </a:r>
            <a:endParaRPr lang="en-US" sz="2800" dirty="0"/>
          </a:p>
        </p:txBody>
      </p:sp>
      <p:sp>
        <p:nvSpPr>
          <p:cNvPr id="7" name="Shape 5"/>
          <p:cNvSpPr/>
          <p:nvPr/>
        </p:nvSpPr>
        <p:spPr>
          <a:xfrm>
            <a:off x="5276135" y="3515966"/>
            <a:ext cx="4183737" cy="3962519"/>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sz="2000"/>
          </a:p>
        </p:txBody>
      </p:sp>
      <p:sp>
        <p:nvSpPr>
          <p:cNvPr id="8" name="Text 6"/>
          <p:cNvSpPr/>
          <p:nvPr/>
        </p:nvSpPr>
        <p:spPr>
          <a:xfrm>
            <a:off x="5629513" y="3869343"/>
            <a:ext cx="3458659" cy="57301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アトピー性皮膚炎</a:t>
            </a:r>
            <a:endParaRPr lang="en-US" sz="3200" dirty="0"/>
          </a:p>
        </p:txBody>
      </p:sp>
      <p:sp>
        <p:nvSpPr>
          <p:cNvPr id="9" name="Text 7"/>
          <p:cNvSpPr/>
          <p:nvPr/>
        </p:nvSpPr>
        <p:spPr>
          <a:xfrm>
            <a:off x="5629513" y="4551213"/>
            <a:ext cx="3458659" cy="2347463"/>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乾燥と掻痒を伴う慢性湿疹。スキンケアとアレルゲン除去が重要である。</a:t>
            </a:r>
            <a:endParaRPr lang="en-US" sz="2800" dirty="0"/>
          </a:p>
        </p:txBody>
      </p:sp>
      <p:sp>
        <p:nvSpPr>
          <p:cNvPr id="10" name="Shape 8"/>
          <p:cNvSpPr/>
          <p:nvPr/>
        </p:nvSpPr>
        <p:spPr>
          <a:xfrm>
            <a:off x="9669422" y="3515966"/>
            <a:ext cx="4183737" cy="3962519"/>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sz="2000"/>
          </a:p>
        </p:txBody>
      </p:sp>
      <p:sp>
        <p:nvSpPr>
          <p:cNvPr id="11" name="Text 9"/>
          <p:cNvSpPr/>
          <p:nvPr/>
        </p:nvSpPr>
        <p:spPr>
          <a:xfrm>
            <a:off x="10022800" y="3869343"/>
            <a:ext cx="3458659" cy="573018"/>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食物アレルギー</a:t>
            </a:r>
            <a:endParaRPr lang="en-US" sz="3200" dirty="0"/>
          </a:p>
        </p:txBody>
      </p:sp>
      <p:sp>
        <p:nvSpPr>
          <p:cNvPr id="12" name="Text 10"/>
          <p:cNvSpPr/>
          <p:nvPr/>
        </p:nvSpPr>
        <p:spPr>
          <a:xfrm>
            <a:off x="10022800" y="4551213"/>
            <a:ext cx="3458659" cy="2347463"/>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卵・牛乳・小麦などに反応。アナフィラキシーへの備えが必要である。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2001" y="827246"/>
            <a:ext cx="7580471" cy="861536"/>
          </a:xfrm>
          <a:prstGeom prst="rect">
            <a:avLst/>
          </a:prstGeom>
          <a:noFill/>
          <a:ln/>
        </p:spPr>
        <p:txBody>
          <a:bodyPr wrap="none" lIns="0" tIns="0" rIns="0" bIns="0" rtlCol="0" anchor="t"/>
          <a:lstStyle/>
          <a:p>
            <a:pPr marL="0" indent="0" algn="l">
              <a:lnSpc>
                <a:spcPts val="6750"/>
              </a:lnSpc>
              <a:buNone/>
            </a:pPr>
            <a:r>
              <a:rPr lang="en-US" sz="7200" dirty="0">
                <a:solidFill>
                  <a:srgbClr val="1B1B27"/>
                </a:solidFill>
                <a:latin typeface="Inter Medium" pitchFamily="34" charset="0"/>
                <a:ea typeface="Inter Medium" pitchFamily="34" charset="-122"/>
                <a:cs typeface="Inter Medium" pitchFamily="34" charset="-120"/>
              </a:rPr>
              <a:t>その他の重要な小児疾患</a:t>
            </a:r>
            <a:endParaRPr lang="en-US" sz="7200" dirty="0"/>
          </a:p>
        </p:txBody>
      </p:sp>
      <p:sp>
        <p:nvSpPr>
          <p:cNvPr id="3" name="Text 1"/>
          <p:cNvSpPr/>
          <p:nvPr/>
        </p:nvSpPr>
        <p:spPr>
          <a:xfrm>
            <a:off x="772001" y="2162532"/>
            <a:ext cx="3446383" cy="430768"/>
          </a:xfrm>
          <a:prstGeom prst="rect">
            <a:avLst/>
          </a:prstGeom>
          <a:noFill/>
          <a:ln/>
        </p:spPr>
        <p:txBody>
          <a:bodyPr wrap="none" lIns="0" tIns="0" rIns="0" bIns="0" rtlCol="0" anchor="t"/>
          <a:lstStyle/>
          <a:p>
            <a:pPr marL="0" indent="0" algn="l">
              <a:lnSpc>
                <a:spcPts val="3350"/>
              </a:lnSpc>
              <a:buNone/>
            </a:pPr>
            <a:r>
              <a:rPr lang="en-US" sz="4400" dirty="0">
                <a:solidFill>
                  <a:srgbClr val="1B1B27"/>
                </a:solidFill>
                <a:latin typeface="Inter Medium" pitchFamily="34" charset="0"/>
                <a:ea typeface="Inter Medium" pitchFamily="34" charset="-122"/>
                <a:cs typeface="Inter Medium" pitchFamily="34" charset="-120"/>
              </a:rPr>
              <a:t>川崎病</a:t>
            </a:r>
            <a:endParaRPr lang="en-US" sz="4400" dirty="0"/>
          </a:p>
        </p:txBody>
      </p:sp>
      <p:sp>
        <p:nvSpPr>
          <p:cNvPr id="4" name="Text 2"/>
          <p:cNvSpPr/>
          <p:nvPr/>
        </p:nvSpPr>
        <p:spPr>
          <a:xfrm>
            <a:off x="772001" y="2868930"/>
            <a:ext cx="6206847" cy="1764506"/>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高熱・眼球結膜充血・発疹・四肢の浮腫などが出現する。冠動脈瘤のリスクがあるため、早期発見と免疫グロブリン療法が重要である。急性期の観察と長期的なフォローアップが必要となる。</a:t>
            </a:r>
            <a:endParaRPr lang="en-US" sz="2400" dirty="0"/>
          </a:p>
        </p:txBody>
      </p:sp>
      <p:sp>
        <p:nvSpPr>
          <p:cNvPr id="5" name="Text 3"/>
          <p:cNvSpPr/>
          <p:nvPr/>
        </p:nvSpPr>
        <p:spPr>
          <a:xfrm>
            <a:off x="764381" y="5322570"/>
            <a:ext cx="3446383" cy="430768"/>
          </a:xfrm>
          <a:prstGeom prst="rect">
            <a:avLst/>
          </a:prstGeom>
          <a:noFill/>
          <a:ln/>
        </p:spPr>
        <p:txBody>
          <a:bodyPr wrap="none" lIns="0" tIns="0" rIns="0" bIns="0" rtlCol="0" anchor="t"/>
          <a:lstStyle/>
          <a:p>
            <a:pPr marL="0" indent="0" algn="l">
              <a:lnSpc>
                <a:spcPts val="3350"/>
              </a:lnSpc>
              <a:buNone/>
            </a:pPr>
            <a:r>
              <a:rPr lang="en-US" sz="4400" dirty="0">
                <a:solidFill>
                  <a:srgbClr val="1B1B27"/>
                </a:solidFill>
                <a:latin typeface="Inter Medium" pitchFamily="34" charset="0"/>
                <a:ea typeface="Inter Medium" pitchFamily="34" charset="-122"/>
                <a:cs typeface="Inter Medium" pitchFamily="34" charset="-120"/>
              </a:rPr>
              <a:t>てんかん</a:t>
            </a:r>
            <a:endParaRPr lang="en-US" sz="4400" dirty="0"/>
          </a:p>
        </p:txBody>
      </p:sp>
      <p:sp>
        <p:nvSpPr>
          <p:cNvPr id="6" name="Text 4"/>
          <p:cNvSpPr/>
          <p:nvPr/>
        </p:nvSpPr>
        <p:spPr>
          <a:xfrm>
            <a:off x="764381" y="6028968"/>
            <a:ext cx="6206847" cy="1323380"/>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発作型は多様で、抗てんかん薬による管理が基本である。家族教育と発作時の対応指導が看護の重要な役割である。</a:t>
            </a:r>
            <a:endParaRPr lang="en-US" sz="2400" dirty="0"/>
          </a:p>
        </p:txBody>
      </p:sp>
      <p:sp>
        <p:nvSpPr>
          <p:cNvPr id="7" name="Text 5"/>
          <p:cNvSpPr/>
          <p:nvPr/>
        </p:nvSpPr>
        <p:spPr>
          <a:xfrm>
            <a:off x="7659172" y="2162532"/>
            <a:ext cx="3446383" cy="430768"/>
          </a:xfrm>
          <a:prstGeom prst="rect">
            <a:avLst/>
          </a:prstGeom>
          <a:noFill/>
          <a:ln/>
        </p:spPr>
        <p:txBody>
          <a:bodyPr wrap="none" lIns="0" tIns="0" rIns="0" bIns="0" rtlCol="0" anchor="t"/>
          <a:lstStyle/>
          <a:p>
            <a:pPr marL="0" indent="0" algn="l">
              <a:lnSpc>
                <a:spcPts val="3350"/>
              </a:lnSpc>
              <a:buNone/>
            </a:pPr>
            <a:r>
              <a:rPr lang="en-US" sz="4400" dirty="0">
                <a:solidFill>
                  <a:srgbClr val="1B1B27"/>
                </a:solidFill>
                <a:latin typeface="Inter Medium" pitchFamily="34" charset="0"/>
                <a:ea typeface="Inter Medium" pitchFamily="34" charset="-122"/>
                <a:cs typeface="Inter Medium" pitchFamily="34" charset="-120"/>
              </a:rPr>
              <a:t>乳児下痢症</a:t>
            </a:r>
            <a:endParaRPr lang="en-US" sz="4400" dirty="0"/>
          </a:p>
        </p:txBody>
      </p:sp>
      <p:sp>
        <p:nvSpPr>
          <p:cNvPr id="8" name="Text 6"/>
          <p:cNvSpPr/>
          <p:nvPr/>
        </p:nvSpPr>
        <p:spPr>
          <a:xfrm>
            <a:off x="7659172" y="2868930"/>
            <a:ext cx="6206847" cy="1323380"/>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脱水に注意が必要である。清潔保持と経口補水が基本となる。体液バランスの観察と家族への指導が重要である。</a:t>
            </a:r>
            <a:endParaRPr lang="en-US" sz="2400" dirty="0"/>
          </a:p>
        </p:txBody>
      </p:sp>
      <p:sp>
        <p:nvSpPr>
          <p:cNvPr id="9" name="Text 7"/>
          <p:cNvSpPr/>
          <p:nvPr/>
        </p:nvSpPr>
        <p:spPr>
          <a:xfrm>
            <a:off x="7659172" y="5328098"/>
            <a:ext cx="3446383" cy="430768"/>
          </a:xfrm>
          <a:prstGeom prst="rect">
            <a:avLst/>
          </a:prstGeom>
          <a:noFill/>
          <a:ln/>
        </p:spPr>
        <p:txBody>
          <a:bodyPr wrap="none" lIns="0" tIns="0" rIns="0" bIns="0" rtlCol="0" anchor="t"/>
          <a:lstStyle/>
          <a:p>
            <a:pPr marL="0" indent="0" algn="l">
              <a:lnSpc>
                <a:spcPts val="3350"/>
              </a:lnSpc>
              <a:buNone/>
            </a:pPr>
            <a:r>
              <a:rPr lang="en-US" sz="4400" dirty="0">
                <a:solidFill>
                  <a:srgbClr val="1B1B27"/>
                </a:solidFill>
                <a:latin typeface="Inter Medium" pitchFamily="34" charset="0"/>
                <a:ea typeface="Inter Medium" pitchFamily="34" charset="-122"/>
                <a:cs typeface="Inter Medium" pitchFamily="34" charset="-120"/>
              </a:rPr>
              <a:t>熱性けいれん</a:t>
            </a:r>
            <a:endParaRPr lang="en-US" sz="4400" dirty="0"/>
          </a:p>
        </p:txBody>
      </p:sp>
      <p:sp>
        <p:nvSpPr>
          <p:cNvPr id="10" name="Text 8"/>
          <p:cNvSpPr/>
          <p:nvPr/>
        </p:nvSpPr>
        <p:spPr>
          <a:xfrm>
            <a:off x="7659172" y="6034496"/>
            <a:ext cx="6206847" cy="1323380"/>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高熱時に起こるけいれんで、6歳未満に多い。一時的で後遺症は少ないが、発作時の観察と家族の不安軽減が重要である。</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17840" y="1318855"/>
            <a:ext cx="10953155" cy="912733"/>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罹患の背景にある小児特有の要因</a:t>
            </a:r>
            <a:endParaRPr lang="en-US" sz="5700" dirty="0"/>
          </a:p>
        </p:txBody>
      </p:sp>
      <p:sp>
        <p:nvSpPr>
          <p:cNvPr id="3" name="Shape 1"/>
          <p:cNvSpPr/>
          <p:nvPr/>
        </p:nvSpPr>
        <p:spPr>
          <a:xfrm>
            <a:off x="817840" y="2489137"/>
            <a:ext cx="4136827" cy="4871782"/>
          </a:xfrm>
          <a:prstGeom prst="roundRect">
            <a:avLst>
              <a:gd name="adj" fmla="val 2996"/>
            </a:avLst>
          </a:prstGeom>
          <a:solidFill>
            <a:srgbClr val="FFFFFF">
              <a:alpha val="95000"/>
            </a:srgbClr>
          </a:solidFill>
          <a:ln w="38100">
            <a:solidFill>
              <a:srgbClr val="CCCCCC"/>
            </a:solidFill>
            <a:prstDash val="solid"/>
          </a:ln>
        </p:spPr>
        <p:txBody>
          <a:bodyPr/>
          <a:lstStyle/>
          <a:p>
            <a:endParaRPr lang="ja-JP" altLang="en-US" sz="2400"/>
          </a:p>
        </p:txBody>
      </p:sp>
      <p:sp>
        <p:nvSpPr>
          <p:cNvPr id="4" name="Text 2"/>
          <p:cNvSpPr/>
          <p:nvPr/>
        </p:nvSpPr>
        <p:spPr>
          <a:xfrm>
            <a:off x="1148001" y="2819297"/>
            <a:ext cx="3476506" cy="542931"/>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免疫系の未熟さ</a:t>
            </a:r>
            <a:endParaRPr lang="en-US" sz="3600" dirty="0"/>
          </a:p>
        </p:txBody>
      </p:sp>
      <p:sp>
        <p:nvSpPr>
          <p:cNvPr id="5" name="Text 3"/>
          <p:cNvSpPr/>
          <p:nvPr/>
        </p:nvSpPr>
        <p:spPr>
          <a:xfrm>
            <a:off x="1148001" y="3450805"/>
            <a:ext cx="3476506" cy="3334920"/>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出生直後は母体由来の抗体があるが、生後6か月以降は感染症にかかりやすくなる。自身の免疫力が未発達であるため、ワクチン接種が重要である。</a:t>
            </a:r>
            <a:endParaRPr lang="en-US" sz="2800" dirty="0"/>
          </a:p>
        </p:txBody>
      </p:sp>
      <p:sp>
        <p:nvSpPr>
          <p:cNvPr id="6" name="Shape 4"/>
          <p:cNvSpPr/>
          <p:nvPr/>
        </p:nvSpPr>
        <p:spPr>
          <a:xfrm>
            <a:off x="5246727" y="2489137"/>
            <a:ext cx="4136827" cy="4871782"/>
          </a:xfrm>
          <a:prstGeom prst="roundRect">
            <a:avLst>
              <a:gd name="adj" fmla="val 2996"/>
            </a:avLst>
          </a:prstGeom>
          <a:solidFill>
            <a:srgbClr val="FFFFFF">
              <a:alpha val="95000"/>
            </a:srgbClr>
          </a:solidFill>
          <a:ln w="38100">
            <a:solidFill>
              <a:srgbClr val="CCCCCC"/>
            </a:solidFill>
            <a:prstDash val="solid"/>
          </a:ln>
        </p:spPr>
        <p:txBody>
          <a:bodyPr/>
          <a:lstStyle/>
          <a:p>
            <a:endParaRPr lang="ja-JP" altLang="en-US" sz="2400"/>
          </a:p>
        </p:txBody>
      </p:sp>
      <p:sp>
        <p:nvSpPr>
          <p:cNvPr id="7" name="Text 5"/>
          <p:cNvSpPr/>
          <p:nvPr/>
        </p:nvSpPr>
        <p:spPr>
          <a:xfrm>
            <a:off x="5576888" y="2819297"/>
            <a:ext cx="3476506" cy="542931"/>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環境因子の影響</a:t>
            </a:r>
            <a:endParaRPr lang="en-US" sz="3600" dirty="0"/>
          </a:p>
        </p:txBody>
      </p:sp>
      <p:sp>
        <p:nvSpPr>
          <p:cNvPr id="8" name="Text 6"/>
          <p:cNvSpPr/>
          <p:nvPr/>
        </p:nvSpPr>
        <p:spPr>
          <a:xfrm>
            <a:off x="5576888" y="3450805"/>
            <a:ext cx="3476506" cy="3334920"/>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保育園・幼稚園などでの集団生活の開始により感染症が流行しやすくなる。接触感染や飛沫感染のリスクが高まる環境である。</a:t>
            </a:r>
            <a:endParaRPr lang="en-US" sz="2800" dirty="0"/>
          </a:p>
        </p:txBody>
      </p:sp>
      <p:sp>
        <p:nvSpPr>
          <p:cNvPr id="9" name="Shape 7"/>
          <p:cNvSpPr/>
          <p:nvPr/>
        </p:nvSpPr>
        <p:spPr>
          <a:xfrm>
            <a:off x="9675614" y="2489137"/>
            <a:ext cx="4136827" cy="4871782"/>
          </a:xfrm>
          <a:prstGeom prst="roundRect">
            <a:avLst>
              <a:gd name="adj" fmla="val 2996"/>
            </a:avLst>
          </a:prstGeom>
          <a:solidFill>
            <a:srgbClr val="FFFFFF">
              <a:alpha val="95000"/>
            </a:srgbClr>
          </a:solidFill>
          <a:ln w="38100">
            <a:solidFill>
              <a:srgbClr val="CCCCCC"/>
            </a:solidFill>
            <a:prstDash val="solid"/>
          </a:ln>
        </p:spPr>
        <p:txBody>
          <a:bodyPr/>
          <a:lstStyle/>
          <a:p>
            <a:endParaRPr lang="ja-JP" altLang="en-US" sz="2400"/>
          </a:p>
        </p:txBody>
      </p:sp>
      <p:sp>
        <p:nvSpPr>
          <p:cNvPr id="10" name="Text 8"/>
          <p:cNvSpPr/>
          <p:nvPr/>
        </p:nvSpPr>
        <p:spPr>
          <a:xfrm>
            <a:off x="10005774" y="2819297"/>
            <a:ext cx="3476506" cy="542931"/>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身体的特徴</a:t>
            </a:r>
            <a:endParaRPr lang="en-US" sz="3600" dirty="0"/>
          </a:p>
        </p:txBody>
      </p:sp>
      <p:sp>
        <p:nvSpPr>
          <p:cNvPr id="11" name="Text 9"/>
          <p:cNvSpPr/>
          <p:nvPr/>
        </p:nvSpPr>
        <p:spPr>
          <a:xfrm>
            <a:off x="10005774" y="3450804"/>
            <a:ext cx="3476506" cy="2779099"/>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気道が狭く、体液量が多いため、症状が急激に進行することがある。解剖生理学的な特性を理解した観察が必要である。</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6073" y="2402681"/>
            <a:ext cx="11212473"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成長発達の特徴と疾患の影響</a:t>
            </a:r>
            <a:endParaRPr lang="en-US" sz="6750" dirty="0"/>
          </a:p>
        </p:txBody>
      </p:sp>
      <p:sp>
        <p:nvSpPr>
          <p:cNvPr id="3" name="Text 1"/>
          <p:cNvSpPr/>
          <p:nvPr/>
        </p:nvSpPr>
        <p:spPr>
          <a:xfrm>
            <a:off x="966073" y="4170998"/>
            <a:ext cx="12698254" cy="1655921"/>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小児は新生児期から思春期にかけて、身体的・精神的・社会的に大きな変化を遂げる。これらの発達段階ごとに疾患や入院が与える影響は異なり、看護において理解が不可欠である。各段階に応じた個別的な看護計画の立案が必要となる。</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7708" y="696397"/>
            <a:ext cx="7582495" cy="789980"/>
          </a:xfrm>
          <a:prstGeom prst="rect">
            <a:avLst/>
          </a:prstGeom>
          <a:noFill/>
          <a:ln/>
        </p:spPr>
        <p:txBody>
          <a:bodyPr wrap="none" lIns="0" tIns="0" rIns="0" bIns="0" rtlCol="0" anchor="t"/>
          <a:lstStyle/>
          <a:p>
            <a:pPr marL="0" indent="0" algn="l">
              <a:lnSpc>
                <a:spcPts val="6200"/>
              </a:lnSpc>
              <a:buNone/>
            </a:pPr>
            <a:r>
              <a:rPr lang="en-US" sz="4950" dirty="0">
                <a:solidFill>
                  <a:srgbClr val="1B1B27"/>
                </a:solidFill>
                <a:latin typeface="Inter Medium" pitchFamily="34" charset="0"/>
                <a:ea typeface="Inter Medium" pitchFamily="34" charset="-122"/>
                <a:cs typeface="Inter Medium" pitchFamily="34" charset="-120"/>
              </a:rPr>
              <a:t>新生児期から乳児期の特徴</a:t>
            </a:r>
            <a:endParaRPr lang="en-US" sz="4950" dirty="0"/>
          </a:p>
        </p:txBody>
      </p:sp>
      <p:sp>
        <p:nvSpPr>
          <p:cNvPr id="3" name="Shape 1"/>
          <p:cNvSpPr/>
          <p:nvPr/>
        </p:nvSpPr>
        <p:spPr>
          <a:xfrm>
            <a:off x="707708" y="4762500"/>
            <a:ext cx="13214985" cy="30480"/>
          </a:xfrm>
          <a:prstGeom prst="roundRect">
            <a:avLst>
              <a:gd name="adj" fmla="val 348333"/>
            </a:avLst>
          </a:prstGeom>
          <a:solidFill>
            <a:srgbClr val="CCCCCC"/>
          </a:solidFill>
          <a:ln/>
        </p:spPr>
        <p:txBody>
          <a:bodyPr/>
          <a:lstStyle/>
          <a:p>
            <a:endParaRPr lang="ja-JP" altLang="en-US" sz="2400"/>
          </a:p>
        </p:txBody>
      </p:sp>
      <p:sp>
        <p:nvSpPr>
          <p:cNvPr id="4" name="Shape 2"/>
          <p:cNvSpPr/>
          <p:nvPr/>
        </p:nvSpPr>
        <p:spPr>
          <a:xfrm>
            <a:off x="5044678" y="4004250"/>
            <a:ext cx="30480" cy="758309"/>
          </a:xfrm>
          <a:prstGeom prst="roundRect">
            <a:avLst>
              <a:gd name="adj" fmla="val 348333"/>
            </a:avLst>
          </a:prstGeom>
          <a:solidFill>
            <a:srgbClr val="CCCCCC"/>
          </a:solidFill>
          <a:ln/>
        </p:spPr>
        <p:txBody>
          <a:bodyPr/>
          <a:lstStyle/>
          <a:p>
            <a:endParaRPr lang="ja-JP" altLang="en-US" sz="2400"/>
          </a:p>
        </p:txBody>
      </p:sp>
      <p:sp>
        <p:nvSpPr>
          <p:cNvPr id="5" name="Shape 3"/>
          <p:cNvSpPr/>
          <p:nvPr/>
        </p:nvSpPr>
        <p:spPr>
          <a:xfrm>
            <a:off x="4775597" y="4478119"/>
            <a:ext cx="568762" cy="568762"/>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6" name="Text 4"/>
          <p:cNvSpPr/>
          <p:nvPr/>
        </p:nvSpPr>
        <p:spPr>
          <a:xfrm>
            <a:off x="4855131" y="4610873"/>
            <a:ext cx="379095" cy="473869"/>
          </a:xfrm>
          <a:prstGeom prst="rect">
            <a:avLst/>
          </a:prstGeom>
          <a:noFill/>
          <a:ln/>
        </p:spPr>
        <p:txBody>
          <a:bodyPr wrap="none" lIns="0" tIns="0" rIns="0" bIns="0" rtlCol="0" anchor="t"/>
          <a:lstStyle/>
          <a:p>
            <a:pPr marL="0" indent="0" algn="ctr">
              <a:lnSpc>
                <a:spcPts val="2950"/>
              </a:lnSpc>
              <a:buNone/>
            </a:pPr>
            <a:r>
              <a:rPr lang="en-US" sz="3600" dirty="0">
                <a:solidFill>
                  <a:srgbClr val="030303"/>
                </a:solidFill>
                <a:latin typeface="Inter Medium" pitchFamily="34" charset="0"/>
                <a:ea typeface="Inter Medium" pitchFamily="34" charset="-122"/>
                <a:cs typeface="Inter Medium" pitchFamily="34" charset="-120"/>
              </a:rPr>
              <a:t>1</a:t>
            </a:r>
            <a:endParaRPr lang="en-US" sz="3600" dirty="0"/>
          </a:p>
        </p:txBody>
      </p:sp>
      <p:sp>
        <p:nvSpPr>
          <p:cNvPr id="7" name="Text 5"/>
          <p:cNvSpPr/>
          <p:nvPr/>
        </p:nvSpPr>
        <p:spPr>
          <a:xfrm>
            <a:off x="3480078" y="1991916"/>
            <a:ext cx="3159800" cy="394930"/>
          </a:xfrm>
          <a:prstGeom prst="rect">
            <a:avLst/>
          </a:prstGeom>
          <a:noFill/>
          <a:ln/>
        </p:spPr>
        <p:txBody>
          <a:bodyPr wrap="none" lIns="0" tIns="0" rIns="0" bIns="0" rtlCol="0" anchor="t"/>
          <a:lstStyle/>
          <a:p>
            <a:pPr marL="0" indent="0" algn="ctr">
              <a:lnSpc>
                <a:spcPts val="3100"/>
              </a:lnSpc>
              <a:buNone/>
            </a:pPr>
            <a:r>
              <a:rPr lang="en-US" sz="4400" dirty="0" err="1">
                <a:solidFill>
                  <a:srgbClr val="FF0000"/>
                </a:solidFill>
                <a:latin typeface="Inter Medium" pitchFamily="34" charset="0"/>
                <a:ea typeface="Inter Medium" pitchFamily="34" charset="-122"/>
                <a:cs typeface="Inter Medium" pitchFamily="34" charset="-120"/>
              </a:rPr>
              <a:t>新生児期</a:t>
            </a:r>
            <a:r>
              <a:rPr lang="en-US" sz="4400" dirty="0">
                <a:solidFill>
                  <a:srgbClr val="FF0000"/>
                </a:solidFill>
                <a:latin typeface="Inter Medium" pitchFamily="34" charset="0"/>
                <a:ea typeface="Inter Medium" pitchFamily="34" charset="-122"/>
                <a:cs typeface="Inter Medium" pitchFamily="34" charset="-120"/>
              </a:rPr>
              <a:t>(〜</a:t>
            </a:r>
            <a:r>
              <a:rPr lang="ja-JP" altLang="en-US" sz="4400" dirty="0">
                <a:solidFill>
                  <a:srgbClr val="FF0000"/>
                </a:solidFill>
                <a:latin typeface="Inter Medium" pitchFamily="34" charset="0"/>
                <a:ea typeface="Inter Medium" pitchFamily="34" charset="-122"/>
                <a:cs typeface="Inter Medium" pitchFamily="34" charset="-120"/>
              </a:rPr>
              <a:t>４</a:t>
            </a:r>
            <a:r>
              <a:rPr lang="en-US" sz="4400" dirty="0">
                <a:solidFill>
                  <a:srgbClr val="FF0000"/>
                </a:solidFill>
                <a:latin typeface="Inter Medium" pitchFamily="34" charset="0"/>
                <a:ea typeface="Inter Medium" pitchFamily="34" charset="-122"/>
                <a:cs typeface="Inter Medium" pitchFamily="34" charset="-120"/>
              </a:rPr>
              <a:t>週)</a:t>
            </a:r>
            <a:endParaRPr lang="en-US" sz="4400" dirty="0">
              <a:solidFill>
                <a:srgbClr val="FF0000"/>
              </a:solidFill>
            </a:endParaRPr>
          </a:p>
        </p:txBody>
      </p:sp>
      <p:sp>
        <p:nvSpPr>
          <p:cNvPr id="8" name="Text 6"/>
          <p:cNvSpPr/>
          <p:nvPr/>
        </p:nvSpPr>
        <p:spPr>
          <a:xfrm>
            <a:off x="960476" y="2538413"/>
            <a:ext cx="8477437" cy="1213009"/>
          </a:xfrm>
          <a:prstGeom prst="rect">
            <a:avLst/>
          </a:prstGeom>
          <a:noFill/>
          <a:ln/>
        </p:spPr>
        <p:txBody>
          <a:bodyPr wrap="square" lIns="0" tIns="0" rIns="0" bIns="0" rtlCol="0" anchor="t"/>
          <a:lstStyle/>
          <a:p>
            <a:pPr marL="0" indent="0">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生理的機能が未熟で反射行動が中心である。環境の急激な変化に弱く、感染リスクが高い。母子分離によるストレスが大きいため、母親との接触(愛着形成)が重要である。</a:t>
            </a:r>
            <a:endParaRPr lang="en-US" sz="2400" dirty="0"/>
          </a:p>
        </p:txBody>
      </p:sp>
      <p:sp>
        <p:nvSpPr>
          <p:cNvPr id="9" name="Shape 7"/>
          <p:cNvSpPr/>
          <p:nvPr/>
        </p:nvSpPr>
        <p:spPr>
          <a:xfrm>
            <a:off x="9554885" y="4762440"/>
            <a:ext cx="30480" cy="758309"/>
          </a:xfrm>
          <a:prstGeom prst="roundRect">
            <a:avLst>
              <a:gd name="adj" fmla="val 348333"/>
            </a:avLst>
          </a:prstGeom>
          <a:solidFill>
            <a:srgbClr val="CCCCCC"/>
          </a:solidFill>
          <a:ln/>
        </p:spPr>
        <p:txBody>
          <a:bodyPr/>
          <a:lstStyle/>
          <a:p>
            <a:endParaRPr lang="ja-JP" altLang="en-US" sz="2400"/>
          </a:p>
        </p:txBody>
      </p:sp>
      <p:sp>
        <p:nvSpPr>
          <p:cNvPr id="10" name="Shape 8"/>
          <p:cNvSpPr/>
          <p:nvPr/>
        </p:nvSpPr>
        <p:spPr>
          <a:xfrm>
            <a:off x="9285803" y="4478119"/>
            <a:ext cx="568762" cy="568762"/>
          </a:xfrm>
          <a:prstGeom prst="roundRect">
            <a:avLst>
              <a:gd name="adj" fmla="val 18667"/>
            </a:avLst>
          </a:prstGeom>
          <a:solidFill>
            <a:srgbClr val="E6E6E6"/>
          </a:solidFill>
          <a:ln w="15240">
            <a:solidFill>
              <a:srgbClr val="CCCCCC"/>
            </a:solidFill>
            <a:prstDash val="solid"/>
          </a:ln>
        </p:spPr>
        <p:txBody>
          <a:bodyPr/>
          <a:lstStyle/>
          <a:p>
            <a:endParaRPr lang="ja-JP" altLang="en-US" sz="2400"/>
          </a:p>
        </p:txBody>
      </p:sp>
      <p:sp>
        <p:nvSpPr>
          <p:cNvPr id="11" name="Text 9"/>
          <p:cNvSpPr/>
          <p:nvPr/>
        </p:nvSpPr>
        <p:spPr>
          <a:xfrm>
            <a:off x="9365337" y="4610873"/>
            <a:ext cx="379095" cy="473869"/>
          </a:xfrm>
          <a:prstGeom prst="rect">
            <a:avLst/>
          </a:prstGeom>
          <a:noFill/>
          <a:ln/>
        </p:spPr>
        <p:txBody>
          <a:bodyPr wrap="none" lIns="0" tIns="0" rIns="0" bIns="0" rtlCol="0" anchor="t"/>
          <a:lstStyle/>
          <a:p>
            <a:pPr marL="0" indent="0" algn="ctr">
              <a:lnSpc>
                <a:spcPts val="2950"/>
              </a:lnSpc>
              <a:buNone/>
            </a:pPr>
            <a:r>
              <a:rPr lang="en-US" sz="3600" dirty="0">
                <a:solidFill>
                  <a:srgbClr val="030303"/>
                </a:solidFill>
                <a:latin typeface="Inter Medium" pitchFamily="34" charset="0"/>
                <a:ea typeface="Inter Medium" pitchFamily="34" charset="-122"/>
                <a:cs typeface="Inter Medium" pitchFamily="34" charset="-120"/>
              </a:rPr>
              <a:t>2</a:t>
            </a:r>
            <a:endParaRPr lang="en-US" sz="3600" dirty="0"/>
          </a:p>
        </p:txBody>
      </p:sp>
      <p:sp>
        <p:nvSpPr>
          <p:cNvPr id="12" name="Text 10"/>
          <p:cNvSpPr/>
          <p:nvPr/>
        </p:nvSpPr>
        <p:spPr>
          <a:xfrm>
            <a:off x="7990403" y="5773579"/>
            <a:ext cx="3159800" cy="394930"/>
          </a:xfrm>
          <a:prstGeom prst="rect">
            <a:avLst/>
          </a:prstGeom>
          <a:noFill/>
          <a:ln/>
        </p:spPr>
        <p:txBody>
          <a:bodyPr wrap="none" lIns="0" tIns="0" rIns="0" bIns="0" rtlCol="0" anchor="t"/>
          <a:lstStyle/>
          <a:p>
            <a:pPr marL="0" indent="0" algn="ctr">
              <a:lnSpc>
                <a:spcPts val="3100"/>
              </a:lnSpc>
              <a:buNone/>
            </a:pPr>
            <a:r>
              <a:rPr lang="en-US" sz="4400" dirty="0" err="1">
                <a:solidFill>
                  <a:srgbClr val="FF0000"/>
                </a:solidFill>
                <a:latin typeface="Inter Medium" pitchFamily="34" charset="0"/>
                <a:ea typeface="Inter Medium" pitchFamily="34" charset="-122"/>
                <a:cs typeface="Inter Medium" pitchFamily="34" charset="-120"/>
              </a:rPr>
              <a:t>乳児期</a:t>
            </a:r>
            <a:r>
              <a:rPr lang="en-US" sz="4400" dirty="0">
                <a:solidFill>
                  <a:srgbClr val="FF0000"/>
                </a:solidFill>
                <a:latin typeface="Inter Medium" pitchFamily="34" charset="0"/>
                <a:ea typeface="Inter Medium" pitchFamily="34" charset="-122"/>
                <a:cs typeface="Inter Medium" pitchFamily="34" charset="-120"/>
              </a:rPr>
              <a:t>(〜</a:t>
            </a:r>
            <a:r>
              <a:rPr lang="ja-JP" altLang="en-US" sz="4400" dirty="0">
                <a:solidFill>
                  <a:srgbClr val="FF0000"/>
                </a:solidFill>
                <a:latin typeface="Inter Medium" pitchFamily="34" charset="0"/>
                <a:ea typeface="Inter Medium" pitchFamily="34" charset="-122"/>
                <a:cs typeface="Inter Medium" pitchFamily="34" charset="-120"/>
              </a:rPr>
              <a:t>１</a:t>
            </a:r>
            <a:r>
              <a:rPr lang="en-US" sz="4400" dirty="0">
                <a:solidFill>
                  <a:srgbClr val="FF0000"/>
                </a:solidFill>
                <a:latin typeface="Inter Medium" pitchFamily="34" charset="0"/>
                <a:ea typeface="Inter Medium" pitchFamily="34" charset="-122"/>
                <a:cs typeface="Inter Medium" pitchFamily="34" charset="-120"/>
              </a:rPr>
              <a:t>歳)</a:t>
            </a:r>
            <a:endParaRPr lang="en-US" sz="4400" dirty="0">
              <a:solidFill>
                <a:srgbClr val="FF0000"/>
              </a:solidFill>
            </a:endParaRPr>
          </a:p>
        </p:txBody>
      </p:sp>
      <p:sp>
        <p:nvSpPr>
          <p:cNvPr id="13" name="Text 11"/>
          <p:cNvSpPr/>
          <p:nvPr/>
        </p:nvSpPr>
        <p:spPr>
          <a:xfrm>
            <a:off x="5470684" y="6320076"/>
            <a:ext cx="8477560" cy="1213009"/>
          </a:xfrm>
          <a:prstGeom prst="rect">
            <a:avLst/>
          </a:prstGeom>
          <a:noFill/>
          <a:ln/>
        </p:spPr>
        <p:txBody>
          <a:bodyPr wrap="square" lIns="0" tIns="0" rIns="0" bIns="0" rtlCol="0" anchor="t"/>
          <a:lstStyle/>
          <a:p>
            <a:pPr marL="0" indent="0">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感覚機能の発達が著しく、母子間の愛着形成が進む。母親の不在に強い不安を感じやすい。入院による発達遅延のリスクがあるため、適切な環境設定や遊びの援助が必要である。</a:t>
            </a:r>
            <a:endParaRPr lang="en-US" sz="24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591</Words>
  <Application>Microsoft Office PowerPoint</Application>
  <PresentationFormat>ユーザー設定</PresentationFormat>
  <Paragraphs>153</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Calibri Light</vt:lpstr>
      <vt:lpstr>Inter Medium</vt:lpstr>
      <vt:lpstr>Abadi</vt:lpstr>
      <vt:lpstr>Calibri</vt:lpstr>
      <vt:lpstr>IBM Plex Sans Medium</vt:lpstr>
      <vt:lpstr>Arial</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2025-11-20T04:09:21Z</dcterms:created>
  <dcterms:modified xsi:type="dcterms:W3CDTF">2025-11-20T04:31:53Z</dcterms:modified>
</cp:coreProperties>
</file>