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67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4630400" cy="8229600"/>
  <p:notesSz cx="8229600" cy="14630400"/>
  <p:embeddedFontLst>
    <p:embeddedFont>
      <p:font typeface="Abadi" panose="020B0604020104020204" pitchFamily="34" charset="0"/>
      <p:regular r:id="rId23"/>
    </p:embeddedFont>
    <p:embeddedFont>
      <p:font typeface="BIZ UDPゴシック" panose="020B0400000000000000" pitchFamily="50" charset="-128"/>
      <p:regular r:id="rId24"/>
      <p:bold r:id="rId25"/>
    </p:embeddedFont>
    <p:embeddedFont>
      <p:font typeface="IBM Plex Sans Medium" panose="020B0603050203000203" pitchFamily="34" charset="0"/>
      <p:regular r:id="rId26"/>
    </p:embeddedFont>
    <p:embeddedFont>
      <p:font typeface="Inter Medium" panose="020B0600070205080204" charset="0"/>
      <p:regular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3" d="100"/>
          <a:sy n="73" d="100"/>
        </p:scale>
        <p:origin x="45"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764941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ja-JP" altLang="en-US"/>
              <a:t>マスター タイトルの書式設定</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8988823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1214692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3002841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83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842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820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867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582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540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478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847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19560006"/>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78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4831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977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8705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64864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1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7534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837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43636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lide 1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532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lide 1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4087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dirty="0"/>
              <a:t>10/3/2025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6113659"/>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lide 1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644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lide 2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84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9787593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a:t>マスター テキストの書式設定</a:t>
            </a:r>
          </a:p>
        </p:txBody>
      </p:sp>
      <p:sp>
        <p:nvSpPr>
          <p:cNvPr id="4" name="Content Placeholder 3"/>
          <p:cNvSpPr>
            <a:spLocks noGrp="1"/>
          </p:cNvSpPr>
          <p:nvPr>
            <p:ph sz="half" idx="2"/>
          </p:nvPr>
        </p:nvSpPr>
        <p:spPr>
          <a:xfrm>
            <a:off x="1007746" y="3006090"/>
            <a:ext cx="6189344" cy="44215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a:t>マスター テキストの書式設定</a:t>
            </a:r>
          </a:p>
        </p:txBody>
      </p:sp>
      <p:sp>
        <p:nvSpPr>
          <p:cNvPr id="6" name="Content Placeholder 5"/>
          <p:cNvSpPr>
            <a:spLocks noGrp="1"/>
          </p:cNvSpPr>
          <p:nvPr>
            <p:ph sz="quarter" idx="4"/>
          </p:nvPr>
        </p:nvSpPr>
        <p:spPr>
          <a:xfrm>
            <a:off x="7406640" y="3006090"/>
            <a:ext cx="6219826" cy="44215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9077564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3408305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0674741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ja-JP" altLang="en-US"/>
              <a:t>マスター タイトルの書式設定</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10/3/2025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6489333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10/3/2025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951518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C764DE79-268F-4C1A-8933-263129D2AF90}" type="datetimeFigureOut">
              <a:rPr lang="en-US" dirty="0"/>
              <a:t>10/3/2025</a:t>
            </a:fld>
            <a:endParaRPr lang="en-US" dirty="0"/>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05045813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Lst>
  <p:hf sldNum="0" hdr="0" ftr="0" dt="0"/>
  <p:txStyles>
    <p:titleStyle>
      <a:lvl1pPr algn="l" defTabSz="1097280" rtl="0" eaLnBrk="1" latinLnBrk="0" hangingPunct="1">
        <a:lnSpc>
          <a:spcPct val="90000"/>
        </a:lnSpc>
        <a:spcBef>
          <a:spcPct val="0"/>
        </a:spcBef>
        <a:buNone/>
        <a:defRPr kumimoji="1"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kumimoji="1"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kumimoji="1"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9pPr>
    </p:bodyStyle>
    <p:otherStyle>
      <a:defPPr>
        <a:defRPr lang="en-US"/>
      </a:defPPr>
      <a:lvl1pPr marL="0" algn="l" defTabSz="1097280" rtl="0" eaLnBrk="1" latinLnBrk="0" hangingPunct="1">
        <a:defRPr kumimoji="1" sz="2160" kern="1200">
          <a:solidFill>
            <a:schemeClr val="tx1"/>
          </a:solidFill>
          <a:latin typeface="+mn-lt"/>
          <a:ea typeface="+mn-ea"/>
          <a:cs typeface="+mn-cs"/>
        </a:defRPr>
      </a:lvl1pPr>
      <a:lvl2pPr marL="548640" algn="l" defTabSz="1097280" rtl="0" eaLnBrk="1" latinLnBrk="0" hangingPunct="1">
        <a:defRPr kumimoji="1" sz="2160" kern="1200">
          <a:solidFill>
            <a:schemeClr val="tx1"/>
          </a:solidFill>
          <a:latin typeface="+mn-lt"/>
          <a:ea typeface="+mn-ea"/>
          <a:cs typeface="+mn-cs"/>
        </a:defRPr>
      </a:lvl2pPr>
      <a:lvl3pPr marL="1097280" algn="l" defTabSz="1097280" rtl="0" eaLnBrk="1" latinLnBrk="0" hangingPunct="1">
        <a:defRPr kumimoji="1" sz="2160" kern="1200">
          <a:solidFill>
            <a:schemeClr val="tx1"/>
          </a:solidFill>
          <a:latin typeface="+mn-lt"/>
          <a:ea typeface="+mn-ea"/>
          <a:cs typeface="+mn-cs"/>
        </a:defRPr>
      </a:lvl3pPr>
      <a:lvl4pPr marL="1645920" algn="l" defTabSz="1097280" rtl="0" eaLnBrk="1" latinLnBrk="0" hangingPunct="1">
        <a:defRPr kumimoji="1" sz="2160" kern="1200">
          <a:solidFill>
            <a:schemeClr val="tx1"/>
          </a:solidFill>
          <a:latin typeface="+mn-lt"/>
          <a:ea typeface="+mn-ea"/>
          <a:cs typeface="+mn-cs"/>
        </a:defRPr>
      </a:lvl4pPr>
      <a:lvl5pPr marL="2194560" algn="l" defTabSz="1097280" rtl="0" eaLnBrk="1" latinLnBrk="0" hangingPunct="1">
        <a:defRPr kumimoji="1" sz="2160" kern="1200">
          <a:solidFill>
            <a:schemeClr val="tx1"/>
          </a:solidFill>
          <a:latin typeface="+mn-lt"/>
          <a:ea typeface="+mn-ea"/>
          <a:cs typeface="+mn-cs"/>
        </a:defRPr>
      </a:lvl5pPr>
      <a:lvl6pPr marL="2743200" algn="l" defTabSz="1097280" rtl="0" eaLnBrk="1" latinLnBrk="0" hangingPunct="1">
        <a:defRPr kumimoji="1" sz="2160" kern="1200">
          <a:solidFill>
            <a:schemeClr val="tx1"/>
          </a:solidFill>
          <a:latin typeface="+mn-lt"/>
          <a:ea typeface="+mn-ea"/>
          <a:cs typeface="+mn-cs"/>
        </a:defRPr>
      </a:lvl6pPr>
      <a:lvl7pPr marL="3291840" algn="l" defTabSz="1097280" rtl="0" eaLnBrk="1" latinLnBrk="0" hangingPunct="1">
        <a:defRPr kumimoji="1" sz="2160" kern="1200">
          <a:solidFill>
            <a:schemeClr val="tx1"/>
          </a:solidFill>
          <a:latin typeface="+mn-lt"/>
          <a:ea typeface="+mn-ea"/>
          <a:cs typeface="+mn-cs"/>
        </a:defRPr>
      </a:lvl7pPr>
      <a:lvl8pPr marL="3840480" algn="l" defTabSz="1097280" rtl="0" eaLnBrk="1" latinLnBrk="0" hangingPunct="1">
        <a:defRPr kumimoji="1" sz="2160" kern="1200">
          <a:solidFill>
            <a:schemeClr val="tx1"/>
          </a:solidFill>
          <a:latin typeface="+mn-lt"/>
          <a:ea typeface="+mn-ea"/>
          <a:cs typeface="+mn-cs"/>
        </a:defRPr>
      </a:lvl8pPr>
      <a:lvl9pPr marL="4389120" algn="l" defTabSz="1097280" rtl="0" eaLnBrk="1" latinLnBrk="0" hangingPunct="1">
        <a:defRPr kumimoji="1"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794028" y="4635834"/>
            <a:ext cx="7090172" cy="886182"/>
          </a:xfrm>
          <a:prstGeom prst="rect">
            <a:avLst/>
          </a:prstGeom>
          <a:noFill/>
          <a:ln/>
        </p:spPr>
        <p:txBody>
          <a:bodyPr wrap="none" lIns="0" tIns="0" rIns="0" bIns="0" rtlCol="0" anchor="t"/>
          <a:lstStyle/>
          <a:p>
            <a:pPr marL="0" indent="0" algn="l">
              <a:lnSpc>
                <a:spcPts val="6950"/>
              </a:lnSpc>
              <a:buNone/>
            </a:pPr>
            <a:r>
              <a:rPr lang="ja-JP" altLang="en-US" sz="4800" dirty="0">
                <a:solidFill>
                  <a:srgbClr val="1B1B27"/>
                </a:solidFill>
                <a:latin typeface="BIZ UDPゴシック" panose="020B0400000000000000" pitchFamily="50" charset="-128"/>
                <a:ea typeface="BIZ UDPゴシック" panose="020B0400000000000000" pitchFamily="50" charset="-128"/>
                <a:cs typeface="Inter Medium" pitchFamily="34" charset="-120"/>
              </a:rPr>
              <a:t>老年看護学</a:t>
            </a:r>
            <a:r>
              <a:rPr lang="en-US" altLang="ja-JP" sz="4800" dirty="0">
                <a:solidFill>
                  <a:srgbClr val="1B1B27"/>
                </a:solidFill>
                <a:latin typeface="BIZ UDPゴシック" panose="020B0400000000000000" pitchFamily="50" charset="-128"/>
                <a:ea typeface="BIZ UDPゴシック" panose="020B0400000000000000" pitchFamily="50" charset="-128"/>
                <a:cs typeface="Inter Medium" pitchFamily="34" charset="-120"/>
              </a:rPr>
              <a:t>Ⅰ</a:t>
            </a:r>
            <a:r>
              <a:rPr lang="ja-JP" altLang="en-US" sz="4800" dirty="0">
                <a:solidFill>
                  <a:srgbClr val="1B1B27"/>
                </a:solidFill>
                <a:latin typeface="BIZ UDPゴシック" panose="020B0400000000000000" pitchFamily="50" charset="-128"/>
                <a:ea typeface="BIZ UDPゴシック" panose="020B0400000000000000" pitchFamily="50" charset="-128"/>
                <a:cs typeface="Inter Medium" pitchFamily="34" charset="-120"/>
              </a:rPr>
              <a:t>　第</a:t>
            </a:r>
            <a:r>
              <a:rPr lang="en-US" altLang="ja-JP" sz="4800" dirty="0">
                <a:solidFill>
                  <a:srgbClr val="1B1B27"/>
                </a:solidFill>
                <a:latin typeface="BIZ UDPゴシック" panose="020B0400000000000000" pitchFamily="50" charset="-128"/>
                <a:ea typeface="BIZ UDPゴシック" panose="020B0400000000000000" pitchFamily="50" charset="-128"/>
                <a:cs typeface="Inter Medium" pitchFamily="34" charset="-120"/>
              </a:rPr>
              <a:t>12</a:t>
            </a:r>
            <a:r>
              <a:rPr lang="ja-JP" altLang="en-US" sz="4800" dirty="0">
                <a:solidFill>
                  <a:srgbClr val="1B1B27"/>
                </a:solidFill>
                <a:latin typeface="BIZ UDPゴシック" panose="020B0400000000000000" pitchFamily="50" charset="-128"/>
                <a:ea typeface="BIZ UDPゴシック" panose="020B0400000000000000" pitchFamily="50" charset="-128"/>
                <a:cs typeface="Inter Medium" pitchFamily="34" charset="-120"/>
              </a:rPr>
              <a:t>回　</a:t>
            </a:r>
            <a:r>
              <a:rPr lang="en-US" sz="4800" dirty="0" err="1">
                <a:solidFill>
                  <a:srgbClr val="1B1B27"/>
                </a:solidFill>
                <a:latin typeface="BIZ UDPゴシック" panose="020B0400000000000000" pitchFamily="50" charset="-128"/>
                <a:ea typeface="BIZ UDPゴシック" panose="020B0400000000000000" pitchFamily="50" charset="-128"/>
                <a:cs typeface="Inter Medium" pitchFamily="34" charset="-120"/>
              </a:rPr>
              <a:t>高齢者の疼痛管理</a:t>
            </a:r>
            <a:endParaRPr lang="en-US" sz="4800" dirty="0">
              <a:latin typeface="BIZ UDPゴシック" panose="020B0400000000000000" pitchFamily="50" charset="-128"/>
              <a:ea typeface="BIZ UDPゴシック" panose="020B0400000000000000" pitchFamily="50" charset="-128"/>
            </a:endParaRPr>
          </a:p>
        </p:txBody>
      </p:sp>
      <p:sp>
        <p:nvSpPr>
          <p:cNvPr id="4" name="Text 1"/>
          <p:cNvSpPr/>
          <p:nvPr/>
        </p:nvSpPr>
        <p:spPr>
          <a:xfrm>
            <a:off x="794028" y="5862518"/>
            <a:ext cx="13042344" cy="1361242"/>
          </a:xfrm>
          <a:prstGeom prst="rect">
            <a:avLst/>
          </a:prstGeom>
          <a:noFill/>
          <a:ln/>
        </p:spPr>
        <p:txBody>
          <a:bodyPr wrap="square" lIns="0" tIns="0" rIns="0" bIns="0" rtlCol="0" anchor="t"/>
          <a:lstStyle/>
          <a:p>
            <a:pPr marL="0" indent="0" algn="l">
              <a:lnSpc>
                <a:spcPts val="3550"/>
              </a:lnSpc>
              <a:buNone/>
            </a:pPr>
            <a:r>
              <a:rPr lang="en-US" sz="2800" dirty="0">
                <a:solidFill>
                  <a:srgbClr val="030303"/>
                </a:solidFill>
                <a:latin typeface="IBM Plex Sans Medium" pitchFamily="34" charset="0"/>
                <a:ea typeface="IBM Plex Sans Medium" pitchFamily="34" charset="-122"/>
                <a:cs typeface="IBM Plex Sans Medium" pitchFamily="34" charset="-120"/>
              </a:rPr>
              <a:t>高齢者における疼痛は、慢性化しやすく、表現が曖昧であり、QOLに大きな影響を与える。適切な評価と管理により、高齢者の生活の質を維持・向上させることができる。本講義では、高齢者特有の疼痛の特徴、評価方法、そして薬物療法と非薬物療法を含む包括的な管理アプローチについて学ぶ。</a:t>
            </a:r>
            <a:endParaRPr lang="en-US" sz="2800" dirty="0"/>
          </a:p>
        </p:txBody>
      </p:sp>
      <p:pic>
        <p:nvPicPr>
          <p:cNvPr id="5" name="図 4" descr="カラフルなねじれ模様">
            <a:extLst>
              <a:ext uri="{FF2B5EF4-FFF2-40B4-BE49-F238E27FC236}">
                <a16:creationId xmlns:a16="http://schemas.microsoft.com/office/drawing/2014/main" id="{86203DFC-5846-159A-918D-FA0EABBA3062}"/>
              </a:ext>
            </a:extLst>
          </p:cNvPr>
          <p:cNvPicPr>
            <a:picLocks noChangeAspect="1"/>
          </p:cNvPicPr>
          <p:nvPr/>
        </p:nvPicPr>
        <p:blipFill>
          <a:blip r:embed="rId3"/>
          <a:srcRect t="49651"/>
          <a:stretch>
            <a:fillRect/>
          </a:stretch>
        </p:blipFill>
        <p:spPr>
          <a:xfrm>
            <a:off x="0" y="0"/>
            <a:ext cx="14630400" cy="41435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844987" y="1226582"/>
            <a:ext cx="11256764" cy="943094"/>
          </a:xfrm>
          <a:prstGeom prst="rect">
            <a:avLst/>
          </a:prstGeom>
          <a:noFill/>
          <a:ln/>
        </p:spPr>
        <p:txBody>
          <a:bodyPr wrap="none" lIns="0" tIns="0" rIns="0" bIns="0" rtlCol="0" anchor="t"/>
          <a:lstStyle/>
          <a:p>
            <a:pPr marL="0" indent="0" algn="l">
              <a:lnSpc>
                <a:spcPts val="7400"/>
              </a:lnSpc>
              <a:buNone/>
            </a:pPr>
            <a:r>
              <a:rPr lang="en-US" sz="5900" dirty="0">
                <a:solidFill>
                  <a:srgbClr val="1B1B27"/>
                </a:solidFill>
                <a:latin typeface="Inter Medium" pitchFamily="34" charset="0"/>
                <a:ea typeface="Inter Medium" pitchFamily="34" charset="-122"/>
                <a:cs typeface="Inter Medium" pitchFamily="34" charset="-120"/>
              </a:rPr>
              <a:t>除痛ラダー第2段階:弱オピオイド</a:t>
            </a:r>
            <a:endParaRPr lang="en-US" sz="5900" dirty="0"/>
          </a:p>
        </p:txBody>
      </p:sp>
      <p:sp>
        <p:nvSpPr>
          <p:cNvPr id="3" name="Shape 1"/>
          <p:cNvSpPr/>
          <p:nvPr/>
        </p:nvSpPr>
        <p:spPr>
          <a:xfrm>
            <a:off x="883088" y="2302942"/>
            <a:ext cx="4180044" cy="4875099"/>
          </a:xfrm>
          <a:prstGeom prst="roundRect">
            <a:avLst>
              <a:gd name="adj" fmla="val 4447"/>
            </a:avLst>
          </a:prstGeom>
          <a:solidFill>
            <a:srgbClr val="FFFFFF">
              <a:alpha val="95000"/>
            </a:srgbClr>
          </a:solidFill>
          <a:ln w="38100">
            <a:solidFill>
              <a:srgbClr val="CCCCCC"/>
            </a:solidFill>
            <a:prstDash val="solid"/>
          </a:ln>
        </p:spPr>
        <p:txBody>
          <a:bodyPr/>
          <a:lstStyle/>
          <a:p>
            <a:endParaRPr lang="ja-JP" altLang="en-US" sz="2000"/>
          </a:p>
        </p:txBody>
      </p:sp>
      <p:sp>
        <p:nvSpPr>
          <p:cNvPr id="4" name="Shape 2"/>
          <p:cNvSpPr/>
          <p:nvPr/>
        </p:nvSpPr>
        <p:spPr>
          <a:xfrm>
            <a:off x="844987" y="2302942"/>
            <a:ext cx="154911" cy="4875099"/>
          </a:xfrm>
          <a:prstGeom prst="roundRect">
            <a:avLst>
              <a:gd name="adj" fmla="val 83178"/>
            </a:avLst>
          </a:prstGeom>
          <a:solidFill>
            <a:srgbClr val="030303"/>
          </a:solidFill>
          <a:ln/>
        </p:spPr>
        <p:txBody>
          <a:bodyPr/>
          <a:lstStyle/>
          <a:p>
            <a:endParaRPr lang="ja-JP" altLang="en-US" sz="2000"/>
          </a:p>
        </p:txBody>
      </p:sp>
      <p:sp>
        <p:nvSpPr>
          <p:cNvPr id="5" name="Text 3"/>
          <p:cNvSpPr/>
          <p:nvPr/>
        </p:nvSpPr>
        <p:spPr>
          <a:xfrm>
            <a:off x="1337192" y="2642746"/>
            <a:ext cx="3373057" cy="1087137"/>
          </a:xfrm>
          <a:prstGeom prst="rect">
            <a:avLst/>
          </a:prstGeom>
          <a:noFill/>
          <a:ln/>
        </p:spPr>
        <p:txBody>
          <a:bodyPr wrap="square" lIns="0" tIns="0" rIns="0" bIns="0" rtlCol="0" anchor="t"/>
          <a:lstStyle/>
          <a:p>
            <a:pPr marL="0" indent="0" algn="l">
              <a:lnSpc>
                <a:spcPts val="3700"/>
              </a:lnSpc>
              <a:buNone/>
            </a:pPr>
            <a:r>
              <a:rPr lang="en-US" sz="3200" dirty="0">
                <a:solidFill>
                  <a:srgbClr val="030303"/>
                </a:solidFill>
                <a:latin typeface="Inter Medium" pitchFamily="34" charset="0"/>
                <a:ea typeface="Inter Medium" pitchFamily="34" charset="-122"/>
                <a:cs typeface="Inter Medium" pitchFamily="34" charset="-120"/>
              </a:rPr>
              <a:t>中等度の痛みへの対応</a:t>
            </a:r>
            <a:endParaRPr lang="en-US" sz="3200" dirty="0"/>
          </a:p>
        </p:txBody>
      </p:sp>
      <p:sp>
        <p:nvSpPr>
          <p:cNvPr id="6" name="Text 4"/>
          <p:cNvSpPr/>
          <p:nvPr/>
        </p:nvSpPr>
        <p:spPr>
          <a:xfrm>
            <a:off x="1337192" y="3766933"/>
            <a:ext cx="3373057" cy="2783027"/>
          </a:xfrm>
          <a:prstGeom prst="rect">
            <a:avLst/>
          </a:prstGeom>
          <a:noFill/>
          <a:ln/>
        </p:spPr>
        <p:txBody>
          <a:bodyPr wrap="square" lIns="0" tIns="0" rIns="0" bIns="0" rtlCol="0" anchor="t"/>
          <a:lstStyle/>
          <a:p>
            <a:pPr marL="0" indent="0" algn="l">
              <a:lnSpc>
                <a:spcPts val="3800"/>
              </a:lnSpc>
              <a:buNone/>
            </a:pPr>
            <a:r>
              <a:rPr lang="en-US" sz="2400" dirty="0">
                <a:solidFill>
                  <a:srgbClr val="030303"/>
                </a:solidFill>
                <a:latin typeface="IBM Plex Sans Medium" pitchFamily="34" charset="0"/>
                <a:ea typeface="IBM Plex Sans Medium" pitchFamily="34" charset="-122"/>
                <a:cs typeface="IBM Plex Sans Medium" pitchFamily="34" charset="-120"/>
              </a:rPr>
              <a:t>トラマドールなどの弱オピオイドを使用する。非オピオイド鎮痛薬で効果が不十分な場合に選択される。</a:t>
            </a:r>
            <a:endParaRPr lang="en-US" sz="2400" dirty="0"/>
          </a:p>
        </p:txBody>
      </p:sp>
      <p:sp>
        <p:nvSpPr>
          <p:cNvPr id="7" name="Shape 5"/>
          <p:cNvSpPr/>
          <p:nvPr/>
        </p:nvSpPr>
        <p:spPr>
          <a:xfrm>
            <a:off x="5297092" y="2302942"/>
            <a:ext cx="4180044" cy="4875099"/>
          </a:xfrm>
          <a:prstGeom prst="roundRect">
            <a:avLst>
              <a:gd name="adj" fmla="val 4447"/>
            </a:avLst>
          </a:prstGeom>
          <a:solidFill>
            <a:srgbClr val="FFFFFF">
              <a:alpha val="95000"/>
            </a:srgbClr>
          </a:solidFill>
          <a:ln w="38100">
            <a:solidFill>
              <a:srgbClr val="CCCCCC"/>
            </a:solidFill>
            <a:prstDash val="solid"/>
          </a:ln>
        </p:spPr>
        <p:txBody>
          <a:bodyPr/>
          <a:lstStyle/>
          <a:p>
            <a:endParaRPr lang="ja-JP" altLang="en-US" sz="2000"/>
          </a:p>
        </p:txBody>
      </p:sp>
      <p:sp>
        <p:nvSpPr>
          <p:cNvPr id="8" name="Shape 6"/>
          <p:cNvSpPr/>
          <p:nvPr/>
        </p:nvSpPr>
        <p:spPr>
          <a:xfrm>
            <a:off x="5258991" y="2302942"/>
            <a:ext cx="154911" cy="4875099"/>
          </a:xfrm>
          <a:prstGeom prst="roundRect">
            <a:avLst>
              <a:gd name="adj" fmla="val 83178"/>
            </a:avLst>
          </a:prstGeom>
          <a:solidFill>
            <a:srgbClr val="030303"/>
          </a:solidFill>
          <a:ln/>
        </p:spPr>
        <p:txBody>
          <a:bodyPr/>
          <a:lstStyle/>
          <a:p>
            <a:endParaRPr lang="ja-JP" altLang="en-US" sz="2000"/>
          </a:p>
        </p:txBody>
      </p:sp>
      <p:sp>
        <p:nvSpPr>
          <p:cNvPr id="9" name="Text 7"/>
          <p:cNvSpPr/>
          <p:nvPr/>
        </p:nvSpPr>
        <p:spPr>
          <a:xfrm>
            <a:off x="5751196" y="2642746"/>
            <a:ext cx="3373057" cy="543569"/>
          </a:xfrm>
          <a:prstGeom prst="rect">
            <a:avLst/>
          </a:prstGeom>
          <a:noFill/>
          <a:ln/>
        </p:spPr>
        <p:txBody>
          <a:bodyPr wrap="none" lIns="0" tIns="0" rIns="0" bIns="0" rtlCol="0" anchor="t"/>
          <a:lstStyle/>
          <a:p>
            <a:pPr marL="0" indent="0" algn="l">
              <a:lnSpc>
                <a:spcPts val="3700"/>
              </a:lnSpc>
              <a:buNone/>
            </a:pPr>
            <a:r>
              <a:rPr lang="en-US" sz="3200" dirty="0">
                <a:solidFill>
                  <a:srgbClr val="030303"/>
                </a:solidFill>
                <a:latin typeface="Inter Medium" pitchFamily="34" charset="0"/>
                <a:ea typeface="Inter Medium" pitchFamily="34" charset="-122"/>
                <a:cs typeface="Inter Medium" pitchFamily="34" charset="-120"/>
              </a:rPr>
              <a:t>主な副作用</a:t>
            </a:r>
            <a:endParaRPr lang="en-US" sz="3200" dirty="0"/>
          </a:p>
        </p:txBody>
      </p:sp>
      <p:sp>
        <p:nvSpPr>
          <p:cNvPr id="10" name="Text 8"/>
          <p:cNvSpPr/>
          <p:nvPr/>
        </p:nvSpPr>
        <p:spPr>
          <a:xfrm>
            <a:off x="5751196" y="3295328"/>
            <a:ext cx="3373057" cy="3339632"/>
          </a:xfrm>
          <a:prstGeom prst="rect">
            <a:avLst/>
          </a:prstGeom>
          <a:noFill/>
          <a:ln/>
        </p:spPr>
        <p:txBody>
          <a:bodyPr wrap="square" lIns="0" tIns="0" rIns="0" bIns="0" rtlCol="0" anchor="t"/>
          <a:lstStyle/>
          <a:p>
            <a:pPr marL="0" indent="0" algn="l">
              <a:lnSpc>
                <a:spcPts val="3800"/>
              </a:lnSpc>
              <a:buNone/>
            </a:pPr>
            <a:r>
              <a:rPr lang="en-US" sz="2400" dirty="0">
                <a:solidFill>
                  <a:srgbClr val="030303"/>
                </a:solidFill>
                <a:latin typeface="IBM Plex Sans Medium" pitchFamily="34" charset="0"/>
                <a:ea typeface="IBM Plex Sans Medium" pitchFamily="34" charset="-122"/>
                <a:cs typeface="IBM Plex Sans Medium" pitchFamily="34" charset="-120"/>
              </a:rPr>
              <a:t>便秘、眠気、ふらつきなどが生じる。特にふらつきは転倒リスクを増加させるため、高齢者では慎重な観察が必要である。</a:t>
            </a:r>
            <a:endParaRPr lang="en-US" sz="2400" dirty="0"/>
          </a:p>
        </p:txBody>
      </p:sp>
      <p:sp>
        <p:nvSpPr>
          <p:cNvPr id="11" name="Shape 9"/>
          <p:cNvSpPr/>
          <p:nvPr/>
        </p:nvSpPr>
        <p:spPr>
          <a:xfrm>
            <a:off x="9711096" y="2302942"/>
            <a:ext cx="4180165" cy="4875099"/>
          </a:xfrm>
          <a:prstGeom prst="roundRect">
            <a:avLst>
              <a:gd name="adj" fmla="val 4447"/>
            </a:avLst>
          </a:prstGeom>
          <a:solidFill>
            <a:srgbClr val="FFFFFF">
              <a:alpha val="95000"/>
            </a:srgbClr>
          </a:solidFill>
          <a:ln w="38100">
            <a:solidFill>
              <a:srgbClr val="CCCCCC"/>
            </a:solidFill>
            <a:prstDash val="solid"/>
          </a:ln>
        </p:spPr>
        <p:txBody>
          <a:bodyPr/>
          <a:lstStyle/>
          <a:p>
            <a:endParaRPr lang="ja-JP" altLang="en-US" sz="2000"/>
          </a:p>
        </p:txBody>
      </p:sp>
      <p:sp>
        <p:nvSpPr>
          <p:cNvPr id="12" name="Shape 10"/>
          <p:cNvSpPr/>
          <p:nvPr/>
        </p:nvSpPr>
        <p:spPr>
          <a:xfrm>
            <a:off x="9672995" y="2302942"/>
            <a:ext cx="154911" cy="4875099"/>
          </a:xfrm>
          <a:prstGeom prst="roundRect">
            <a:avLst>
              <a:gd name="adj" fmla="val 83178"/>
            </a:avLst>
          </a:prstGeom>
          <a:solidFill>
            <a:srgbClr val="030303"/>
          </a:solidFill>
          <a:ln/>
        </p:spPr>
        <p:txBody>
          <a:bodyPr/>
          <a:lstStyle/>
          <a:p>
            <a:endParaRPr lang="ja-JP" altLang="en-US" sz="2000"/>
          </a:p>
        </p:txBody>
      </p:sp>
      <p:sp>
        <p:nvSpPr>
          <p:cNvPr id="13" name="Text 11"/>
          <p:cNvSpPr/>
          <p:nvPr/>
        </p:nvSpPr>
        <p:spPr>
          <a:xfrm>
            <a:off x="10165200" y="2642746"/>
            <a:ext cx="3373178" cy="543569"/>
          </a:xfrm>
          <a:prstGeom prst="rect">
            <a:avLst/>
          </a:prstGeom>
          <a:noFill/>
          <a:ln/>
        </p:spPr>
        <p:txBody>
          <a:bodyPr wrap="none" lIns="0" tIns="0" rIns="0" bIns="0" rtlCol="0" anchor="t"/>
          <a:lstStyle/>
          <a:p>
            <a:pPr marL="0" indent="0" algn="l">
              <a:lnSpc>
                <a:spcPts val="3700"/>
              </a:lnSpc>
              <a:buNone/>
            </a:pPr>
            <a:r>
              <a:rPr lang="en-US" sz="3200" dirty="0">
                <a:solidFill>
                  <a:srgbClr val="030303"/>
                </a:solidFill>
                <a:latin typeface="Inter Medium" pitchFamily="34" charset="0"/>
                <a:ea typeface="Inter Medium" pitchFamily="34" charset="-122"/>
                <a:cs typeface="Inter Medium" pitchFamily="34" charset="-120"/>
              </a:rPr>
              <a:t>副作用への対策</a:t>
            </a:r>
            <a:endParaRPr lang="en-US" sz="3200" dirty="0"/>
          </a:p>
        </p:txBody>
      </p:sp>
      <p:sp>
        <p:nvSpPr>
          <p:cNvPr id="14" name="Text 12"/>
          <p:cNvSpPr/>
          <p:nvPr/>
        </p:nvSpPr>
        <p:spPr>
          <a:xfrm>
            <a:off x="10165200" y="3295327"/>
            <a:ext cx="3373178" cy="2783027"/>
          </a:xfrm>
          <a:prstGeom prst="rect">
            <a:avLst/>
          </a:prstGeom>
          <a:noFill/>
          <a:ln/>
        </p:spPr>
        <p:txBody>
          <a:bodyPr wrap="square" lIns="0" tIns="0" rIns="0" bIns="0" rtlCol="0" anchor="t"/>
          <a:lstStyle/>
          <a:p>
            <a:pPr marL="0" indent="0" algn="l">
              <a:lnSpc>
                <a:spcPts val="3800"/>
              </a:lnSpc>
              <a:buNone/>
            </a:pPr>
            <a:r>
              <a:rPr lang="en-US" sz="2400" dirty="0">
                <a:solidFill>
                  <a:srgbClr val="030303"/>
                </a:solidFill>
                <a:latin typeface="IBM Plex Sans Medium" pitchFamily="34" charset="0"/>
                <a:ea typeface="IBM Plex Sans Medium" pitchFamily="34" charset="-122"/>
                <a:cs typeface="IBM Plex Sans Medium" pitchFamily="34" charset="-120"/>
              </a:rPr>
              <a:t>便秘には下剤の併用、眠気には投与時間の調整、転倒予防には環境整備と見守りが重要である。</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816769" y="1310878"/>
            <a:ext cx="10886242" cy="911543"/>
          </a:xfrm>
          <a:prstGeom prst="rect">
            <a:avLst/>
          </a:prstGeom>
          <a:noFill/>
          <a:ln/>
        </p:spPr>
        <p:txBody>
          <a:bodyPr wrap="none" lIns="0" tIns="0" rIns="0" bIns="0" rtlCol="0" anchor="t"/>
          <a:lstStyle/>
          <a:p>
            <a:pPr marL="0" indent="0" algn="l">
              <a:lnSpc>
                <a:spcPts val="7150"/>
              </a:lnSpc>
              <a:buNone/>
            </a:pPr>
            <a:r>
              <a:rPr lang="en-US" sz="5700" dirty="0">
                <a:solidFill>
                  <a:srgbClr val="1B1B27"/>
                </a:solidFill>
                <a:latin typeface="Inter Medium" pitchFamily="34" charset="0"/>
                <a:ea typeface="Inter Medium" pitchFamily="34" charset="-122"/>
                <a:cs typeface="Inter Medium" pitchFamily="34" charset="-120"/>
              </a:rPr>
              <a:t>除痛ラダー第3段階:強オピオイド</a:t>
            </a:r>
            <a:endParaRPr lang="en-US" sz="5700" dirty="0"/>
          </a:p>
        </p:txBody>
      </p:sp>
      <p:sp>
        <p:nvSpPr>
          <p:cNvPr id="3" name="Text 1"/>
          <p:cNvSpPr/>
          <p:nvPr/>
        </p:nvSpPr>
        <p:spPr>
          <a:xfrm>
            <a:off x="816769" y="2805827"/>
            <a:ext cx="12996863" cy="933450"/>
          </a:xfrm>
          <a:prstGeom prst="rect">
            <a:avLst/>
          </a:prstGeom>
          <a:noFill/>
          <a:ln/>
        </p:spPr>
        <p:txBody>
          <a:bodyPr wrap="square" lIns="0" tIns="0" rIns="0" bIns="0" rtlCol="0" anchor="t"/>
          <a:lstStyle/>
          <a:p>
            <a:pPr marL="0" indent="0" algn="l">
              <a:lnSpc>
                <a:spcPts val="3650"/>
              </a:lnSpc>
              <a:buNone/>
            </a:pPr>
            <a:r>
              <a:rPr lang="en-US" sz="2400" dirty="0">
                <a:solidFill>
                  <a:srgbClr val="030303"/>
                </a:solidFill>
                <a:latin typeface="IBM Plex Sans Medium" pitchFamily="34" charset="0"/>
                <a:ea typeface="IBM Plex Sans Medium" pitchFamily="34" charset="-122"/>
                <a:cs typeface="IBM Plex Sans Medium" pitchFamily="34" charset="-120"/>
              </a:rPr>
              <a:t>モルヒネやオキシコドンなどの強オピオイドは、重度の痛みに対して使用される。主に緩和ケアや終末期医療において、患者のQOL向上を目的として慎重に使用される。</a:t>
            </a:r>
            <a:endParaRPr lang="en-US" sz="2400" dirty="0"/>
          </a:p>
        </p:txBody>
      </p:sp>
      <p:sp>
        <p:nvSpPr>
          <p:cNvPr id="4" name="Text 2"/>
          <p:cNvSpPr/>
          <p:nvPr/>
        </p:nvSpPr>
        <p:spPr>
          <a:xfrm>
            <a:off x="816769" y="4067413"/>
            <a:ext cx="12996863" cy="933450"/>
          </a:xfrm>
          <a:prstGeom prst="rect">
            <a:avLst/>
          </a:prstGeom>
          <a:noFill/>
          <a:ln/>
        </p:spPr>
        <p:txBody>
          <a:bodyPr wrap="square" lIns="0" tIns="0" rIns="0" bIns="0" rtlCol="0" anchor="t"/>
          <a:lstStyle/>
          <a:p>
            <a:pPr marL="0" indent="0" algn="l">
              <a:lnSpc>
                <a:spcPts val="3650"/>
              </a:lnSpc>
              <a:buNone/>
            </a:pPr>
            <a:r>
              <a:rPr lang="en-US" sz="2400" dirty="0">
                <a:solidFill>
                  <a:srgbClr val="030303"/>
                </a:solidFill>
                <a:latin typeface="IBM Plex Sans Medium" pitchFamily="34" charset="0"/>
                <a:ea typeface="IBM Plex Sans Medium" pitchFamily="34" charset="-122"/>
                <a:cs typeface="IBM Plex Sans Medium" pitchFamily="34" charset="-120"/>
              </a:rPr>
              <a:t>高齢者では、呼吸抑制や意識レベルの低下などの重篤な副作用のリスクが高いため、少量から開始し、効果と副作用を慎重にモニタリングしながら調整する必要がある。</a:t>
            </a:r>
            <a:endParaRPr lang="en-US" sz="2400" dirty="0"/>
          </a:p>
        </p:txBody>
      </p:sp>
      <p:sp>
        <p:nvSpPr>
          <p:cNvPr id="5" name="Text 3"/>
          <p:cNvSpPr/>
          <p:nvPr/>
        </p:nvSpPr>
        <p:spPr>
          <a:xfrm>
            <a:off x="1254323" y="5657136"/>
            <a:ext cx="12559308" cy="933450"/>
          </a:xfrm>
          <a:prstGeom prst="rect">
            <a:avLst/>
          </a:prstGeom>
          <a:noFill/>
          <a:ln/>
        </p:spPr>
        <p:txBody>
          <a:bodyPr wrap="square" lIns="0" tIns="0" rIns="0" bIns="0" rtlCol="0" anchor="t"/>
          <a:lstStyle/>
          <a:p>
            <a:pPr marL="0" indent="0" algn="l">
              <a:lnSpc>
                <a:spcPts val="3650"/>
              </a:lnSpc>
              <a:buNone/>
            </a:pPr>
            <a:r>
              <a:rPr lang="en-US" sz="2400" dirty="0">
                <a:solidFill>
                  <a:srgbClr val="030303"/>
                </a:solidFill>
                <a:latin typeface="IBM Plex Sans Medium" pitchFamily="34" charset="0"/>
                <a:ea typeface="IBM Plex Sans Medium" pitchFamily="34" charset="-122"/>
                <a:cs typeface="IBM Plex Sans Medium" pitchFamily="34" charset="-120"/>
              </a:rPr>
              <a:t>強オピオイドの使用は、疼痛管理の専門家と連携し、患者と家族への十分な説明と同意のもとで行うことが重要である。</a:t>
            </a:r>
            <a:endParaRPr lang="en-US" sz="2400" dirty="0"/>
          </a:p>
        </p:txBody>
      </p:sp>
      <p:sp>
        <p:nvSpPr>
          <p:cNvPr id="6" name="Shape 4"/>
          <p:cNvSpPr/>
          <p:nvPr/>
        </p:nvSpPr>
        <p:spPr>
          <a:xfrm>
            <a:off x="816769" y="5328999"/>
            <a:ext cx="38100" cy="1589723"/>
          </a:xfrm>
          <a:prstGeom prst="rect">
            <a:avLst/>
          </a:prstGeom>
          <a:solidFill>
            <a:srgbClr val="030303"/>
          </a:solidFill>
          <a:ln/>
        </p:spPr>
        <p:txBody>
          <a:bodyPr/>
          <a:lstStyle/>
          <a:p>
            <a:endParaRPr lang="ja-JP" altLang="en-US"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912852" y="1161217"/>
            <a:ext cx="8150900" cy="1018818"/>
          </a:xfrm>
          <a:prstGeom prst="rect">
            <a:avLst/>
          </a:prstGeom>
          <a:noFill/>
          <a:ln/>
        </p:spPr>
        <p:txBody>
          <a:bodyPr wrap="none" lIns="0" tIns="0" rIns="0" bIns="0" rtlCol="0" anchor="t"/>
          <a:lstStyle/>
          <a:p>
            <a:pPr marL="0" indent="0" algn="l">
              <a:lnSpc>
                <a:spcPts val="8000"/>
              </a:lnSpc>
              <a:buNone/>
            </a:pPr>
            <a:r>
              <a:rPr lang="en-US" sz="6400" dirty="0">
                <a:solidFill>
                  <a:srgbClr val="1B1B27"/>
                </a:solidFill>
                <a:latin typeface="Inter Medium" pitchFamily="34" charset="0"/>
                <a:ea typeface="Inter Medium" pitchFamily="34" charset="-122"/>
                <a:cs typeface="Inter Medium" pitchFamily="34" charset="-120"/>
              </a:rPr>
              <a:t>主要な鎮痛薬の特徴</a:t>
            </a:r>
            <a:endParaRPr lang="en-US" sz="6400" dirty="0"/>
          </a:p>
        </p:txBody>
      </p:sp>
      <p:sp>
        <p:nvSpPr>
          <p:cNvPr id="3" name="Shape 1"/>
          <p:cNvSpPr/>
          <p:nvPr/>
        </p:nvSpPr>
        <p:spPr>
          <a:xfrm>
            <a:off x="912852" y="2361758"/>
            <a:ext cx="4153816" cy="4953442"/>
          </a:xfrm>
          <a:prstGeom prst="roundRect">
            <a:avLst>
              <a:gd name="adj" fmla="val 3380"/>
            </a:avLst>
          </a:prstGeom>
          <a:solidFill>
            <a:srgbClr val="FFFFFF">
              <a:alpha val="95000"/>
            </a:srgbClr>
          </a:solidFill>
          <a:ln w="38100">
            <a:solidFill>
              <a:srgbClr val="CCCCCC"/>
            </a:solidFill>
            <a:prstDash val="solid"/>
          </a:ln>
        </p:spPr>
        <p:txBody>
          <a:bodyPr/>
          <a:lstStyle/>
          <a:p>
            <a:endParaRPr lang="ja-JP" altLang="en-US" sz="2000"/>
          </a:p>
        </p:txBody>
      </p:sp>
      <p:sp>
        <p:nvSpPr>
          <p:cNvPr id="4" name="Text 2"/>
          <p:cNvSpPr/>
          <p:nvPr/>
        </p:nvSpPr>
        <p:spPr>
          <a:xfrm>
            <a:off x="1276945" y="2725851"/>
            <a:ext cx="3407123" cy="595582"/>
          </a:xfrm>
          <a:prstGeom prst="rect">
            <a:avLst/>
          </a:prstGeom>
          <a:noFill/>
          <a:ln/>
        </p:spPr>
        <p:txBody>
          <a:bodyPr wrap="none" lIns="0" tIns="0" rIns="0" bIns="0" rtlCol="0" anchor="t"/>
          <a:lstStyle/>
          <a:p>
            <a:pPr marL="0" indent="0">
              <a:lnSpc>
                <a:spcPts val="4000"/>
              </a:lnSpc>
              <a:buNone/>
            </a:pPr>
            <a:r>
              <a:rPr lang="en-US" sz="3600" dirty="0">
                <a:solidFill>
                  <a:srgbClr val="030303"/>
                </a:solidFill>
                <a:latin typeface="Inter Medium" pitchFamily="34" charset="0"/>
                <a:ea typeface="Inter Medium" pitchFamily="34" charset="-122"/>
                <a:cs typeface="Inter Medium" pitchFamily="34" charset="-120"/>
              </a:rPr>
              <a:t>ロキソプロフェン</a:t>
            </a:r>
            <a:endParaRPr lang="en-US" sz="3600" dirty="0"/>
          </a:p>
        </p:txBody>
      </p:sp>
      <p:sp>
        <p:nvSpPr>
          <p:cNvPr id="5" name="Text 3"/>
          <p:cNvSpPr/>
          <p:nvPr/>
        </p:nvSpPr>
        <p:spPr>
          <a:xfrm>
            <a:off x="1276945" y="3430819"/>
            <a:ext cx="3407123" cy="609783"/>
          </a:xfrm>
          <a:prstGeom prst="rect">
            <a:avLst/>
          </a:prstGeom>
          <a:noFill/>
          <a:ln/>
        </p:spPr>
        <p:txBody>
          <a:bodyPr wrap="none" lIns="0" tIns="0" rIns="0" bIns="0" rtlCol="0" anchor="t"/>
          <a:lstStyle/>
          <a:p>
            <a:pPr marL="0" indent="0">
              <a:lnSpc>
                <a:spcPts val="4100"/>
              </a:lnSpc>
              <a:buNone/>
            </a:pPr>
            <a:r>
              <a:rPr lang="en-US" sz="2800" b="1" dirty="0">
                <a:solidFill>
                  <a:srgbClr val="030303"/>
                </a:solidFill>
                <a:latin typeface="IBM Plex Sans Medium" pitchFamily="34" charset="0"/>
                <a:ea typeface="IBM Plex Sans Medium" pitchFamily="34" charset="-122"/>
                <a:cs typeface="IBM Plex Sans Medium" pitchFamily="34" charset="-120"/>
              </a:rPr>
              <a:t>効果:</a:t>
            </a:r>
            <a:r>
              <a:rPr lang="en-US" sz="2800" dirty="0">
                <a:solidFill>
                  <a:srgbClr val="030303"/>
                </a:solidFill>
                <a:latin typeface="IBM Plex Sans Medium" pitchFamily="34" charset="0"/>
                <a:ea typeface="IBM Plex Sans Medium" pitchFamily="34" charset="-122"/>
                <a:cs typeface="IBM Plex Sans Medium" pitchFamily="34" charset="-120"/>
              </a:rPr>
              <a:t> 消炎鎮痛作用</a:t>
            </a:r>
            <a:endParaRPr lang="en-US" sz="2800" dirty="0"/>
          </a:p>
        </p:txBody>
      </p:sp>
      <p:sp>
        <p:nvSpPr>
          <p:cNvPr id="6" name="Text 4"/>
          <p:cNvSpPr/>
          <p:nvPr/>
        </p:nvSpPr>
        <p:spPr>
          <a:xfrm>
            <a:off x="1276945" y="4147933"/>
            <a:ext cx="3407123" cy="2439131"/>
          </a:xfrm>
          <a:prstGeom prst="rect">
            <a:avLst/>
          </a:prstGeom>
          <a:noFill/>
          <a:ln/>
        </p:spPr>
        <p:txBody>
          <a:bodyPr wrap="square" lIns="0" tIns="0" rIns="0" bIns="0" rtlCol="0" anchor="t"/>
          <a:lstStyle/>
          <a:p>
            <a:pPr marL="0" indent="0">
              <a:lnSpc>
                <a:spcPts val="4100"/>
              </a:lnSpc>
              <a:buNone/>
            </a:pPr>
            <a:r>
              <a:rPr lang="en-US" sz="2800" b="1" dirty="0">
                <a:solidFill>
                  <a:srgbClr val="030303"/>
                </a:solidFill>
                <a:latin typeface="IBM Plex Sans Medium" pitchFamily="34" charset="0"/>
                <a:ea typeface="IBM Plex Sans Medium" pitchFamily="34" charset="-122"/>
                <a:cs typeface="IBM Plex Sans Medium" pitchFamily="34" charset="-120"/>
              </a:rPr>
              <a:t>注意点:</a:t>
            </a:r>
            <a:r>
              <a:rPr lang="en-US" sz="2800" dirty="0">
                <a:solidFill>
                  <a:srgbClr val="030303"/>
                </a:solidFill>
                <a:latin typeface="IBM Plex Sans Medium" pitchFamily="34" charset="0"/>
                <a:ea typeface="IBM Plex Sans Medium" pitchFamily="34" charset="-122"/>
                <a:cs typeface="IBM Plex Sans Medium" pitchFamily="34" charset="-120"/>
              </a:rPr>
              <a:t> 胃障害・腎機能障害に注意が必要。高齢者では特に慎重投与</a:t>
            </a:r>
            <a:endParaRPr lang="en-US" sz="2800" dirty="0"/>
          </a:p>
        </p:txBody>
      </p:sp>
      <p:sp>
        <p:nvSpPr>
          <p:cNvPr id="7" name="Shape 5"/>
          <p:cNvSpPr/>
          <p:nvPr/>
        </p:nvSpPr>
        <p:spPr>
          <a:xfrm>
            <a:off x="5289709" y="2361758"/>
            <a:ext cx="4153816" cy="4953442"/>
          </a:xfrm>
          <a:prstGeom prst="roundRect">
            <a:avLst>
              <a:gd name="adj" fmla="val 3380"/>
            </a:avLst>
          </a:prstGeom>
          <a:solidFill>
            <a:srgbClr val="FFFFFF">
              <a:alpha val="95000"/>
            </a:srgbClr>
          </a:solidFill>
          <a:ln w="38100">
            <a:solidFill>
              <a:srgbClr val="CCCCCC"/>
            </a:solidFill>
            <a:prstDash val="solid"/>
          </a:ln>
        </p:spPr>
        <p:txBody>
          <a:bodyPr/>
          <a:lstStyle/>
          <a:p>
            <a:endParaRPr lang="ja-JP" altLang="en-US" sz="2000"/>
          </a:p>
        </p:txBody>
      </p:sp>
      <p:sp>
        <p:nvSpPr>
          <p:cNvPr id="8" name="Text 6"/>
          <p:cNvSpPr/>
          <p:nvPr/>
        </p:nvSpPr>
        <p:spPr>
          <a:xfrm>
            <a:off x="5653802" y="2725851"/>
            <a:ext cx="3407123" cy="1191165"/>
          </a:xfrm>
          <a:prstGeom prst="rect">
            <a:avLst/>
          </a:prstGeom>
          <a:noFill/>
          <a:ln/>
        </p:spPr>
        <p:txBody>
          <a:bodyPr wrap="square" lIns="0" tIns="0" rIns="0" bIns="0" rtlCol="0" anchor="t"/>
          <a:lstStyle/>
          <a:p>
            <a:pPr marL="0" indent="0">
              <a:lnSpc>
                <a:spcPts val="4000"/>
              </a:lnSpc>
              <a:buNone/>
            </a:pPr>
            <a:r>
              <a:rPr lang="en-US" sz="3600" dirty="0">
                <a:solidFill>
                  <a:srgbClr val="030303"/>
                </a:solidFill>
                <a:latin typeface="Inter Medium" pitchFamily="34" charset="0"/>
                <a:ea typeface="Inter Medium" pitchFamily="34" charset="-122"/>
                <a:cs typeface="Inter Medium" pitchFamily="34" charset="-120"/>
              </a:rPr>
              <a:t>アセトアミノフェン</a:t>
            </a:r>
            <a:endParaRPr lang="en-US" sz="3600" dirty="0"/>
          </a:p>
        </p:txBody>
      </p:sp>
      <p:sp>
        <p:nvSpPr>
          <p:cNvPr id="9" name="Text 7"/>
          <p:cNvSpPr/>
          <p:nvPr/>
        </p:nvSpPr>
        <p:spPr>
          <a:xfrm>
            <a:off x="5653802" y="3940168"/>
            <a:ext cx="3407123" cy="609783"/>
          </a:xfrm>
          <a:prstGeom prst="rect">
            <a:avLst/>
          </a:prstGeom>
          <a:noFill/>
          <a:ln/>
        </p:spPr>
        <p:txBody>
          <a:bodyPr wrap="none" lIns="0" tIns="0" rIns="0" bIns="0" rtlCol="0" anchor="t"/>
          <a:lstStyle/>
          <a:p>
            <a:pPr marL="0" indent="0">
              <a:lnSpc>
                <a:spcPts val="4100"/>
              </a:lnSpc>
              <a:buNone/>
            </a:pPr>
            <a:r>
              <a:rPr lang="en-US" sz="2800" b="1" dirty="0">
                <a:solidFill>
                  <a:srgbClr val="030303"/>
                </a:solidFill>
                <a:latin typeface="IBM Plex Sans Medium" pitchFamily="34" charset="0"/>
                <a:ea typeface="IBM Plex Sans Medium" pitchFamily="34" charset="-122"/>
                <a:cs typeface="IBM Plex Sans Medium" pitchFamily="34" charset="-120"/>
              </a:rPr>
              <a:t>効果:</a:t>
            </a:r>
            <a:r>
              <a:rPr lang="en-US" sz="2800" dirty="0">
                <a:solidFill>
                  <a:srgbClr val="030303"/>
                </a:solidFill>
                <a:latin typeface="IBM Plex Sans Medium" pitchFamily="34" charset="0"/>
                <a:ea typeface="IBM Plex Sans Medium" pitchFamily="34" charset="-122"/>
                <a:cs typeface="IBM Plex Sans Medium" pitchFamily="34" charset="-120"/>
              </a:rPr>
              <a:t> 解熱鎮痛作用</a:t>
            </a:r>
            <a:endParaRPr lang="en-US" sz="2800" dirty="0"/>
          </a:p>
        </p:txBody>
      </p:sp>
      <p:sp>
        <p:nvSpPr>
          <p:cNvPr id="10" name="Text 8"/>
          <p:cNvSpPr/>
          <p:nvPr/>
        </p:nvSpPr>
        <p:spPr>
          <a:xfrm>
            <a:off x="5653802" y="4657283"/>
            <a:ext cx="3407123" cy="1829348"/>
          </a:xfrm>
          <a:prstGeom prst="rect">
            <a:avLst/>
          </a:prstGeom>
          <a:noFill/>
          <a:ln/>
        </p:spPr>
        <p:txBody>
          <a:bodyPr wrap="square" lIns="0" tIns="0" rIns="0" bIns="0" rtlCol="0" anchor="t"/>
          <a:lstStyle/>
          <a:p>
            <a:pPr marL="0" indent="0">
              <a:lnSpc>
                <a:spcPts val="4100"/>
              </a:lnSpc>
              <a:buNone/>
            </a:pPr>
            <a:r>
              <a:rPr lang="en-US" sz="2800" b="1" dirty="0">
                <a:solidFill>
                  <a:srgbClr val="030303"/>
                </a:solidFill>
                <a:latin typeface="IBM Plex Sans Medium" pitchFamily="34" charset="0"/>
                <a:ea typeface="IBM Plex Sans Medium" pitchFamily="34" charset="-122"/>
                <a:cs typeface="IBM Plex Sans Medium" pitchFamily="34" charset="-120"/>
              </a:rPr>
              <a:t>注意点:</a:t>
            </a:r>
            <a:r>
              <a:rPr lang="en-US" sz="2800" dirty="0">
                <a:solidFill>
                  <a:srgbClr val="030303"/>
                </a:solidFill>
                <a:latin typeface="IBM Plex Sans Medium" pitchFamily="34" charset="0"/>
                <a:ea typeface="IBM Plex Sans Medium" pitchFamily="34" charset="-122"/>
                <a:cs typeface="IBM Plex Sans Medium" pitchFamily="34" charset="-120"/>
              </a:rPr>
              <a:t> 比較的安全だが、過量投与による肝障害に注意</a:t>
            </a:r>
            <a:endParaRPr lang="en-US" sz="2800" dirty="0"/>
          </a:p>
        </p:txBody>
      </p:sp>
      <p:sp>
        <p:nvSpPr>
          <p:cNvPr id="11" name="Shape 9"/>
          <p:cNvSpPr/>
          <p:nvPr/>
        </p:nvSpPr>
        <p:spPr>
          <a:xfrm>
            <a:off x="9666565" y="2361758"/>
            <a:ext cx="4153938" cy="4953442"/>
          </a:xfrm>
          <a:prstGeom prst="roundRect">
            <a:avLst>
              <a:gd name="adj" fmla="val 3380"/>
            </a:avLst>
          </a:prstGeom>
          <a:solidFill>
            <a:srgbClr val="FFFFFF">
              <a:alpha val="95000"/>
            </a:srgbClr>
          </a:solidFill>
          <a:ln w="38100">
            <a:solidFill>
              <a:srgbClr val="CCCCCC"/>
            </a:solidFill>
            <a:prstDash val="solid"/>
          </a:ln>
        </p:spPr>
        <p:txBody>
          <a:bodyPr/>
          <a:lstStyle/>
          <a:p>
            <a:endParaRPr lang="ja-JP" altLang="en-US" sz="2000"/>
          </a:p>
        </p:txBody>
      </p:sp>
      <p:sp>
        <p:nvSpPr>
          <p:cNvPr id="12" name="Text 10"/>
          <p:cNvSpPr/>
          <p:nvPr/>
        </p:nvSpPr>
        <p:spPr>
          <a:xfrm>
            <a:off x="10030657" y="2725851"/>
            <a:ext cx="3407245" cy="595582"/>
          </a:xfrm>
          <a:prstGeom prst="rect">
            <a:avLst/>
          </a:prstGeom>
          <a:noFill/>
          <a:ln/>
        </p:spPr>
        <p:txBody>
          <a:bodyPr wrap="none" lIns="0" tIns="0" rIns="0" bIns="0" rtlCol="0" anchor="t"/>
          <a:lstStyle/>
          <a:p>
            <a:pPr marL="0" indent="0">
              <a:lnSpc>
                <a:spcPts val="4000"/>
              </a:lnSpc>
              <a:buNone/>
            </a:pPr>
            <a:r>
              <a:rPr lang="en-US" sz="3600" dirty="0">
                <a:solidFill>
                  <a:srgbClr val="030303"/>
                </a:solidFill>
                <a:latin typeface="Inter Medium" pitchFamily="34" charset="0"/>
                <a:ea typeface="Inter Medium" pitchFamily="34" charset="-122"/>
                <a:cs typeface="Inter Medium" pitchFamily="34" charset="-120"/>
              </a:rPr>
              <a:t>トラマドール</a:t>
            </a:r>
            <a:endParaRPr lang="en-US" sz="3600" dirty="0"/>
          </a:p>
        </p:txBody>
      </p:sp>
      <p:sp>
        <p:nvSpPr>
          <p:cNvPr id="13" name="Text 11"/>
          <p:cNvSpPr/>
          <p:nvPr/>
        </p:nvSpPr>
        <p:spPr>
          <a:xfrm>
            <a:off x="10030657" y="3430820"/>
            <a:ext cx="3407245" cy="1219566"/>
          </a:xfrm>
          <a:prstGeom prst="rect">
            <a:avLst/>
          </a:prstGeom>
          <a:noFill/>
          <a:ln/>
        </p:spPr>
        <p:txBody>
          <a:bodyPr wrap="square" lIns="0" tIns="0" rIns="0" bIns="0" rtlCol="0" anchor="t"/>
          <a:lstStyle/>
          <a:p>
            <a:pPr marL="0" indent="0">
              <a:lnSpc>
                <a:spcPts val="4100"/>
              </a:lnSpc>
              <a:buNone/>
            </a:pPr>
            <a:r>
              <a:rPr lang="en-US" sz="2800" b="1" dirty="0">
                <a:solidFill>
                  <a:srgbClr val="030303"/>
                </a:solidFill>
                <a:latin typeface="IBM Plex Sans Medium" pitchFamily="34" charset="0"/>
                <a:ea typeface="IBM Plex Sans Medium" pitchFamily="34" charset="-122"/>
                <a:cs typeface="IBM Plex Sans Medium" pitchFamily="34" charset="-120"/>
              </a:rPr>
              <a:t>効果:</a:t>
            </a:r>
            <a:r>
              <a:rPr lang="en-US" sz="2800" dirty="0">
                <a:solidFill>
                  <a:srgbClr val="030303"/>
                </a:solidFill>
                <a:latin typeface="IBM Plex Sans Medium" pitchFamily="34" charset="0"/>
                <a:ea typeface="IBM Plex Sans Medium" pitchFamily="34" charset="-122"/>
                <a:cs typeface="IBM Plex Sans Medium" pitchFamily="34" charset="-120"/>
              </a:rPr>
              <a:t> オピオイド鎮痛作用</a:t>
            </a:r>
            <a:endParaRPr lang="en-US" sz="2800" dirty="0"/>
          </a:p>
        </p:txBody>
      </p:sp>
      <p:sp>
        <p:nvSpPr>
          <p:cNvPr id="14" name="Text 12"/>
          <p:cNvSpPr/>
          <p:nvPr/>
        </p:nvSpPr>
        <p:spPr>
          <a:xfrm>
            <a:off x="10030657" y="4669427"/>
            <a:ext cx="3407245" cy="1829348"/>
          </a:xfrm>
          <a:prstGeom prst="rect">
            <a:avLst/>
          </a:prstGeom>
          <a:noFill/>
          <a:ln/>
        </p:spPr>
        <p:txBody>
          <a:bodyPr wrap="square" lIns="0" tIns="0" rIns="0" bIns="0" rtlCol="0" anchor="t"/>
          <a:lstStyle/>
          <a:p>
            <a:pPr marL="0" indent="0">
              <a:lnSpc>
                <a:spcPts val="4100"/>
              </a:lnSpc>
              <a:buNone/>
            </a:pPr>
            <a:r>
              <a:rPr lang="en-US" sz="2800" b="1" dirty="0">
                <a:solidFill>
                  <a:srgbClr val="030303"/>
                </a:solidFill>
                <a:latin typeface="IBM Plex Sans Medium" pitchFamily="34" charset="0"/>
                <a:ea typeface="IBM Plex Sans Medium" pitchFamily="34" charset="-122"/>
                <a:cs typeface="IBM Plex Sans Medium" pitchFamily="34" charset="-120"/>
              </a:rPr>
              <a:t>注意点:</a:t>
            </a:r>
            <a:r>
              <a:rPr lang="en-US" sz="2800" dirty="0">
                <a:solidFill>
                  <a:srgbClr val="030303"/>
                </a:solidFill>
                <a:latin typeface="IBM Plex Sans Medium" pitchFamily="34" charset="0"/>
                <a:ea typeface="IBM Plex Sans Medium" pitchFamily="34" charset="-122"/>
                <a:cs typeface="IBM Plex Sans Medium" pitchFamily="34" charset="-120"/>
              </a:rPr>
              <a:t> 便秘・眠気・吐き気などの副作用。転倒リスク増加に注意</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966073" y="1380649"/>
            <a:ext cx="8626316"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非薬物療法の重要性</a:t>
            </a:r>
            <a:endParaRPr lang="en-US" sz="6750" dirty="0"/>
          </a:p>
        </p:txBody>
      </p:sp>
      <p:sp>
        <p:nvSpPr>
          <p:cNvPr id="3" name="Text 1"/>
          <p:cNvSpPr/>
          <p:nvPr/>
        </p:nvSpPr>
        <p:spPr>
          <a:xfrm>
            <a:off x="966073" y="2900770"/>
            <a:ext cx="12698254" cy="1655921"/>
          </a:xfrm>
          <a:prstGeom prst="rect">
            <a:avLst/>
          </a:prstGeom>
          <a:noFill/>
          <a:ln/>
        </p:spPr>
        <p:txBody>
          <a:bodyPr wrap="square" lIns="0" tIns="0" rIns="0" bIns="0" rtlCol="0" anchor="t"/>
          <a:lstStyle/>
          <a:p>
            <a:pPr marL="0" indent="0" algn="l">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薬物療法だけでなく、非薬物療法を組み合わせることで、より効果的な疼痛管理が可能となる。非薬物療法は副作用が少なく、高齢者にとって安全な選択肢である。</a:t>
            </a:r>
            <a:endParaRPr lang="en-US" sz="2800" dirty="0"/>
          </a:p>
        </p:txBody>
      </p:sp>
      <p:sp>
        <p:nvSpPr>
          <p:cNvPr id="4" name="Text 2"/>
          <p:cNvSpPr/>
          <p:nvPr/>
        </p:nvSpPr>
        <p:spPr>
          <a:xfrm>
            <a:off x="966073" y="4944835"/>
            <a:ext cx="12698254" cy="1655921"/>
          </a:xfrm>
          <a:prstGeom prst="rect">
            <a:avLst/>
          </a:prstGeom>
          <a:noFill/>
          <a:ln/>
        </p:spPr>
        <p:txBody>
          <a:bodyPr wrap="square" lIns="0" tIns="0" rIns="0" bIns="0" rtlCol="0" anchor="t"/>
          <a:lstStyle/>
          <a:p>
            <a:pPr marL="0" indent="0" algn="l">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温罨法、冷罨法、マッサージ、音楽療法、アロマ療法、体位調整、運動療法など、多様なアプローチがある。患者の状態や好みに応じて、適切な方法を選択し組み合わせることが重要である。</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81288" y="767358"/>
            <a:ext cx="6976586" cy="872133"/>
          </a:xfrm>
          <a:prstGeom prst="rect">
            <a:avLst/>
          </a:prstGeom>
          <a:noFill/>
          <a:ln/>
        </p:spPr>
        <p:txBody>
          <a:bodyPr wrap="none" lIns="0" tIns="0" rIns="0" bIns="0" rtlCol="0" anchor="t"/>
          <a:lstStyle/>
          <a:p>
            <a:pPr marL="0" indent="0" algn="l">
              <a:lnSpc>
                <a:spcPts val="6850"/>
              </a:lnSpc>
              <a:buNone/>
            </a:pPr>
            <a:r>
              <a:rPr lang="en-US" sz="5450" dirty="0">
                <a:solidFill>
                  <a:srgbClr val="1B1B27"/>
                </a:solidFill>
                <a:latin typeface="Inter Medium" pitchFamily="34" charset="0"/>
                <a:ea typeface="Inter Medium" pitchFamily="34" charset="-122"/>
                <a:cs typeface="Inter Medium" pitchFamily="34" charset="-120"/>
              </a:rPr>
              <a:t>温罨法と冷罨法</a:t>
            </a:r>
            <a:endParaRPr lang="en-US" sz="5450" dirty="0"/>
          </a:p>
        </p:txBody>
      </p:sp>
      <p:sp>
        <p:nvSpPr>
          <p:cNvPr id="3" name="Text 1"/>
          <p:cNvSpPr/>
          <p:nvPr/>
        </p:nvSpPr>
        <p:spPr>
          <a:xfrm>
            <a:off x="781288" y="2336959"/>
            <a:ext cx="4185880" cy="523280"/>
          </a:xfrm>
          <a:prstGeom prst="rect">
            <a:avLst/>
          </a:prstGeom>
          <a:noFill/>
          <a:ln/>
        </p:spPr>
        <p:txBody>
          <a:bodyPr wrap="none" lIns="0" tIns="0" rIns="0" bIns="0" rtlCol="0" anchor="t"/>
          <a:lstStyle/>
          <a:p>
            <a:pPr marL="0" indent="0" algn="l">
              <a:lnSpc>
                <a:spcPts val="4100"/>
              </a:lnSpc>
              <a:buNone/>
            </a:pPr>
            <a:r>
              <a:rPr lang="en-US" sz="3600" dirty="0">
                <a:solidFill>
                  <a:srgbClr val="1B1B27"/>
                </a:solidFill>
                <a:latin typeface="Inter Medium" pitchFamily="34" charset="0"/>
                <a:ea typeface="Inter Medium" pitchFamily="34" charset="-122"/>
                <a:cs typeface="Inter Medium" pitchFamily="34" charset="-120"/>
              </a:rPr>
              <a:t>温罨法</a:t>
            </a:r>
            <a:endParaRPr lang="en-US" sz="3600" dirty="0"/>
          </a:p>
        </p:txBody>
      </p:sp>
      <p:sp>
        <p:nvSpPr>
          <p:cNvPr id="4" name="Text 2"/>
          <p:cNvSpPr/>
          <p:nvPr/>
        </p:nvSpPr>
        <p:spPr>
          <a:xfrm>
            <a:off x="781288" y="3139202"/>
            <a:ext cx="6193512" cy="892969"/>
          </a:xfrm>
          <a:prstGeom prst="rect">
            <a:avLst/>
          </a:prstGeom>
          <a:noFill/>
          <a:ln/>
        </p:spPr>
        <p:txBody>
          <a:bodyPr wrap="square" lIns="0" tIns="0" rIns="0" bIns="0" rtlCol="0" anchor="t"/>
          <a:lstStyle/>
          <a:p>
            <a:pPr marL="0" indent="0" algn="l">
              <a:lnSpc>
                <a:spcPts val="3500"/>
              </a:lnSpc>
              <a:buNone/>
            </a:pPr>
            <a:r>
              <a:rPr lang="en-US" sz="2400" dirty="0">
                <a:solidFill>
                  <a:srgbClr val="030303"/>
                </a:solidFill>
                <a:latin typeface="IBM Plex Sans Medium" pitchFamily="34" charset="0"/>
                <a:ea typeface="IBM Plex Sans Medium" pitchFamily="34" charset="-122"/>
                <a:cs typeface="IBM Plex Sans Medium" pitchFamily="34" charset="-120"/>
              </a:rPr>
              <a:t>ホットパックや足浴などを用いて、患部を温める方法である。</a:t>
            </a:r>
            <a:endParaRPr lang="en-US" sz="2400" dirty="0"/>
          </a:p>
        </p:txBody>
      </p:sp>
      <p:sp>
        <p:nvSpPr>
          <p:cNvPr id="5" name="Text 3"/>
          <p:cNvSpPr/>
          <p:nvPr/>
        </p:nvSpPr>
        <p:spPr>
          <a:xfrm>
            <a:off x="781288" y="4283273"/>
            <a:ext cx="6193512" cy="446484"/>
          </a:xfrm>
          <a:prstGeom prst="rect">
            <a:avLst/>
          </a:prstGeom>
          <a:noFill/>
          <a:ln/>
        </p:spPr>
        <p:txBody>
          <a:bodyPr wrap="none" lIns="0" tIns="0" rIns="0" bIns="0" rtlCol="0" anchor="t"/>
          <a:lstStyle/>
          <a:p>
            <a:pPr marL="0" indent="0" algn="l">
              <a:lnSpc>
                <a:spcPts val="3500"/>
              </a:lnSpc>
              <a:buNone/>
            </a:pPr>
            <a:r>
              <a:rPr lang="en-US" sz="2400" b="1" dirty="0">
                <a:solidFill>
                  <a:srgbClr val="030303"/>
                </a:solidFill>
                <a:latin typeface="IBM Plex Sans Medium" pitchFamily="34" charset="0"/>
                <a:ea typeface="IBM Plex Sans Medium" pitchFamily="34" charset="-122"/>
                <a:cs typeface="IBM Plex Sans Medium" pitchFamily="34" charset="-120"/>
              </a:rPr>
              <a:t>効果:</a:t>
            </a:r>
            <a:endParaRPr lang="en-US" sz="2400" dirty="0"/>
          </a:p>
        </p:txBody>
      </p:sp>
      <p:sp>
        <p:nvSpPr>
          <p:cNvPr id="6" name="Text 4"/>
          <p:cNvSpPr/>
          <p:nvPr/>
        </p:nvSpPr>
        <p:spPr>
          <a:xfrm>
            <a:off x="781288" y="4980861"/>
            <a:ext cx="6193512" cy="446484"/>
          </a:xfrm>
          <a:prstGeom prst="rect">
            <a:avLst/>
          </a:prstGeom>
          <a:noFill/>
          <a:ln/>
        </p:spPr>
        <p:txBody>
          <a:bodyPr wrap="none" lIns="0" tIns="0" rIns="0" bIns="0" rtlCol="0" anchor="t"/>
          <a:lstStyle/>
          <a:p>
            <a:pPr marL="342900" indent="-342900" algn="l">
              <a:lnSpc>
                <a:spcPts val="350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血流改善</a:t>
            </a:r>
            <a:endParaRPr lang="en-US" sz="2400" dirty="0"/>
          </a:p>
        </p:txBody>
      </p:sp>
      <p:sp>
        <p:nvSpPr>
          <p:cNvPr id="7" name="Text 5"/>
          <p:cNvSpPr/>
          <p:nvPr/>
        </p:nvSpPr>
        <p:spPr>
          <a:xfrm>
            <a:off x="781288" y="5524976"/>
            <a:ext cx="6193512" cy="446484"/>
          </a:xfrm>
          <a:prstGeom prst="rect">
            <a:avLst/>
          </a:prstGeom>
          <a:noFill/>
          <a:ln/>
        </p:spPr>
        <p:txBody>
          <a:bodyPr wrap="none" lIns="0" tIns="0" rIns="0" bIns="0" rtlCol="0" anchor="t"/>
          <a:lstStyle/>
          <a:p>
            <a:pPr marL="342900" indent="-342900" algn="l">
              <a:lnSpc>
                <a:spcPts val="350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筋肉の緊張緩和</a:t>
            </a:r>
            <a:endParaRPr lang="en-US" sz="2400" dirty="0"/>
          </a:p>
        </p:txBody>
      </p:sp>
      <p:sp>
        <p:nvSpPr>
          <p:cNvPr id="8" name="Text 6"/>
          <p:cNvSpPr/>
          <p:nvPr/>
        </p:nvSpPr>
        <p:spPr>
          <a:xfrm>
            <a:off x="781288" y="6069092"/>
            <a:ext cx="6193512" cy="446484"/>
          </a:xfrm>
          <a:prstGeom prst="rect">
            <a:avLst/>
          </a:prstGeom>
          <a:noFill/>
          <a:ln/>
        </p:spPr>
        <p:txBody>
          <a:bodyPr wrap="none" lIns="0" tIns="0" rIns="0" bIns="0" rtlCol="0" anchor="t"/>
          <a:lstStyle/>
          <a:p>
            <a:pPr marL="342900" indent="-342900" algn="l">
              <a:lnSpc>
                <a:spcPts val="350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慢性疼痛の軽減</a:t>
            </a:r>
            <a:endParaRPr lang="en-US" sz="2400" dirty="0"/>
          </a:p>
        </p:txBody>
      </p:sp>
      <p:sp>
        <p:nvSpPr>
          <p:cNvPr id="9" name="Text 7"/>
          <p:cNvSpPr/>
          <p:nvPr/>
        </p:nvSpPr>
        <p:spPr>
          <a:xfrm>
            <a:off x="781288" y="6766679"/>
            <a:ext cx="6193512" cy="446484"/>
          </a:xfrm>
          <a:prstGeom prst="rect">
            <a:avLst/>
          </a:prstGeom>
          <a:noFill/>
          <a:ln/>
        </p:spPr>
        <p:txBody>
          <a:bodyPr wrap="none" lIns="0" tIns="0" rIns="0" bIns="0" rtlCol="0" anchor="t"/>
          <a:lstStyle/>
          <a:p>
            <a:pPr marL="0" indent="0" algn="l">
              <a:lnSpc>
                <a:spcPts val="3500"/>
              </a:lnSpc>
              <a:buNone/>
            </a:pPr>
            <a:r>
              <a:rPr lang="en-US" sz="2400" dirty="0">
                <a:solidFill>
                  <a:srgbClr val="030303"/>
                </a:solidFill>
                <a:latin typeface="IBM Plex Sans Medium" pitchFamily="34" charset="0"/>
                <a:ea typeface="IBM Plex Sans Medium" pitchFamily="34" charset="-122"/>
                <a:cs typeface="IBM Plex Sans Medium" pitchFamily="34" charset="-120"/>
              </a:rPr>
              <a:t>変形性関節症や慢性腰痛などに効果的である。</a:t>
            </a:r>
            <a:endParaRPr lang="en-US" sz="2400" dirty="0"/>
          </a:p>
        </p:txBody>
      </p:sp>
      <p:sp>
        <p:nvSpPr>
          <p:cNvPr id="10" name="Text 8"/>
          <p:cNvSpPr/>
          <p:nvPr/>
        </p:nvSpPr>
        <p:spPr>
          <a:xfrm>
            <a:off x="7663220" y="2336959"/>
            <a:ext cx="4185880" cy="523280"/>
          </a:xfrm>
          <a:prstGeom prst="rect">
            <a:avLst/>
          </a:prstGeom>
          <a:noFill/>
          <a:ln/>
        </p:spPr>
        <p:txBody>
          <a:bodyPr wrap="none" lIns="0" tIns="0" rIns="0" bIns="0" rtlCol="0" anchor="t"/>
          <a:lstStyle/>
          <a:p>
            <a:pPr marL="0" indent="0" algn="l">
              <a:lnSpc>
                <a:spcPts val="4100"/>
              </a:lnSpc>
              <a:buNone/>
            </a:pPr>
            <a:r>
              <a:rPr lang="en-US" sz="3600" dirty="0">
                <a:solidFill>
                  <a:srgbClr val="1B1B27"/>
                </a:solidFill>
                <a:latin typeface="Inter Medium" pitchFamily="34" charset="0"/>
                <a:ea typeface="Inter Medium" pitchFamily="34" charset="-122"/>
                <a:cs typeface="Inter Medium" pitchFamily="34" charset="-120"/>
              </a:rPr>
              <a:t>冷罨法</a:t>
            </a:r>
            <a:endParaRPr lang="en-US" sz="3600" dirty="0"/>
          </a:p>
        </p:txBody>
      </p:sp>
      <p:sp>
        <p:nvSpPr>
          <p:cNvPr id="11" name="Text 9"/>
          <p:cNvSpPr/>
          <p:nvPr/>
        </p:nvSpPr>
        <p:spPr>
          <a:xfrm>
            <a:off x="7663220" y="3139202"/>
            <a:ext cx="6193512" cy="446484"/>
          </a:xfrm>
          <a:prstGeom prst="rect">
            <a:avLst/>
          </a:prstGeom>
          <a:noFill/>
          <a:ln/>
        </p:spPr>
        <p:txBody>
          <a:bodyPr wrap="none" lIns="0" tIns="0" rIns="0" bIns="0" rtlCol="0" anchor="t"/>
          <a:lstStyle/>
          <a:p>
            <a:pPr marL="0" indent="0" algn="l">
              <a:lnSpc>
                <a:spcPts val="3500"/>
              </a:lnSpc>
              <a:buNone/>
            </a:pPr>
            <a:r>
              <a:rPr lang="en-US" sz="2400" dirty="0">
                <a:solidFill>
                  <a:srgbClr val="030303"/>
                </a:solidFill>
                <a:latin typeface="IBM Plex Sans Medium" pitchFamily="34" charset="0"/>
                <a:ea typeface="IBM Plex Sans Medium" pitchFamily="34" charset="-122"/>
                <a:cs typeface="IBM Plex Sans Medium" pitchFamily="34" charset="-120"/>
              </a:rPr>
              <a:t>冷湿布などを用いて、患部を冷やす方法である。</a:t>
            </a:r>
            <a:endParaRPr lang="en-US" sz="2400" dirty="0"/>
          </a:p>
        </p:txBody>
      </p:sp>
      <p:sp>
        <p:nvSpPr>
          <p:cNvPr id="12" name="Text 10"/>
          <p:cNvSpPr/>
          <p:nvPr/>
        </p:nvSpPr>
        <p:spPr>
          <a:xfrm>
            <a:off x="7663220" y="3836789"/>
            <a:ext cx="6193512" cy="446484"/>
          </a:xfrm>
          <a:prstGeom prst="rect">
            <a:avLst/>
          </a:prstGeom>
          <a:noFill/>
          <a:ln/>
        </p:spPr>
        <p:txBody>
          <a:bodyPr wrap="none" lIns="0" tIns="0" rIns="0" bIns="0" rtlCol="0" anchor="t"/>
          <a:lstStyle/>
          <a:p>
            <a:pPr marL="0" indent="0" algn="l">
              <a:lnSpc>
                <a:spcPts val="3500"/>
              </a:lnSpc>
              <a:buNone/>
            </a:pPr>
            <a:r>
              <a:rPr lang="en-US" sz="2400" b="1" dirty="0">
                <a:solidFill>
                  <a:srgbClr val="030303"/>
                </a:solidFill>
                <a:latin typeface="IBM Plex Sans Medium" pitchFamily="34" charset="0"/>
                <a:ea typeface="IBM Plex Sans Medium" pitchFamily="34" charset="-122"/>
                <a:cs typeface="IBM Plex Sans Medium" pitchFamily="34" charset="-120"/>
              </a:rPr>
              <a:t>効果:</a:t>
            </a:r>
            <a:endParaRPr lang="en-US" sz="2400" dirty="0"/>
          </a:p>
        </p:txBody>
      </p:sp>
      <p:sp>
        <p:nvSpPr>
          <p:cNvPr id="13" name="Text 11"/>
          <p:cNvSpPr/>
          <p:nvPr/>
        </p:nvSpPr>
        <p:spPr>
          <a:xfrm>
            <a:off x="7663220" y="4534376"/>
            <a:ext cx="6193512" cy="446484"/>
          </a:xfrm>
          <a:prstGeom prst="rect">
            <a:avLst/>
          </a:prstGeom>
          <a:noFill/>
          <a:ln/>
        </p:spPr>
        <p:txBody>
          <a:bodyPr wrap="none" lIns="0" tIns="0" rIns="0" bIns="0" rtlCol="0" anchor="t"/>
          <a:lstStyle/>
          <a:p>
            <a:pPr marL="342900" indent="-342900" algn="l">
              <a:lnSpc>
                <a:spcPts val="350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炎症の抑制</a:t>
            </a:r>
            <a:endParaRPr lang="en-US" sz="2400" dirty="0"/>
          </a:p>
        </p:txBody>
      </p:sp>
      <p:sp>
        <p:nvSpPr>
          <p:cNvPr id="14" name="Text 12"/>
          <p:cNvSpPr/>
          <p:nvPr/>
        </p:nvSpPr>
        <p:spPr>
          <a:xfrm>
            <a:off x="7663220" y="5078492"/>
            <a:ext cx="6193512" cy="446484"/>
          </a:xfrm>
          <a:prstGeom prst="rect">
            <a:avLst/>
          </a:prstGeom>
          <a:noFill/>
          <a:ln/>
        </p:spPr>
        <p:txBody>
          <a:bodyPr wrap="none" lIns="0" tIns="0" rIns="0" bIns="0" rtlCol="0" anchor="t"/>
          <a:lstStyle/>
          <a:p>
            <a:pPr marL="342900" indent="-342900" algn="l">
              <a:lnSpc>
                <a:spcPts val="350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腫れの軽減</a:t>
            </a:r>
            <a:endParaRPr lang="en-US" sz="2400" dirty="0"/>
          </a:p>
        </p:txBody>
      </p:sp>
      <p:sp>
        <p:nvSpPr>
          <p:cNvPr id="15" name="Text 13"/>
          <p:cNvSpPr/>
          <p:nvPr/>
        </p:nvSpPr>
        <p:spPr>
          <a:xfrm>
            <a:off x="7663220" y="5622607"/>
            <a:ext cx="6193512" cy="446484"/>
          </a:xfrm>
          <a:prstGeom prst="rect">
            <a:avLst/>
          </a:prstGeom>
          <a:noFill/>
          <a:ln/>
        </p:spPr>
        <p:txBody>
          <a:bodyPr wrap="none" lIns="0" tIns="0" rIns="0" bIns="0" rtlCol="0" anchor="t"/>
          <a:lstStyle/>
          <a:p>
            <a:pPr marL="342900" indent="-342900" algn="l">
              <a:lnSpc>
                <a:spcPts val="350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急性期疼痛の緩和</a:t>
            </a:r>
            <a:endParaRPr lang="en-US" sz="2400" dirty="0"/>
          </a:p>
        </p:txBody>
      </p:sp>
      <p:sp>
        <p:nvSpPr>
          <p:cNvPr id="16" name="Text 14"/>
          <p:cNvSpPr/>
          <p:nvPr/>
        </p:nvSpPr>
        <p:spPr>
          <a:xfrm>
            <a:off x="7663220" y="6320195"/>
            <a:ext cx="6193512" cy="446484"/>
          </a:xfrm>
          <a:prstGeom prst="rect">
            <a:avLst/>
          </a:prstGeom>
          <a:noFill/>
          <a:ln/>
        </p:spPr>
        <p:txBody>
          <a:bodyPr wrap="none" lIns="0" tIns="0" rIns="0" bIns="0" rtlCol="0" anchor="t"/>
          <a:lstStyle/>
          <a:p>
            <a:pPr marL="0" indent="0" algn="l">
              <a:lnSpc>
                <a:spcPts val="3500"/>
              </a:lnSpc>
              <a:buNone/>
            </a:pPr>
            <a:r>
              <a:rPr lang="en-US" sz="2400" dirty="0">
                <a:solidFill>
                  <a:srgbClr val="030303"/>
                </a:solidFill>
                <a:latin typeface="IBM Plex Sans Medium" pitchFamily="34" charset="0"/>
                <a:ea typeface="IBM Plex Sans Medium" pitchFamily="34" charset="-122"/>
                <a:cs typeface="IBM Plex Sans Medium" pitchFamily="34" charset="-120"/>
              </a:rPr>
              <a:t>打撲や捻挫などの急性期に適している。</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934879" y="1190268"/>
            <a:ext cx="8348067" cy="1043583"/>
          </a:xfrm>
          <a:prstGeom prst="rect">
            <a:avLst/>
          </a:prstGeom>
          <a:noFill/>
          <a:ln/>
        </p:spPr>
        <p:txBody>
          <a:bodyPr wrap="none" lIns="0" tIns="0" rIns="0" bIns="0" rtlCol="0" anchor="t"/>
          <a:lstStyle/>
          <a:p>
            <a:pPr marL="0" indent="0" algn="l">
              <a:lnSpc>
                <a:spcPts val="8200"/>
              </a:lnSpc>
              <a:buNone/>
            </a:pPr>
            <a:r>
              <a:rPr lang="en-US" sz="6550" dirty="0">
                <a:solidFill>
                  <a:srgbClr val="1B1B27"/>
                </a:solidFill>
                <a:latin typeface="Inter Medium" pitchFamily="34" charset="0"/>
                <a:ea typeface="Inter Medium" pitchFamily="34" charset="-122"/>
                <a:cs typeface="Inter Medium" pitchFamily="34" charset="-120"/>
              </a:rPr>
              <a:t>マッサージと体位調整</a:t>
            </a:r>
            <a:endParaRPr lang="en-US" sz="6550" dirty="0"/>
          </a:p>
        </p:txBody>
      </p:sp>
      <p:sp>
        <p:nvSpPr>
          <p:cNvPr id="3" name="Shape 1"/>
          <p:cNvSpPr/>
          <p:nvPr/>
        </p:nvSpPr>
        <p:spPr>
          <a:xfrm>
            <a:off x="934879" y="2568569"/>
            <a:ext cx="6344908" cy="4779288"/>
          </a:xfrm>
          <a:prstGeom prst="roundRect">
            <a:avLst>
              <a:gd name="adj" fmla="val 3390"/>
            </a:avLst>
          </a:prstGeom>
          <a:solidFill>
            <a:srgbClr val="FFFFFF">
              <a:alpha val="95000"/>
            </a:srgbClr>
          </a:solidFill>
          <a:ln w="38100">
            <a:solidFill>
              <a:srgbClr val="CCCCCC"/>
            </a:solidFill>
            <a:prstDash val="solid"/>
          </a:ln>
        </p:spPr>
        <p:txBody>
          <a:bodyPr/>
          <a:lstStyle/>
          <a:p>
            <a:endParaRPr lang="ja-JP" altLang="en-US" sz="2000"/>
          </a:p>
        </p:txBody>
      </p:sp>
      <p:sp>
        <p:nvSpPr>
          <p:cNvPr id="4" name="Text 2"/>
          <p:cNvSpPr/>
          <p:nvPr/>
        </p:nvSpPr>
        <p:spPr>
          <a:xfrm>
            <a:off x="1306830" y="2940519"/>
            <a:ext cx="4262320" cy="602637"/>
          </a:xfrm>
          <a:prstGeom prst="rect">
            <a:avLst/>
          </a:prstGeom>
          <a:noFill/>
          <a:ln/>
        </p:spPr>
        <p:txBody>
          <a:bodyPr wrap="none" lIns="0" tIns="0" rIns="0" bIns="0" rtlCol="0" anchor="t"/>
          <a:lstStyle/>
          <a:p>
            <a:pPr marL="0" indent="0" algn="l">
              <a:lnSpc>
                <a:spcPts val="4100"/>
              </a:lnSpc>
              <a:buNone/>
            </a:pPr>
            <a:r>
              <a:rPr lang="en-US" sz="3600" dirty="0">
                <a:solidFill>
                  <a:srgbClr val="030303"/>
                </a:solidFill>
                <a:latin typeface="Inter Medium" pitchFamily="34" charset="0"/>
                <a:ea typeface="Inter Medium" pitchFamily="34" charset="-122"/>
                <a:cs typeface="Inter Medium" pitchFamily="34" charset="-120"/>
              </a:rPr>
              <a:t>マッサージ</a:t>
            </a:r>
            <a:endParaRPr lang="en-US" sz="3600" dirty="0"/>
          </a:p>
        </p:txBody>
      </p:sp>
      <p:sp>
        <p:nvSpPr>
          <p:cNvPr id="5" name="Text 3"/>
          <p:cNvSpPr/>
          <p:nvPr/>
        </p:nvSpPr>
        <p:spPr>
          <a:xfrm>
            <a:off x="1306830" y="3662515"/>
            <a:ext cx="5585260" cy="3086074"/>
          </a:xfrm>
          <a:prstGeom prst="rect">
            <a:avLst/>
          </a:prstGeom>
          <a:noFill/>
          <a:ln/>
        </p:spPr>
        <p:txBody>
          <a:bodyPr wrap="square" lIns="0" tIns="0" rIns="0" bIns="0" rtlCol="0" anchor="t"/>
          <a:lstStyle/>
          <a:p>
            <a:pPr marL="0" indent="0" algn="l">
              <a:lnSpc>
                <a:spcPts val="4200"/>
              </a:lnSpc>
              <a:buNone/>
            </a:pPr>
            <a:r>
              <a:rPr lang="en-US" sz="2800" dirty="0">
                <a:solidFill>
                  <a:srgbClr val="030303"/>
                </a:solidFill>
                <a:latin typeface="IBM Plex Sans Medium" pitchFamily="34" charset="0"/>
                <a:ea typeface="IBM Plex Sans Medium" pitchFamily="34" charset="-122"/>
                <a:cs typeface="IBM Plex Sans Medium" pitchFamily="34" charset="-120"/>
              </a:rPr>
              <a:t>軽擦法や指圧により、筋緊張を緩和しリラクゼーション効果をもたらす。血液循環を促進し、痛みの軽減につながる。高齢者の好みに合わせて、強さや部位を調整する。</a:t>
            </a:r>
            <a:endParaRPr lang="en-US" sz="2800" dirty="0"/>
          </a:p>
        </p:txBody>
      </p:sp>
      <p:sp>
        <p:nvSpPr>
          <p:cNvPr id="6" name="Shape 4"/>
          <p:cNvSpPr/>
          <p:nvPr/>
        </p:nvSpPr>
        <p:spPr>
          <a:xfrm>
            <a:off x="7482126" y="2568569"/>
            <a:ext cx="6344908" cy="4779288"/>
          </a:xfrm>
          <a:prstGeom prst="roundRect">
            <a:avLst>
              <a:gd name="adj" fmla="val 3390"/>
            </a:avLst>
          </a:prstGeom>
          <a:solidFill>
            <a:srgbClr val="FFFFFF">
              <a:alpha val="95000"/>
            </a:srgbClr>
          </a:solidFill>
          <a:ln w="38100">
            <a:solidFill>
              <a:srgbClr val="CCCCCC"/>
            </a:solidFill>
            <a:prstDash val="solid"/>
          </a:ln>
        </p:spPr>
        <p:txBody>
          <a:bodyPr/>
          <a:lstStyle/>
          <a:p>
            <a:endParaRPr lang="ja-JP" altLang="en-US" sz="2000"/>
          </a:p>
        </p:txBody>
      </p:sp>
      <p:sp>
        <p:nvSpPr>
          <p:cNvPr id="7" name="Text 5"/>
          <p:cNvSpPr/>
          <p:nvPr/>
        </p:nvSpPr>
        <p:spPr>
          <a:xfrm>
            <a:off x="7854077" y="2940519"/>
            <a:ext cx="4262320" cy="602637"/>
          </a:xfrm>
          <a:prstGeom prst="rect">
            <a:avLst/>
          </a:prstGeom>
          <a:noFill/>
          <a:ln/>
        </p:spPr>
        <p:txBody>
          <a:bodyPr wrap="none" lIns="0" tIns="0" rIns="0" bIns="0" rtlCol="0" anchor="t"/>
          <a:lstStyle/>
          <a:p>
            <a:pPr marL="0" indent="0" algn="l">
              <a:lnSpc>
                <a:spcPts val="4100"/>
              </a:lnSpc>
              <a:buNone/>
            </a:pPr>
            <a:r>
              <a:rPr lang="en-US" sz="3600" dirty="0">
                <a:solidFill>
                  <a:srgbClr val="030303"/>
                </a:solidFill>
                <a:latin typeface="Inter Medium" pitchFamily="34" charset="0"/>
                <a:ea typeface="Inter Medium" pitchFamily="34" charset="-122"/>
                <a:cs typeface="Inter Medium" pitchFamily="34" charset="-120"/>
              </a:rPr>
              <a:t>体位調整</a:t>
            </a:r>
            <a:endParaRPr lang="en-US" sz="3600" dirty="0"/>
          </a:p>
        </p:txBody>
      </p:sp>
      <p:sp>
        <p:nvSpPr>
          <p:cNvPr id="8" name="Text 6"/>
          <p:cNvSpPr/>
          <p:nvPr/>
        </p:nvSpPr>
        <p:spPr>
          <a:xfrm>
            <a:off x="7854077" y="3662515"/>
            <a:ext cx="5585260" cy="3086074"/>
          </a:xfrm>
          <a:prstGeom prst="rect">
            <a:avLst/>
          </a:prstGeom>
          <a:noFill/>
          <a:ln/>
        </p:spPr>
        <p:txBody>
          <a:bodyPr wrap="square" lIns="0" tIns="0" rIns="0" bIns="0" rtlCol="0" anchor="t"/>
          <a:lstStyle/>
          <a:p>
            <a:pPr marL="0" indent="0" algn="l">
              <a:lnSpc>
                <a:spcPts val="4200"/>
              </a:lnSpc>
              <a:buNone/>
            </a:pPr>
            <a:r>
              <a:rPr lang="en-US" sz="2800" dirty="0">
                <a:solidFill>
                  <a:srgbClr val="030303"/>
                </a:solidFill>
                <a:latin typeface="IBM Plex Sans Medium" pitchFamily="34" charset="0"/>
                <a:ea typeface="IBM Plex Sans Medium" pitchFamily="34" charset="-122"/>
                <a:cs typeface="IBM Plex Sans Medium" pitchFamily="34" charset="-120"/>
              </a:rPr>
              <a:t>クッションの使用や姿勢変換により、圧迫を軽減し関節痛を和らげる。褥瘡予防にも効果的である。定期的な体位変換と適切な支持具の使用が重要である。</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907256" y="891064"/>
            <a:ext cx="8101251" cy="1012627"/>
          </a:xfrm>
          <a:prstGeom prst="rect">
            <a:avLst/>
          </a:prstGeom>
          <a:noFill/>
          <a:ln/>
        </p:spPr>
        <p:txBody>
          <a:bodyPr wrap="none" lIns="0" tIns="0" rIns="0" bIns="0" rtlCol="0" anchor="t"/>
          <a:lstStyle/>
          <a:p>
            <a:pPr marL="0" indent="0" algn="l">
              <a:lnSpc>
                <a:spcPts val="7950"/>
              </a:lnSpc>
              <a:buNone/>
            </a:pPr>
            <a:r>
              <a:rPr lang="en-US" sz="6350" dirty="0">
                <a:solidFill>
                  <a:srgbClr val="1B1B27"/>
                </a:solidFill>
                <a:latin typeface="Inter Medium" pitchFamily="34" charset="0"/>
                <a:ea typeface="Inter Medium" pitchFamily="34" charset="-122"/>
                <a:cs typeface="Inter Medium" pitchFamily="34" charset="-120"/>
              </a:rPr>
              <a:t>音楽療法とアロマ療法</a:t>
            </a:r>
            <a:endParaRPr lang="en-US" sz="6350" dirty="0"/>
          </a:p>
        </p:txBody>
      </p:sp>
      <p:sp>
        <p:nvSpPr>
          <p:cNvPr id="3" name="Text 1"/>
          <p:cNvSpPr/>
          <p:nvPr/>
        </p:nvSpPr>
        <p:spPr>
          <a:xfrm>
            <a:off x="907256" y="2243410"/>
            <a:ext cx="4860727" cy="607576"/>
          </a:xfrm>
          <a:prstGeom prst="rect">
            <a:avLst/>
          </a:prstGeom>
          <a:noFill/>
          <a:ln/>
        </p:spPr>
        <p:txBody>
          <a:bodyPr wrap="none" lIns="0" tIns="0" rIns="0" bIns="0" rtlCol="0" anchor="t"/>
          <a:lstStyle/>
          <a:p>
            <a:pPr marL="0" indent="0" algn="l">
              <a:lnSpc>
                <a:spcPts val="4750"/>
              </a:lnSpc>
              <a:buNone/>
            </a:pPr>
            <a:r>
              <a:rPr lang="en-US" sz="4000" dirty="0">
                <a:solidFill>
                  <a:srgbClr val="1B1B27"/>
                </a:solidFill>
                <a:latin typeface="Inter Medium" pitchFamily="34" charset="0"/>
                <a:ea typeface="Inter Medium" pitchFamily="34" charset="-122"/>
                <a:cs typeface="Inter Medium" pitchFamily="34" charset="-120"/>
              </a:rPr>
              <a:t>音楽療法</a:t>
            </a:r>
            <a:endParaRPr lang="en-US" sz="4000" dirty="0"/>
          </a:p>
        </p:txBody>
      </p:sp>
      <p:sp>
        <p:nvSpPr>
          <p:cNvPr id="4" name="Text 2"/>
          <p:cNvSpPr/>
          <p:nvPr/>
        </p:nvSpPr>
        <p:spPr>
          <a:xfrm>
            <a:off x="907256" y="3174955"/>
            <a:ext cx="6012656" cy="1555552"/>
          </a:xfrm>
          <a:prstGeom prst="rect">
            <a:avLst/>
          </a:prstGeom>
          <a:noFill/>
          <a:ln/>
        </p:spPr>
        <p:txBody>
          <a:bodyPr wrap="square" lIns="0" tIns="0" rIns="0" bIns="0" rtlCol="0" anchor="t"/>
          <a:lstStyle/>
          <a:p>
            <a:pPr marL="0" indent="0" algn="l">
              <a:lnSpc>
                <a:spcPts val="4050"/>
              </a:lnSpc>
              <a:buNone/>
            </a:pPr>
            <a:r>
              <a:rPr lang="en-US" sz="2800" dirty="0">
                <a:solidFill>
                  <a:srgbClr val="030303"/>
                </a:solidFill>
                <a:latin typeface="IBM Plex Sans Medium" pitchFamily="34" charset="0"/>
                <a:ea typeface="IBM Plex Sans Medium" pitchFamily="34" charset="-122"/>
                <a:cs typeface="IBM Plex Sans Medium" pitchFamily="34" charset="-120"/>
              </a:rPr>
              <a:t>患者の好きな音楽を聴取することで、気分転換を図り、痛みの認知を軽減する効果がある。</a:t>
            </a:r>
            <a:endParaRPr lang="en-US" sz="2800" dirty="0"/>
          </a:p>
        </p:txBody>
      </p:sp>
      <p:sp>
        <p:nvSpPr>
          <p:cNvPr id="5" name="Text 3"/>
          <p:cNvSpPr/>
          <p:nvPr/>
        </p:nvSpPr>
        <p:spPr>
          <a:xfrm>
            <a:off x="907256" y="5022090"/>
            <a:ext cx="6012656" cy="1555552"/>
          </a:xfrm>
          <a:prstGeom prst="rect">
            <a:avLst/>
          </a:prstGeom>
          <a:noFill/>
          <a:ln/>
        </p:spPr>
        <p:txBody>
          <a:bodyPr wrap="square" lIns="0" tIns="0" rIns="0" bIns="0" rtlCol="0" anchor="t"/>
          <a:lstStyle/>
          <a:p>
            <a:pPr marL="0" indent="0" algn="l">
              <a:lnSpc>
                <a:spcPts val="4050"/>
              </a:lnSpc>
              <a:buNone/>
            </a:pPr>
            <a:r>
              <a:rPr lang="en-US" sz="2800" dirty="0">
                <a:solidFill>
                  <a:srgbClr val="030303"/>
                </a:solidFill>
                <a:latin typeface="IBM Plex Sans Medium" pitchFamily="34" charset="0"/>
                <a:ea typeface="IBM Plex Sans Medium" pitchFamily="34" charset="-122"/>
                <a:cs typeface="IBM Plex Sans Medium" pitchFamily="34" charset="-120"/>
              </a:rPr>
              <a:t>リラックス効果により、筋肉の緊張が和らぎ、痛みが軽減される。個人の好みに合わせた音楽選択が重要である。</a:t>
            </a:r>
            <a:endParaRPr lang="en-US" sz="2800" dirty="0"/>
          </a:p>
        </p:txBody>
      </p:sp>
      <p:sp>
        <p:nvSpPr>
          <p:cNvPr id="6" name="Text 4"/>
          <p:cNvSpPr/>
          <p:nvPr/>
        </p:nvSpPr>
        <p:spPr>
          <a:xfrm>
            <a:off x="7718108" y="2243410"/>
            <a:ext cx="4860727" cy="607576"/>
          </a:xfrm>
          <a:prstGeom prst="rect">
            <a:avLst/>
          </a:prstGeom>
          <a:noFill/>
          <a:ln/>
        </p:spPr>
        <p:txBody>
          <a:bodyPr wrap="none" lIns="0" tIns="0" rIns="0" bIns="0" rtlCol="0" anchor="t"/>
          <a:lstStyle/>
          <a:p>
            <a:pPr marL="0" indent="0" algn="l">
              <a:lnSpc>
                <a:spcPts val="4750"/>
              </a:lnSpc>
              <a:buNone/>
            </a:pPr>
            <a:r>
              <a:rPr lang="en-US" sz="4000" dirty="0">
                <a:solidFill>
                  <a:srgbClr val="1B1B27"/>
                </a:solidFill>
                <a:latin typeface="Inter Medium" pitchFamily="34" charset="0"/>
                <a:ea typeface="Inter Medium" pitchFamily="34" charset="-122"/>
                <a:cs typeface="Inter Medium" pitchFamily="34" charset="-120"/>
              </a:rPr>
              <a:t>アロマ療法</a:t>
            </a:r>
            <a:endParaRPr lang="en-US" sz="4000" dirty="0"/>
          </a:p>
        </p:txBody>
      </p:sp>
      <p:sp>
        <p:nvSpPr>
          <p:cNvPr id="7" name="Text 5"/>
          <p:cNvSpPr/>
          <p:nvPr/>
        </p:nvSpPr>
        <p:spPr>
          <a:xfrm>
            <a:off x="7718108" y="3174955"/>
            <a:ext cx="6012656" cy="1555552"/>
          </a:xfrm>
          <a:prstGeom prst="rect">
            <a:avLst/>
          </a:prstGeom>
          <a:noFill/>
          <a:ln/>
        </p:spPr>
        <p:txBody>
          <a:bodyPr wrap="square" lIns="0" tIns="0" rIns="0" bIns="0" rtlCol="0" anchor="t"/>
          <a:lstStyle/>
          <a:p>
            <a:pPr marL="0" indent="0" algn="l">
              <a:lnSpc>
                <a:spcPts val="4050"/>
              </a:lnSpc>
              <a:buNone/>
            </a:pPr>
            <a:r>
              <a:rPr lang="en-US" sz="2800" dirty="0">
                <a:solidFill>
                  <a:srgbClr val="030303"/>
                </a:solidFill>
                <a:latin typeface="IBM Plex Sans Medium" pitchFamily="34" charset="0"/>
                <a:ea typeface="IBM Plex Sans Medium" pitchFamily="34" charset="-122"/>
                <a:cs typeface="IBM Plex Sans Medium" pitchFamily="34" charset="-120"/>
              </a:rPr>
              <a:t>ラベンダーやローズマリーなどの精油を用いて、自律神経を整え、不安を緩和する。</a:t>
            </a:r>
            <a:endParaRPr lang="en-US" sz="2800" dirty="0"/>
          </a:p>
        </p:txBody>
      </p:sp>
      <p:sp>
        <p:nvSpPr>
          <p:cNvPr id="8" name="Text 6"/>
          <p:cNvSpPr/>
          <p:nvPr/>
        </p:nvSpPr>
        <p:spPr>
          <a:xfrm>
            <a:off x="7718108" y="5022090"/>
            <a:ext cx="6012656" cy="1555552"/>
          </a:xfrm>
          <a:prstGeom prst="rect">
            <a:avLst/>
          </a:prstGeom>
          <a:noFill/>
          <a:ln/>
        </p:spPr>
        <p:txBody>
          <a:bodyPr wrap="square" lIns="0" tIns="0" rIns="0" bIns="0" rtlCol="0" anchor="t"/>
          <a:lstStyle/>
          <a:p>
            <a:pPr marL="0" indent="0" algn="l">
              <a:lnSpc>
                <a:spcPts val="4050"/>
              </a:lnSpc>
              <a:buNone/>
            </a:pPr>
            <a:r>
              <a:rPr lang="en-US" sz="2800" dirty="0">
                <a:solidFill>
                  <a:srgbClr val="030303"/>
                </a:solidFill>
                <a:latin typeface="IBM Plex Sans Medium" pitchFamily="34" charset="0"/>
                <a:ea typeface="IBM Plex Sans Medium" pitchFamily="34" charset="-122"/>
                <a:cs typeface="IBM Plex Sans Medium" pitchFamily="34" charset="-120"/>
              </a:rPr>
              <a:t>リラクゼーション効果により、痛みの感じ方が変化する。アレルギーの有無を確認してから実施する。</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894040" y="957382"/>
            <a:ext cx="7983141" cy="997863"/>
          </a:xfrm>
          <a:prstGeom prst="rect">
            <a:avLst/>
          </a:prstGeom>
          <a:noFill/>
          <a:ln/>
        </p:spPr>
        <p:txBody>
          <a:bodyPr wrap="none" lIns="0" tIns="0" rIns="0" bIns="0" rtlCol="0" anchor="t"/>
          <a:lstStyle/>
          <a:p>
            <a:pPr marL="0" indent="0" algn="l">
              <a:lnSpc>
                <a:spcPts val="7850"/>
              </a:lnSpc>
              <a:buNone/>
            </a:pPr>
            <a:r>
              <a:rPr lang="en-US" sz="6250" dirty="0">
                <a:solidFill>
                  <a:srgbClr val="1B1B27"/>
                </a:solidFill>
                <a:latin typeface="Inter Medium" pitchFamily="34" charset="0"/>
                <a:ea typeface="Inter Medium" pitchFamily="34" charset="-122"/>
                <a:cs typeface="Inter Medium" pitchFamily="34" charset="-120"/>
              </a:rPr>
              <a:t>運動療法の効果</a:t>
            </a:r>
            <a:endParaRPr lang="en-US" sz="6250" dirty="0"/>
          </a:p>
        </p:txBody>
      </p:sp>
      <p:sp>
        <p:nvSpPr>
          <p:cNvPr id="3" name="Text 1"/>
          <p:cNvSpPr/>
          <p:nvPr/>
        </p:nvSpPr>
        <p:spPr>
          <a:xfrm>
            <a:off x="894040" y="2313044"/>
            <a:ext cx="12842319" cy="1021794"/>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関節可動域訓練や散歩などの運動療法は、可動域の維持と筋力低下の予防に効果的である。適度な運動により、血液循環が改善され、痛みが軽減される。</a:t>
            </a:r>
            <a:endParaRPr lang="en-US" sz="2800" dirty="0"/>
          </a:p>
        </p:txBody>
      </p:sp>
      <p:sp>
        <p:nvSpPr>
          <p:cNvPr id="4" name="Shape 2"/>
          <p:cNvSpPr/>
          <p:nvPr/>
        </p:nvSpPr>
        <p:spPr>
          <a:xfrm>
            <a:off x="894040" y="3694050"/>
            <a:ext cx="4067889" cy="2427208"/>
          </a:xfrm>
          <a:prstGeom prst="roundRect">
            <a:avLst>
              <a:gd name="adj" fmla="val 5526"/>
            </a:avLst>
          </a:prstGeom>
          <a:solidFill>
            <a:srgbClr val="FFFFFF">
              <a:alpha val="95000"/>
            </a:srgbClr>
          </a:solidFill>
          <a:ln w="38100">
            <a:solidFill>
              <a:srgbClr val="CCCCCC"/>
            </a:solidFill>
            <a:prstDash val="solid"/>
          </a:ln>
        </p:spPr>
        <p:txBody>
          <a:bodyPr/>
          <a:lstStyle/>
          <a:p>
            <a:endParaRPr lang="ja-JP" altLang="en-US" sz="2000"/>
          </a:p>
        </p:txBody>
      </p:sp>
      <p:sp>
        <p:nvSpPr>
          <p:cNvPr id="5" name="Text 3"/>
          <p:cNvSpPr/>
          <p:nvPr/>
        </p:nvSpPr>
        <p:spPr>
          <a:xfrm>
            <a:off x="1251466" y="4051475"/>
            <a:ext cx="3353038" cy="498991"/>
          </a:xfrm>
          <a:prstGeom prst="rect">
            <a:avLst/>
          </a:prstGeom>
          <a:noFill/>
          <a:ln/>
        </p:spPr>
        <p:txBody>
          <a:bodyPr wrap="none" lIns="0" tIns="0" rIns="0" bIns="0" rtlCol="0" anchor="t"/>
          <a:lstStyle/>
          <a:p>
            <a:pPr marL="0" indent="0" algn="l">
              <a:lnSpc>
                <a:spcPts val="3900"/>
              </a:lnSpc>
              <a:buNone/>
            </a:pPr>
            <a:r>
              <a:rPr lang="en-US" sz="3200" dirty="0">
                <a:solidFill>
                  <a:srgbClr val="030303"/>
                </a:solidFill>
                <a:latin typeface="Inter Medium" pitchFamily="34" charset="0"/>
                <a:ea typeface="Inter Medium" pitchFamily="34" charset="-122"/>
                <a:cs typeface="Inter Medium" pitchFamily="34" charset="-120"/>
              </a:rPr>
              <a:t>関節可動域訓練</a:t>
            </a:r>
            <a:endParaRPr lang="en-US" sz="3200" dirty="0"/>
          </a:p>
        </p:txBody>
      </p:sp>
      <p:sp>
        <p:nvSpPr>
          <p:cNvPr id="6" name="Text 4"/>
          <p:cNvSpPr/>
          <p:nvPr/>
        </p:nvSpPr>
        <p:spPr>
          <a:xfrm>
            <a:off x="1251466" y="4742038"/>
            <a:ext cx="3353038" cy="1021794"/>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関節の動きを維持し、拘縮を予防する</a:t>
            </a:r>
            <a:endParaRPr lang="en-US" sz="2800" dirty="0"/>
          </a:p>
        </p:txBody>
      </p:sp>
      <p:sp>
        <p:nvSpPr>
          <p:cNvPr id="7" name="Shape 5"/>
          <p:cNvSpPr/>
          <p:nvPr/>
        </p:nvSpPr>
        <p:spPr>
          <a:xfrm>
            <a:off x="5281255" y="3694050"/>
            <a:ext cx="4067889" cy="2427208"/>
          </a:xfrm>
          <a:prstGeom prst="roundRect">
            <a:avLst>
              <a:gd name="adj" fmla="val 5526"/>
            </a:avLst>
          </a:prstGeom>
          <a:solidFill>
            <a:srgbClr val="FFFFFF">
              <a:alpha val="95000"/>
            </a:srgbClr>
          </a:solidFill>
          <a:ln w="38100">
            <a:solidFill>
              <a:srgbClr val="CCCCCC"/>
            </a:solidFill>
            <a:prstDash val="solid"/>
          </a:ln>
        </p:spPr>
        <p:txBody>
          <a:bodyPr/>
          <a:lstStyle/>
          <a:p>
            <a:endParaRPr lang="ja-JP" altLang="en-US" sz="2000"/>
          </a:p>
        </p:txBody>
      </p:sp>
      <p:sp>
        <p:nvSpPr>
          <p:cNvPr id="8" name="Text 6"/>
          <p:cNvSpPr/>
          <p:nvPr/>
        </p:nvSpPr>
        <p:spPr>
          <a:xfrm>
            <a:off x="5638681" y="4051475"/>
            <a:ext cx="3353038" cy="498991"/>
          </a:xfrm>
          <a:prstGeom prst="rect">
            <a:avLst/>
          </a:prstGeom>
          <a:noFill/>
          <a:ln/>
        </p:spPr>
        <p:txBody>
          <a:bodyPr wrap="none" lIns="0" tIns="0" rIns="0" bIns="0" rtlCol="0" anchor="t"/>
          <a:lstStyle/>
          <a:p>
            <a:pPr marL="0" indent="0" algn="l">
              <a:lnSpc>
                <a:spcPts val="3900"/>
              </a:lnSpc>
              <a:buNone/>
            </a:pPr>
            <a:r>
              <a:rPr lang="en-US" sz="3200" dirty="0">
                <a:solidFill>
                  <a:srgbClr val="030303"/>
                </a:solidFill>
                <a:latin typeface="Inter Medium" pitchFamily="34" charset="0"/>
                <a:ea typeface="Inter Medium" pitchFamily="34" charset="-122"/>
                <a:cs typeface="Inter Medium" pitchFamily="34" charset="-120"/>
              </a:rPr>
              <a:t>筋力トレーニング</a:t>
            </a:r>
            <a:endParaRPr lang="en-US" sz="3200" dirty="0"/>
          </a:p>
        </p:txBody>
      </p:sp>
      <p:sp>
        <p:nvSpPr>
          <p:cNvPr id="9" name="Text 7"/>
          <p:cNvSpPr/>
          <p:nvPr/>
        </p:nvSpPr>
        <p:spPr>
          <a:xfrm>
            <a:off x="5638681" y="4742038"/>
            <a:ext cx="3353038" cy="1021794"/>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筋力を維持し、転倒を予防する</a:t>
            </a:r>
            <a:endParaRPr lang="en-US" sz="2800" dirty="0"/>
          </a:p>
        </p:txBody>
      </p:sp>
      <p:sp>
        <p:nvSpPr>
          <p:cNvPr id="10" name="Shape 8"/>
          <p:cNvSpPr/>
          <p:nvPr/>
        </p:nvSpPr>
        <p:spPr>
          <a:xfrm>
            <a:off x="9668470" y="3694050"/>
            <a:ext cx="4067889" cy="2427208"/>
          </a:xfrm>
          <a:prstGeom prst="roundRect">
            <a:avLst>
              <a:gd name="adj" fmla="val 5526"/>
            </a:avLst>
          </a:prstGeom>
          <a:solidFill>
            <a:srgbClr val="FFFFFF">
              <a:alpha val="95000"/>
            </a:srgbClr>
          </a:solidFill>
          <a:ln w="38100">
            <a:solidFill>
              <a:srgbClr val="CCCCCC"/>
            </a:solidFill>
            <a:prstDash val="solid"/>
          </a:ln>
        </p:spPr>
        <p:txBody>
          <a:bodyPr/>
          <a:lstStyle/>
          <a:p>
            <a:endParaRPr lang="ja-JP" altLang="en-US" sz="2000"/>
          </a:p>
        </p:txBody>
      </p:sp>
      <p:sp>
        <p:nvSpPr>
          <p:cNvPr id="11" name="Text 9"/>
          <p:cNvSpPr/>
          <p:nvPr/>
        </p:nvSpPr>
        <p:spPr>
          <a:xfrm>
            <a:off x="10025896" y="4051475"/>
            <a:ext cx="3353038" cy="498991"/>
          </a:xfrm>
          <a:prstGeom prst="rect">
            <a:avLst/>
          </a:prstGeom>
          <a:noFill/>
          <a:ln/>
        </p:spPr>
        <p:txBody>
          <a:bodyPr wrap="none" lIns="0" tIns="0" rIns="0" bIns="0" rtlCol="0" anchor="t"/>
          <a:lstStyle/>
          <a:p>
            <a:pPr marL="0" indent="0" algn="l">
              <a:lnSpc>
                <a:spcPts val="3900"/>
              </a:lnSpc>
              <a:buNone/>
            </a:pPr>
            <a:r>
              <a:rPr lang="en-US" sz="3200" dirty="0">
                <a:solidFill>
                  <a:srgbClr val="030303"/>
                </a:solidFill>
                <a:latin typeface="Inter Medium" pitchFamily="34" charset="0"/>
                <a:ea typeface="Inter Medium" pitchFamily="34" charset="-122"/>
                <a:cs typeface="Inter Medium" pitchFamily="34" charset="-120"/>
              </a:rPr>
              <a:t>有酸素運動</a:t>
            </a:r>
            <a:endParaRPr lang="en-US" sz="3200" dirty="0"/>
          </a:p>
        </p:txBody>
      </p:sp>
      <p:sp>
        <p:nvSpPr>
          <p:cNvPr id="12" name="Text 10"/>
          <p:cNvSpPr/>
          <p:nvPr/>
        </p:nvSpPr>
        <p:spPr>
          <a:xfrm>
            <a:off x="10025896" y="4742038"/>
            <a:ext cx="3353038" cy="1021794"/>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散歩などで全身の血流を改善する</a:t>
            </a:r>
            <a:endParaRPr lang="en-US" sz="2800" dirty="0"/>
          </a:p>
        </p:txBody>
      </p:sp>
      <p:sp>
        <p:nvSpPr>
          <p:cNvPr id="13" name="Text 11"/>
          <p:cNvSpPr/>
          <p:nvPr/>
        </p:nvSpPr>
        <p:spPr>
          <a:xfrm>
            <a:off x="894040" y="6480469"/>
            <a:ext cx="12842319" cy="510897"/>
          </a:xfrm>
          <a:prstGeom prst="rect">
            <a:avLst/>
          </a:prstGeom>
          <a:noFill/>
          <a:ln/>
        </p:spPr>
        <p:txBody>
          <a:bodyPr wrap="non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患者の状態に応じて、無理のない範囲で継続的に実施することが重要である。</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778312" y="764381"/>
            <a:ext cx="9033034" cy="868680"/>
          </a:xfrm>
          <a:prstGeom prst="rect">
            <a:avLst/>
          </a:prstGeom>
          <a:noFill/>
          <a:ln/>
        </p:spPr>
        <p:txBody>
          <a:bodyPr wrap="none" lIns="0" tIns="0" rIns="0" bIns="0" rtlCol="0" anchor="t"/>
          <a:lstStyle/>
          <a:p>
            <a:pPr marL="0" indent="0" algn="l">
              <a:lnSpc>
                <a:spcPts val="6800"/>
              </a:lnSpc>
              <a:buNone/>
            </a:pPr>
            <a:r>
              <a:rPr lang="en-US" sz="5450" dirty="0">
                <a:solidFill>
                  <a:srgbClr val="1B1B27"/>
                </a:solidFill>
                <a:latin typeface="Inter Medium" pitchFamily="34" charset="0"/>
                <a:ea typeface="Inter Medium" pitchFamily="34" charset="-122"/>
                <a:cs typeface="Inter Medium" pitchFamily="34" charset="-120"/>
              </a:rPr>
              <a:t>包括的疼痛管理のアプローチ</a:t>
            </a:r>
            <a:endParaRPr lang="en-US" sz="5450" dirty="0"/>
          </a:p>
        </p:txBody>
      </p:sp>
      <p:sp>
        <p:nvSpPr>
          <p:cNvPr id="3" name="Shape 1"/>
          <p:cNvSpPr/>
          <p:nvPr/>
        </p:nvSpPr>
        <p:spPr>
          <a:xfrm>
            <a:off x="778312" y="1940770"/>
            <a:ext cx="4172664" cy="2567345"/>
          </a:xfrm>
          <a:prstGeom prst="roundRect">
            <a:avLst>
              <a:gd name="adj" fmla="val 4547"/>
            </a:avLst>
          </a:prstGeom>
          <a:solidFill>
            <a:srgbClr val="FFFFFF">
              <a:alpha val="95000"/>
            </a:srgbClr>
          </a:solidFill>
          <a:ln w="38100">
            <a:solidFill>
              <a:srgbClr val="CCCCCC"/>
            </a:solidFill>
            <a:prstDash val="solid"/>
          </a:ln>
        </p:spPr>
        <p:txBody>
          <a:bodyPr/>
          <a:lstStyle/>
          <a:p>
            <a:endParaRPr lang="ja-JP" altLang="en-US" sz="2400"/>
          </a:p>
        </p:txBody>
      </p:sp>
      <p:sp>
        <p:nvSpPr>
          <p:cNvPr id="4" name="Text 2"/>
          <p:cNvSpPr/>
          <p:nvPr/>
        </p:nvSpPr>
        <p:spPr>
          <a:xfrm>
            <a:off x="1094303" y="2256762"/>
            <a:ext cx="3474601" cy="434221"/>
          </a:xfrm>
          <a:prstGeom prst="rect">
            <a:avLst/>
          </a:prstGeom>
          <a:noFill/>
          <a:ln/>
        </p:spPr>
        <p:txBody>
          <a:bodyPr wrap="none" lIns="0" tIns="0" rIns="0" bIns="0" rtlCol="0" anchor="t"/>
          <a:lstStyle/>
          <a:p>
            <a:pPr marL="0" indent="0" algn="l">
              <a:lnSpc>
                <a:spcPts val="3400"/>
              </a:lnSpc>
              <a:buNone/>
            </a:pPr>
            <a:r>
              <a:rPr lang="en-US" sz="3200" dirty="0">
                <a:solidFill>
                  <a:srgbClr val="030303"/>
                </a:solidFill>
                <a:latin typeface="Inter Medium" pitchFamily="34" charset="0"/>
                <a:ea typeface="Inter Medium" pitchFamily="34" charset="-122"/>
                <a:cs typeface="Inter Medium" pitchFamily="34" charset="-120"/>
              </a:rPr>
              <a:t>適切な評価</a:t>
            </a:r>
            <a:endParaRPr lang="en-US" sz="3200" dirty="0"/>
          </a:p>
        </p:txBody>
      </p:sp>
      <p:sp>
        <p:nvSpPr>
          <p:cNvPr id="5" name="Text 3"/>
          <p:cNvSpPr/>
          <p:nvPr/>
        </p:nvSpPr>
        <p:spPr>
          <a:xfrm>
            <a:off x="1094303" y="2857670"/>
            <a:ext cx="3540681" cy="1334453"/>
          </a:xfrm>
          <a:prstGeom prst="rect">
            <a:avLst/>
          </a:prstGeom>
          <a:noFill/>
          <a:ln/>
        </p:spPr>
        <p:txBody>
          <a:bodyPr wrap="square" lIns="0" tIns="0" rIns="0" bIns="0" rtlCol="0" anchor="t"/>
          <a:lstStyle/>
          <a:p>
            <a:pPr marL="0" indent="0" algn="l">
              <a:lnSpc>
                <a:spcPts val="3500"/>
              </a:lnSpc>
              <a:buNone/>
            </a:pPr>
            <a:r>
              <a:rPr lang="en-US" sz="2800" dirty="0">
                <a:solidFill>
                  <a:srgbClr val="030303"/>
                </a:solidFill>
                <a:latin typeface="IBM Plex Sans Medium" pitchFamily="34" charset="0"/>
                <a:ea typeface="IBM Plex Sans Medium" pitchFamily="34" charset="-122"/>
                <a:cs typeface="IBM Plex Sans Medium" pitchFamily="34" charset="-120"/>
              </a:rPr>
              <a:t>主観的・客観的評価を組み合わせて痛みを正確に把握する</a:t>
            </a:r>
            <a:endParaRPr lang="en-US" sz="2800" dirty="0"/>
          </a:p>
        </p:txBody>
      </p:sp>
      <p:sp>
        <p:nvSpPr>
          <p:cNvPr id="6" name="Shape 4"/>
          <p:cNvSpPr/>
          <p:nvPr/>
        </p:nvSpPr>
        <p:spPr>
          <a:xfrm>
            <a:off x="5228868" y="1940770"/>
            <a:ext cx="4172664" cy="2567345"/>
          </a:xfrm>
          <a:prstGeom prst="roundRect">
            <a:avLst>
              <a:gd name="adj" fmla="val 4547"/>
            </a:avLst>
          </a:prstGeom>
          <a:solidFill>
            <a:srgbClr val="FFFFFF">
              <a:alpha val="95000"/>
            </a:srgbClr>
          </a:solidFill>
          <a:ln w="38100">
            <a:solidFill>
              <a:srgbClr val="CCCCCC"/>
            </a:solidFill>
            <a:prstDash val="solid"/>
          </a:ln>
        </p:spPr>
        <p:txBody>
          <a:bodyPr/>
          <a:lstStyle/>
          <a:p>
            <a:endParaRPr lang="ja-JP" altLang="en-US" sz="2400"/>
          </a:p>
        </p:txBody>
      </p:sp>
      <p:sp>
        <p:nvSpPr>
          <p:cNvPr id="7" name="Text 5"/>
          <p:cNvSpPr/>
          <p:nvPr/>
        </p:nvSpPr>
        <p:spPr>
          <a:xfrm>
            <a:off x="5544860" y="2256762"/>
            <a:ext cx="3474601" cy="434221"/>
          </a:xfrm>
          <a:prstGeom prst="rect">
            <a:avLst/>
          </a:prstGeom>
          <a:noFill/>
          <a:ln/>
        </p:spPr>
        <p:txBody>
          <a:bodyPr wrap="none" lIns="0" tIns="0" rIns="0" bIns="0" rtlCol="0" anchor="t"/>
          <a:lstStyle/>
          <a:p>
            <a:pPr marL="0" indent="0" algn="l">
              <a:lnSpc>
                <a:spcPts val="3400"/>
              </a:lnSpc>
              <a:buNone/>
            </a:pPr>
            <a:r>
              <a:rPr lang="en-US" sz="3200" dirty="0">
                <a:solidFill>
                  <a:srgbClr val="030303"/>
                </a:solidFill>
                <a:latin typeface="Inter Medium" pitchFamily="34" charset="0"/>
                <a:ea typeface="Inter Medium" pitchFamily="34" charset="-122"/>
                <a:cs typeface="Inter Medium" pitchFamily="34" charset="-120"/>
              </a:rPr>
              <a:t>薬物療法</a:t>
            </a:r>
            <a:endParaRPr lang="en-US" sz="3200" dirty="0"/>
          </a:p>
        </p:txBody>
      </p:sp>
      <p:sp>
        <p:nvSpPr>
          <p:cNvPr id="8" name="Text 6"/>
          <p:cNvSpPr/>
          <p:nvPr/>
        </p:nvSpPr>
        <p:spPr>
          <a:xfrm>
            <a:off x="5544860" y="2857670"/>
            <a:ext cx="3540681" cy="1334453"/>
          </a:xfrm>
          <a:prstGeom prst="rect">
            <a:avLst/>
          </a:prstGeom>
          <a:noFill/>
          <a:ln/>
        </p:spPr>
        <p:txBody>
          <a:bodyPr wrap="square" lIns="0" tIns="0" rIns="0" bIns="0" rtlCol="0" anchor="t"/>
          <a:lstStyle/>
          <a:p>
            <a:pPr marL="0" indent="0" algn="l">
              <a:lnSpc>
                <a:spcPts val="3500"/>
              </a:lnSpc>
              <a:buNone/>
            </a:pPr>
            <a:r>
              <a:rPr lang="en-US" sz="2800" dirty="0">
                <a:solidFill>
                  <a:srgbClr val="030303"/>
                </a:solidFill>
                <a:latin typeface="IBM Plex Sans Medium" pitchFamily="34" charset="0"/>
                <a:ea typeface="IBM Plex Sans Medium" pitchFamily="34" charset="-122"/>
                <a:cs typeface="IBM Plex Sans Medium" pitchFamily="34" charset="-120"/>
              </a:rPr>
              <a:t>WHO方式除痛ラダーに基づき、適切な鎮痛薬を選択する</a:t>
            </a:r>
            <a:endParaRPr lang="en-US" sz="2800" dirty="0"/>
          </a:p>
        </p:txBody>
      </p:sp>
      <p:sp>
        <p:nvSpPr>
          <p:cNvPr id="9" name="Shape 7"/>
          <p:cNvSpPr/>
          <p:nvPr/>
        </p:nvSpPr>
        <p:spPr>
          <a:xfrm>
            <a:off x="9679424" y="1940770"/>
            <a:ext cx="4172664" cy="2567345"/>
          </a:xfrm>
          <a:prstGeom prst="roundRect">
            <a:avLst>
              <a:gd name="adj" fmla="val 4547"/>
            </a:avLst>
          </a:prstGeom>
          <a:solidFill>
            <a:srgbClr val="FFFFFF">
              <a:alpha val="95000"/>
            </a:srgbClr>
          </a:solidFill>
          <a:ln w="38100">
            <a:solidFill>
              <a:srgbClr val="CCCCCC"/>
            </a:solidFill>
            <a:prstDash val="solid"/>
          </a:ln>
        </p:spPr>
        <p:txBody>
          <a:bodyPr/>
          <a:lstStyle/>
          <a:p>
            <a:endParaRPr lang="ja-JP" altLang="en-US" sz="2400"/>
          </a:p>
        </p:txBody>
      </p:sp>
      <p:sp>
        <p:nvSpPr>
          <p:cNvPr id="10" name="Text 8"/>
          <p:cNvSpPr/>
          <p:nvPr/>
        </p:nvSpPr>
        <p:spPr>
          <a:xfrm>
            <a:off x="9995416" y="2256762"/>
            <a:ext cx="3474601" cy="434221"/>
          </a:xfrm>
          <a:prstGeom prst="rect">
            <a:avLst/>
          </a:prstGeom>
          <a:noFill/>
          <a:ln/>
        </p:spPr>
        <p:txBody>
          <a:bodyPr wrap="none" lIns="0" tIns="0" rIns="0" bIns="0" rtlCol="0" anchor="t"/>
          <a:lstStyle/>
          <a:p>
            <a:pPr marL="0" indent="0" algn="l">
              <a:lnSpc>
                <a:spcPts val="3400"/>
              </a:lnSpc>
              <a:buNone/>
            </a:pPr>
            <a:r>
              <a:rPr lang="en-US" sz="3200" dirty="0">
                <a:solidFill>
                  <a:srgbClr val="030303"/>
                </a:solidFill>
                <a:latin typeface="Inter Medium" pitchFamily="34" charset="0"/>
                <a:ea typeface="Inter Medium" pitchFamily="34" charset="-122"/>
                <a:cs typeface="Inter Medium" pitchFamily="34" charset="-120"/>
              </a:rPr>
              <a:t>非薬物療法</a:t>
            </a:r>
            <a:endParaRPr lang="en-US" sz="3200" dirty="0"/>
          </a:p>
        </p:txBody>
      </p:sp>
      <p:sp>
        <p:nvSpPr>
          <p:cNvPr id="11" name="Text 9"/>
          <p:cNvSpPr/>
          <p:nvPr/>
        </p:nvSpPr>
        <p:spPr>
          <a:xfrm>
            <a:off x="9995416" y="2857670"/>
            <a:ext cx="3540681" cy="889635"/>
          </a:xfrm>
          <a:prstGeom prst="rect">
            <a:avLst/>
          </a:prstGeom>
          <a:noFill/>
          <a:ln/>
        </p:spPr>
        <p:txBody>
          <a:bodyPr wrap="square" lIns="0" tIns="0" rIns="0" bIns="0" rtlCol="0" anchor="t"/>
          <a:lstStyle/>
          <a:p>
            <a:pPr marL="0" indent="0" algn="l">
              <a:lnSpc>
                <a:spcPts val="3500"/>
              </a:lnSpc>
              <a:buNone/>
            </a:pPr>
            <a:r>
              <a:rPr lang="en-US" sz="2800" dirty="0">
                <a:solidFill>
                  <a:srgbClr val="030303"/>
                </a:solidFill>
                <a:latin typeface="IBM Plex Sans Medium" pitchFamily="34" charset="0"/>
                <a:ea typeface="IBM Plex Sans Medium" pitchFamily="34" charset="-122"/>
                <a:cs typeface="IBM Plex Sans Medium" pitchFamily="34" charset="-120"/>
              </a:rPr>
              <a:t>温罨法、マッサージ、運動療法などを組み合わせる</a:t>
            </a:r>
            <a:endParaRPr lang="en-US" sz="2800" dirty="0"/>
          </a:p>
        </p:txBody>
      </p:sp>
      <p:sp>
        <p:nvSpPr>
          <p:cNvPr id="12" name="Shape 10"/>
          <p:cNvSpPr/>
          <p:nvPr/>
        </p:nvSpPr>
        <p:spPr>
          <a:xfrm>
            <a:off x="778312" y="4786007"/>
            <a:ext cx="13073777" cy="1677710"/>
          </a:xfrm>
          <a:prstGeom prst="roundRect">
            <a:avLst>
              <a:gd name="adj" fmla="val 6959"/>
            </a:avLst>
          </a:prstGeom>
          <a:solidFill>
            <a:srgbClr val="FFFFFF">
              <a:alpha val="95000"/>
            </a:srgbClr>
          </a:solidFill>
          <a:ln w="38100">
            <a:solidFill>
              <a:srgbClr val="CCCCCC"/>
            </a:solidFill>
            <a:prstDash val="solid"/>
          </a:ln>
        </p:spPr>
        <p:txBody>
          <a:bodyPr/>
          <a:lstStyle/>
          <a:p>
            <a:endParaRPr lang="ja-JP" altLang="en-US" sz="2400"/>
          </a:p>
        </p:txBody>
      </p:sp>
      <p:sp>
        <p:nvSpPr>
          <p:cNvPr id="13" name="Text 11"/>
          <p:cNvSpPr/>
          <p:nvPr/>
        </p:nvSpPr>
        <p:spPr>
          <a:xfrm>
            <a:off x="1094303" y="5101999"/>
            <a:ext cx="3474601" cy="434221"/>
          </a:xfrm>
          <a:prstGeom prst="rect">
            <a:avLst/>
          </a:prstGeom>
          <a:noFill/>
          <a:ln/>
        </p:spPr>
        <p:txBody>
          <a:bodyPr wrap="none" lIns="0" tIns="0" rIns="0" bIns="0" rtlCol="0" anchor="t"/>
          <a:lstStyle/>
          <a:p>
            <a:pPr marL="0" indent="0" algn="l">
              <a:lnSpc>
                <a:spcPts val="3400"/>
              </a:lnSpc>
              <a:buNone/>
            </a:pPr>
            <a:r>
              <a:rPr lang="en-US" sz="3200" dirty="0">
                <a:solidFill>
                  <a:srgbClr val="030303"/>
                </a:solidFill>
                <a:latin typeface="Inter Medium" pitchFamily="34" charset="0"/>
                <a:ea typeface="Inter Medium" pitchFamily="34" charset="-122"/>
                <a:cs typeface="Inter Medium" pitchFamily="34" charset="-120"/>
              </a:rPr>
              <a:t>継続的モニタリング</a:t>
            </a:r>
            <a:endParaRPr lang="en-US" sz="3200" dirty="0"/>
          </a:p>
        </p:txBody>
      </p:sp>
      <p:sp>
        <p:nvSpPr>
          <p:cNvPr id="14" name="Text 12"/>
          <p:cNvSpPr/>
          <p:nvPr/>
        </p:nvSpPr>
        <p:spPr>
          <a:xfrm>
            <a:off x="1094303" y="5702907"/>
            <a:ext cx="12441793" cy="444818"/>
          </a:xfrm>
          <a:prstGeom prst="rect">
            <a:avLst/>
          </a:prstGeom>
          <a:noFill/>
          <a:ln/>
        </p:spPr>
        <p:txBody>
          <a:bodyPr wrap="none" lIns="0" tIns="0" rIns="0" bIns="0" rtlCol="0" anchor="t"/>
          <a:lstStyle/>
          <a:p>
            <a:pPr marL="0" indent="0" algn="l">
              <a:lnSpc>
                <a:spcPts val="3500"/>
              </a:lnSpc>
              <a:buNone/>
            </a:pPr>
            <a:r>
              <a:rPr lang="en-US" sz="2800" dirty="0">
                <a:solidFill>
                  <a:srgbClr val="030303"/>
                </a:solidFill>
                <a:latin typeface="IBM Plex Sans Medium" pitchFamily="34" charset="0"/>
                <a:ea typeface="IBM Plex Sans Medium" pitchFamily="34" charset="-122"/>
                <a:cs typeface="IBM Plex Sans Medium" pitchFamily="34" charset="-120"/>
              </a:rPr>
              <a:t>効果と副作用を評価し、必要に応じて調整する</a:t>
            </a:r>
            <a:endParaRPr lang="en-US" sz="2800" dirty="0"/>
          </a:p>
        </p:txBody>
      </p:sp>
      <p:sp>
        <p:nvSpPr>
          <p:cNvPr id="15" name="Text 13"/>
          <p:cNvSpPr/>
          <p:nvPr/>
        </p:nvSpPr>
        <p:spPr>
          <a:xfrm>
            <a:off x="778312" y="6776374"/>
            <a:ext cx="13073777" cy="444818"/>
          </a:xfrm>
          <a:prstGeom prst="rect">
            <a:avLst/>
          </a:prstGeom>
          <a:noFill/>
          <a:ln/>
        </p:spPr>
        <p:txBody>
          <a:bodyPr wrap="none" lIns="0" tIns="0" rIns="0" bIns="0" rtlCol="0" anchor="t"/>
          <a:lstStyle/>
          <a:p>
            <a:pPr marL="0" indent="0" algn="l">
              <a:lnSpc>
                <a:spcPts val="35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これらの要素を統合し、患者中心のケアを提供することが</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5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効果的な疼痛管理の鍵である</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824865" y="834441"/>
            <a:ext cx="10311408" cy="920710"/>
          </a:xfrm>
          <a:prstGeom prst="rect">
            <a:avLst/>
          </a:prstGeom>
          <a:noFill/>
          <a:ln/>
        </p:spPr>
        <p:txBody>
          <a:bodyPr wrap="none" lIns="0" tIns="0" rIns="0" bIns="0" rtlCol="0" anchor="t"/>
          <a:lstStyle/>
          <a:p>
            <a:pPr marL="0" indent="0" algn="l">
              <a:lnSpc>
                <a:spcPts val="7250"/>
              </a:lnSpc>
              <a:buNone/>
            </a:pPr>
            <a:r>
              <a:rPr lang="en-US" sz="5800" dirty="0">
                <a:solidFill>
                  <a:srgbClr val="1B1B27"/>
                </a:solidFill>
                <a:latin typeface="Inter Medium" pitchFamily="34" charset="0"/>
                <a:ea typeface="Inter Medium" pitchFamily="34" charset="-122"/>
                <a:cs typeface="Inter Medium" pitchFamily="34" charset="-120"/>
              </a:rPr>
              <a:t>疼痛管理における看護師の役割</a:t>
            </a:r>
            <a:endParaRPr lang="en-US" sz="5800" dirty="0"/>
          </a:p>
        </p:txBody>
      </p:sp>
      <p:sp>
        <p:nvSpPr>
          <p:cNvPr id="3" name="Text 1"/>
          <p:cNvSpPr/>
          <p:nvPr/>
        </p:nvSpPr>
        <p:spPr>
          <a:xfrm>
            <a:off x="824746" y="1872904"/>
            <a:ext cx="12980432" cy="942975"/>
          </a:xfrm>
          <a:prstGeom prst="rect">
            <a:avLst/>
          </a:prstGeom>
          <a:noFill/>
          <a:ln/>
        </p:spPr>
        <p:txBody>
          <a:bodyPr wrap="square" lIns="0" tIns="0" rIns="0" bIns="0" rtlCol="0" anchor="t"/>
          <a:lstStyle/>
          <a:p>
            <a:pPr marL="0" indent="0" algn="l">
              <a:lnSpc>
                <a:spcPts val="3700"/>
              </a:lnSpc>
              <a:buNone/>
            </a:pPr>
            <a:r>
              <a:rPr lang="en-US" sz="2800" dirty="0">
                <a:solidFill>
                  <a:srgbClr val="030303"/>
                </a:solidFill>
                <a:latin typeface="IBM Plex Sans Medium" pitchFamily="34" charset="0"/>
                <a:ea typeface="IBM Plex Sans Medium" pitchFamily="34" charset="-122"/>
                <a:cs typeface="IBM Plex Sans Medium" pitchFamily="34" charset="-120"/>
              </a:rPr>
              <a:t>看護師は、高齢者の疼痛管理において中心的な役割を果たす。日常的な観察を通じて痛みの早期発見に努め、適切な評価を行い、医師や他職種と連携して包括的なケアを提供する。</a:t>
            </a:r>
            <a:endParaRPr lang="en-US" sz="2800" dirty="0"/>
          </a:p>
        </p:txBody>
      </p:sp>
      <p:sp>
        <p:nvSpPr>
          <p:cNvPr id="4" name="Shape 2"/>
          <p:cNvSpPr/>
          <p:nvPr/>
        </p:nvSpPr>
        <p:spPr>
          <a:xfrm>
            <a:off x="824865" y="3449019"/>
            <a:ext cx="4315420" cy="3990278"/>
          </a:xfrm>
          <a:prstGeom prst="roundRect">
            <a:avLst>
              <a:gd name="adj" fmla="val 3881"/>
            </a:avLst>
          </a:prstGeom>
          <a:solidFill>
            <a:srgbClr val="FFFFFF">
              <a:alpha val="95000"/>
            </a:srgbClr>
          </a:solidFill>
          <a:ln w="38100">
            <a:solidFill>
              <a:srgbClr val="CCCCCC"/>
            </a:solidFill>
            <a:prstDash val="solid"/>
          </a:ln>
        </p:spPr>
        <p:txBody>
          <a:bodyPr/>
          <a:lstStyle/>
          <a:p>
            <a:endParaRPr lang="ja-JP" altLang="en-US" sz="2400"/>
          </a:p>
        </p:txBody>
      </p:sp>
      <p:sp>
        <p:nvSpPr>
          <p:cNvPr id="5" name="Text 3"/>
          <p:cNvSpPr/>
          <p:nvPr/>
        </p:nvSpPr>
        <p:spPr>
          <a:xfrm>
            <a:off x="1157526" y="3781680"/>
            <a:ext cx="3620296" cy="576213"/>
          </a:xfrm>
          <a:prstGeom prst="rect">
            <a:avLst/>
          </a:prstGeom>
          <a:noFill/>
          <a:ln/>
        </p:spPr>
        <p:txBody>
          <a:bodyPr wrap="none" lIns="0" tIns="0" rIns="0" bIns="0" rtlCol="0" anchor="t"/>
          <a:lstStyle/>
          <a:p>
            <a:pPr marL="0" indent="0" algn="l">
              <a:lnSpc>
                <a:spcPts val="3600"/>
              </a:lnSpc>
              <a:buNone/>
            </a:pPr>
            <a:r>
              <a:rPr lang="en-US" sz="3200" dirty="0">
                <a:solidFill>
                  <a:srgbClr val="030303"/>
                </a:solidFill>
                <a:latin typeface="Inter Medium" pitchFamily="34" charset="0"/>
                <a:ea typeface="Inter Medium" pitchFamily="34" charset="-122"/>
                <a:cs typeface="Inter Medium" pitchFamily="34" charset="-120"/>
              </a:rPr>
              <a:t>継続的な観察と評価</a:t>
            </a:r>
            <a:endParaRPr lang="en-US" sz="3200" dirty="0"/>
          </a:p>
        </p:txBody>
      </p:sp>
      <p:sp>
        <p:nvSpPr>
          <p:cNvPr id="6" name="Text 4"/>
          <p:cNvSpPr/>
          <p:nvPr/>
        </p:nvSpPr>
        <p:spPr>
          <a:xfrm>
            <a:off x="1157526" y="4418783"/>
            <a:ext cx="3620296" cy="2360282"/>
          </a:xfrm>
          <a:prstGeom prst="rect">
            <a:avLst/>
          </a:prstGeom>
          <a:noFill/>
          <a:ln/>
        </p:spPr>
        <p:txBody>
          <a:bodyPr wrap="square" lIns="0" tIns="0" rIns="0" bIns="0" rtlCol="0" anchor="t"/>
          <a:lstStyle/>
          <a:p>
            <a:pPr marL="0" indent="0" algn="l">
              <a:lnSpc>
                <a:spcPts val="3700"/>
              </a:lnSpc>
              <a:buNone/>
            </a:pPr>
            <a:r>
              <a:rPr lang="en-US" sz="2800" dirty="0">
                <a:solidFill>
                  <a:srgbClr val="030303"/>
                </a:solidFill>
                <a:latin typeface="IBM Plex Sans Medium" pitchFamily="34" charset="0"/>
                <a:ea typeface="IBM Plex Sans Medium" pitchFamily="34" charset="-122"/>
                <a:cs typeface="IBM Plex Sans Medium" pitchFamily="34" charset="-120"/>
              </a:rPr>
              <a:t>表情、行動、バイタルサインの変化を注意深く観察し、痛みの存在を早期に発見する</a:t>
            </a:r>
            <a:endParaRPr lang="en-US" sz="2800" dirty="0"/>
          </a:p>
        </p:txBody>
      </p:sp>
      <p:sp>
        <p:nvSpPr>
          <p:cNvPr id="7" name="Shape 5"/>
          <p:cNvSpPr/>
          <p:nvPr/>
        </p:nvSpPr>
        <p:spPr>
          <a:xfrm>
            <a:off x="5249823" y="3449019"/>
            <a:ext cx="4315420" cy="3990278"/>
          </a:xfrm>
          <a:prstGeom prst="roundRect">
            <a:avLst>
              <a:gd name="adj" fmla="val 3881"/>
            </a:avLst>
          </a:prstGeom>
          <a:solidFill>
            <a:srgbClr val="FFFFFF">
              <a:alpha val="95000"/>
            </a:srgbClr>
          </a:solidFill>
          <a:ln w="38100">
            <a:solidFill>
              <a:srgbClr val="CCCCCC"/>
            </a:solidFill>
            <a:prstDash val="solid"/>
          </a:ln>
        </p:spPr>
        <p:txBody>
          <a:bodyPr/>
          <a:lstStyle/>
          <a:p>
            <a:endParaRPr lang="ja-JP" altLang="en-US" sz="2400"/>
          </a:p>
        </p:txBody>
      </p:sp>
      <p:sp>
        <p:nvSpPr>
          <p:cNvPr id="8" name="Text 6"/>
          <p:cNvSpPr/>
          <p:nvPr/>
        </p:nvSpPr>
        <p:spPr>
          <a:xfrm>
            <a:off x="5582484" y="3781680"/>
            <a:ext cx="3620296" cy="576213"/>
          </a:xfrm>
          <a:prstGeom prst="rect">
            <a:avLst/>
          </a:prstGeom>
          <a:noFill/>
          <a:ln/>
        </p:spPr>
        <p:txBody>
          <a:bodyPr wrap="none" lIns="0" tIns="0" rIns="0" bIns="0" rtlCol="0" anchor="t"/>
          <a:lstStyle/>
          <a:p>
            <a:pPr marL="0" indent="0" algn="l">
              <a:lnSpc>
                <a:spcPts val="3600"/>
              </a:lnSpc>
              <a:buNone/>
            </a:pPr>
            <a:r>
              <a:rPr lang="en-US" sz="3200" dirty="0">
                <a:solidFill>
                  <a:srgbClr val="030303"/>
                </a:solidFill>
                <a:latin typeface="Inter Medium" pitchFamily="34" charset="0"/>
                <a:ea typeface="Inter Medium" pitchFamily="34" charset="-122"/>
                <a:cs typeface="Inter Medium" pitchFamily="34" charset="-120"/>
              </a:rPr>
              <a:t>患者・家族への教育</a:t>
            </a:r>
            <a:endParaRPr lang="en-US" sz="3200" dirty="0"/>
          </a:p>
        </p:txBody>
      </p:sp>
      <p:sp>
        <p:nvSpPr>
          <p:cNvPr id="9" name="Text 7"/>
          <p:cNvSpPr/>
          <p:nvPr/>
        </p:nvSpPr>
        <p:spPr>
          <a:xfrm>
            <a:off x="5582484" y="4418783"/>
            <a:ext cx="3620296" cy="2360282"/>
          </a:xfrm>
          <a:prstGeom prst="rect">
            <a:avLst/>
          </a:prstGeom>
          <a:noFill/>
          <a:ln/>
        </p:spPr>
        <p:txBody>
          <a:bodyPr wrap="square" lIns="0" tIns="0" rIns="0" bIns="0" rtlCol="0" anchor="t"/>
          <a:lstStyle/>
          <a:p>
            <a:pPr marL="0" indent="0" algn="l">
              <a:lnSpc>
                <a:spcPts val="3700"/>
              </a:lnSpc>
              <a:buNone/>
            </a:pPr>
            <a:r>
              <a:rPr lang="en-US" sz="2800" dirty="0">
                <a:solidFill>
                  <a:srgbClr val="030303"/>
                </a:solidFill>
                <a:latin typeface="IBM Plex Sans Medium" pitchFamily="34" charset="0"/>
                <a:ea typeface="IBM Plex Sans Medium" pitchFamily="34" charset="-122"/>
                <a:cs typeface="IBM Plex Sans Medium" pitchFamily="34" charset="-120"/>
              </a:rPr>
              <a:t>痛みの表現方法、薬剤の使用方法、非薬物療法の実施方法について指導する</a:t>
            </a:r>
            <a:endParaRPr lang="en-US" sz="2800" dirty="0"/>
          </a:p>
        </p:txBody>
      </p:sp>
      <p:sp>
        <p:nvSpPr>
          <p:cNvPr id="10" name="Shape 8"/>
          <p:cNvSpPr/>
          <p:nvPr/>
        </p:nvSpPr>
        <p:spPr>
          <a:xfrm>
            <a:off x="9674781" y="3449019"/>
            <a:ext cx="4315420" cy="3990278"/>
          </a:xfrm>
          <a:prstGeom prst="roundRect">
            <a:avLst>
              <a:gd name="adj" fmla="val 3881"/>
            </a:avLst>
          </a:prstGeom>
          <a:solidFill>
            <a:srgbClr val="FFFFFF">
              <a:alpha val="95000"/>
            </a:srgbClr>
          </a:solidFill>
          <a:ln w="38100">
            <a:solidFill>
              <a:srgbClr val="CCCCCC"/>
            </a:solidFill>
            <a:prstDash val="solid"/>
          </a:ln>
        </p:spPr>
        <p:txBody>
          <a:bodyPr/>
          <a:lstStyle/>
          <a:p>
            <a:endParaRPr lang="ja-JP" altLang="en-US" sz="2400"/>
          </a:p>
        </p:txBody>
      </p:sp>
      <p:sp>
        <p:nvSpPr>
          <p:cNvPr id="11" name="Text 9"/>
          <p:cNvSpPr/>
          <p:nvPr/>
        </p:nvSpPr>
        <p:spPr>
          <a:xfrm>
            <a:off x="10007441" y="3781680"/>
            <a:ext cx="3620296" cy="576213"/>
          </a:xfrm>
          <a:prstGeom prst="rect">
            <a:avLst/>
          </a:prstGeom>
          <a:noFill/>
          <a:ln/>
        </p:spPr>
        <p:txBody>
          <a:bodyPr wrap="none" lIns="0" tIns="0" rIns="0" bIns="0" rtlCol="0" anchor="t"/>
          <a:lstStyle/>
          <a:p>
            <a:pPr marL="0" indent="0" algn="l">
              <a:lnSpc>
                <a:spcPts val="3600"/>
              </a:lnSpc>
              <a:buNone/>
            </a:pPr>
            <a:r>
              <a:rPr lang="en-US" sz="3200" dirty="0">
                <a:solidFill>
                  <a:srgbClr val="030303"/>
                </a:solidFill>
                <a:latin typeface="Inter Medium" pitchFamily="34" charset="0"/>
                <a:ea typeface="Inter Medium" pitchFamily="34" charset="-122"/>
                <a:cs typeface="Inter Medium" pitchFamily="34" charset="-120"/>
              </a:rPr>
              <a:t>多職種連携</a:t>
            </a:r>
            <a:endParaRPr lang="en-US" sz="3200" dirty="0"/>
          </a:p>
        </p:txBody>
      </p:sp>
      <p:sp>
        <p:nvSpPr>
          <p:cNvPr id="12" name="Text 10"/>
          <p:cNvSpPr/>
          <p:nvPr/>
        </p:nvSpPr>
        <p:spPr>
          <a:xfrm>
            <a:off x="10007441" y="4418783"/>
            <a:ext cx="3620296" cy="2360282"/>
          </a:xfrm>
          <a:prstGeom prst="rect">
            <a:avLst/>
          </a:prstGeom>
          <a:noFill/>
          <a:ln/>
        </p:spPr>
        <p:txBody>
          <a:bodyPr wrap="square" lIns="0" tIns="0" rIns="0" bIns="0" rtlCol="0" anchor="t"/>
          <a:lstStyle/>
          <a:p>
            <a:pPr marL="0" indent="0" algn="l">
              <a:lnSpc>
                <a:spcPts val="3700"/>
              </a:lnSpc>
              <a:buNone/>
            </a:pPr>
            <a:r>
              <a:rPr lang="en-US" sz="2800" dirty="0">
                <a:solidFill>
                  <a:srgbClr val="030303"/>
                </a:solidFill>
                <a:latin typeface="IBM Plex Sans Medium" pitchFamily="34" charset="0"/>
                <a:ea typeface="IBM Plex Sans Medium" pitchFamily="34" charset="-122"/>
                <a:cs typeface="IBM Plex Sans Medium" pitchFamily="34" charset="-120"/>
              </a:rPr>
              <a:t>医師、薬剤師、理学療法士などと情報を共有し、最適なケアプランを立案・実施する</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941665" y="924878"/>
            <a:ext cx="9247823" cy="1050965"/>
          </a:xfrm>
          <a:prstGeom prst="rect">
            <a:avLst/>
          </a:prstGeom>
          <a:noFill/>
          <a:ln/>
        </p:spPr>
        <p:txBody>
          <a:bodyPr wrap="none" lIns="0" tIns="0" rIns="0" bIns="0" rtlCol="0" anchor="t"/>
          <a:lstStyle/>
          <a:p>
            <a:pPr marL="0" indent="0" algn="l">
              <a:lnSpc>
                <a:spcPts val="8250"/>
              </a:lnSpc>
              <a:buNone/>
            </a:pPr>
            <a:r>
              <a:rPr lang="en-US" sz="6600" dirty="0">
                <a:solidFill>
                  <a:srgbClr val="1B1B27"/>
                </a:solidFill>
                <a:latin typeface="Inter Medium" pitchFamily="34" charset="0"/>
                <a:ea typeface="Inter Medium" pitchFamily="34" charset="-122"/>
                <a:cs typeface="Inter Medium" pitchFamily="34" charset="-120"/>
              </a:rPr>
              <a:t>高齢者の疼痛の主な特徴</a:t>
            </a:r>
            <a:endParaRPr lang="en-US" sz="6600" dirty="0"/>
          </a:p>
        </p:txBody>
      </p:sp>
      <p:sp>
        <p:nvSpPr>
          <p:cNvPr id="3" name="Shape 1"/>
          <p:cNvSpPr/>
          <p:nvPr/>
        </p:nvSpPr>
        <p:spPr>
          <a:xfrm>
            <a:off x="941665" y="2223883"/>
            <a:ext cx="4176147" cy="5293791"/>
          </a:xfrm>
          <a:prstGeom prst="roundRect">
            <a:avLst>
              <a:gd name="adj" fmla="val 3510"/>
            </a:avLst>
          </a:prstGeom>
          <a:solidFill>
            <a:srgbClr val="E6E6E6"/>
          </a:solidFill>
          <a:ln w="15240">
            <a:solidFill>
              <a:srgbClr val="CCCCCC"/>
            </a:solidFill>
            <a:prstDash val="solid"/>
          </a:ln>
        </p:spPr>
        <p:txBody>
          <a:bodyPr/>
          <a:lstStyle/>
          <a:p>
            <a:endParaRPr lang="ja-JP" altLang="en-US" sz="2000"/>
          </a:p>
        </p:txBody>
      </p:sp>
      <p:sp>
        <p:nvSpPr>
          <p:cNvPr id="4" name="Text 2"/>
          <p:cNvSpPr/>
          <p:nvPr/>
        </p:nvSpPr>
        <p:spPr>
          <a:xfrm>
            <a:off x="1293138" y="2575356"/>
            <a:ext cx="3446766" cy="597008"/>
          </a:xfrm>
          <a:prstGeom prst="rect">
            <a:avLst/>
          </a:prstGeom>
          <a:noFill/>
          <a:ln/>
        </p:spPr>
        <p:txBody>
          <a:bodyPr wrap="none" lIns="0" tIns="0" rIns="0" bIns="0" rtlCol="0" anchor="t"/>
          <a:lstStyle/>
          <a:p>
            <a:pPr marL="0" indent="0" algn="l">
              <a:lnSpc>
                <a:spcPts val="4100"/>
              </a:lnSpc>
              <a:buNone/>
            </a:pPr>
            <a:r>
              <a:rPr lang="en-US" sz="3600" dirty="0">
                <a:solidFill>
                  <a:srgbClr val="030303"/>
                </a:solidFill>
                <a:latin typeface="Inter Medium" pitchFamily="34" charset="0"/>
                <a:ea typeface="Inter Medium" pitchFamily="34" charset="-122"/>
                <a:cs typeface="Inter Medium" pitchFamily="34" charset="-120"/>
              </a:rPr>
              <a:t>慢性疼痛が多い</a:t>
            </a:r>
            <a:endParaRPr lang="en-US" sz="3600" dirty="0"/>
          </a:p>
        </p:txBody>
      </p:sp>
      <p:sp>
        <p:nvSpPr>
          <p:cNvPr id="5" name="Text 3"/>
          <p:cNvSpPr/>
          <p:nvPr/>
        </p:nvSpPr>
        <p:spPr>
          <a:xfrm>
            <a:off x="1293138" y="3302470"/>
            <a:ext cx="3446766" cy="3668897"/>
          </a:xfrm>
          <a:prstGeom prst="rect">
            <a:avLst/>
          </a:prstGeom>
          <a:noFill/>
          <a:ln/>
        </p:spPr>
        <p:txBody>
          <a:bodyPr wrap="square" lIns="0" tIns="0" rIns="0" bIns="0" rtlCol="0" anchor="t"/>
          <a:lstStyle/>
          <a:p>
            <a:pPr marL="0" indent="0" algn="l">
              <a:lnSpc>
                <a:spcPts val="4200"/>
              </a:lnSpc>
              <a:buNone/>
            </a:pPr>
            <a:r>
              <a:rPr lang="en-US" sz="2800" dirty="0">
                <a:solidFill>
                  <a:srgbClr val="030303"/>
                </a:solidFill>
                <a:latin typeface="IBM Plex Sans Medium" pitchFamily="34" charset="0"/>
                <a:ea typeface="IBM Plex Sans Medium" pitchFamily="34" charset="-122"/>
                <a:cs typeface="IBM Plex Sans Medium" pitchFamily="34" charset="-120"/>
              </a:rPr>
              <a:t>3か月以上続く痛みが高齢者に多く見られる。変形性関節症や脊柱管狭窄症などの関節痛・腰痛が代表例である。</a:t>
            </a:r>
            <a:endParaRPr lang="en-US" sz="2800" dirty="0"/>
          </a:p>
        </p:txBody>
      </p:sp>
      <p:sp>
        <p:nvSpPr>
          <p:cNvPr id="6" name="Shape 4"/>
          <p:cNvSpPr/>
          <p:nvPr/>
        </p:nvSpPr>
        <p:spPr>
          <a:xfrm>
            <a:off x="5302687" y="2223883"/>
            <a:ext cx="4176270" cy="5293791"/>
          </a:xfrm>
          <a:prstGeom prst="roundRect">
            <a:avLst>
              <a:gd name="adj" fmla="val 3510"/>
            </a:avLst>
          </a:prstGeom>
          <a:solidFill>
            <a:srgbClr val="E6E6E6"/>
          </a:solidFill>
          <a:ln w="15240">
            <a:solidFill>
              <a:srgbClr val="CCCCCC"/>
            </a:solidFill>
            <a:prstDash val="solid"/>
          </a:ln>
        </p:spPr>
        <p:txBody>
          <a:bodyPr/>
          <a:lstStyle/>
          <a:p>
            <a:endParaRPr lang="ja-JP" altLang="en-US" sz="2000"/>
          </a:p>
        </p:txBody>
      </p:sp>
      <p:sp>
        <p:nvSpPr>
          <p:cNvPr id="7" name="Text 5"/>
          <p:cNvSpPr/>
          <p:nvPr/>
        </p:nvSpPr>
        <p:spPr>
          <a:xfrm>
            <a:off x="5654159" y="2575356"/>
            <a:ext cx="3446890" cy="597008"/>
          </a:xfrm>
          <a:prstGeom prst="rect">
            <a:avLst/>
          </a:prstGeom>
          <a:noFill/>
          <a:ln/>
        </p:spPr>
        <p:txBody>
          <a:bodyPr wrap="none" lIns="0" tIns="0" rIns="0" bIns="0" rtlCol="0" anchor="t"/>
          <a:lstStyle/>
          <a:p>
            <a:pPr marL="0" indent="0" algn="l">
              <a:lnSpc>
                <a:spcPts val="4100"/>
              </a:lnSpc>
              <a:buNone/>
            </a:pPr>
            <a:r>
              <a:rPr lang="en-US" sz="3600" dirty="0">
                <a:solidFill>
                  <a:srgbClr val="030303"/>
                </a:solidFill>
                <a:latin typeface="Inter Medium" pitchFamily="34" charset="0"/>
                <a:ea typeface="Inter Medium" pitchFamily="34" charset="-122"/>
                <a:cs typeface="Inter Medium" pitchFamily="34" charset="-120"/>
              </a:rPr>
              <a:t>表現が曖昧</a:t>
            </a:r>
            <a:endParaRPr lang="en-US" sz="3600" dirty="0"/>
          </a:p>
        </p:txBody>
      </p:sp>
      <p:sp>
        <p:nvSpPr>
          <p:cNvPr id="8" name="Text 6"/>
          <p:cNvSpPr/>
          <p:nvPr/>
        </p:nvSpPr>
        <p:spPr>
          <a:xfrm>
            <a:off x="5654159" y="3302470"/>
            <a:ext cx="3446890" cy="3668897"/>
          </a:xfrm>
          <a:prstGeom prst="rect">
            <a:avLst/>
          </a:prstGeom>
          <a:noFill/>
          <a:ln/>
        </p:spPr>
        <p:txBody>
          <a:bodyPr wrap="square" lIns="0" tIns="0" rIns="0" bIns="0" rtlCol="0" anchor="t"/>
          <a:lstStyle/>
          <a:p>
            <a:pPr marL="0" indent="0" algn="l">
              <a:lnSpc>
                <a:spcPts val="4200"/>
              </a:lnSpc>
              <a:buNone/>
            </a:pPr>
            <a:r>
              <a:rPr lang="en-US" sz="2800" dirty="0">
                <a:solidFill>
                  <a:srgbClr val="030303"/>
                </a:solidFill>
                <a:latin typeface="IBM Plex Sans Medium" pitchFamily="34" charset="0"/>
                <a:ea typeface="IBM Plex Sans Medium" pitchFamily="34" charset="-122"/>
                <a:cs typeface="IBM Plex Sans Medium" pitchFamily="34" charset="-120"/>
              </a:rPr>
              <a:t>「痛い」という直接的な表現ではなく、「だるい」「重い」といった曖昧な言葉で表現することがある。</a:t>
            </a:r>
            <a:endParaRPr lang="en-US" sz="2800" dirty="0"/>
          </a:p>
        </p:txBody>
      </p:sp>
      <p:sp>
        <p:nvSpPr>
          <p:cNvPr id="9" name="Shape 7"/>
          <p:cNvSpPr/>
          <p:nvPr/>
        </p:nvSpPr>
        <p:spPr>
          <a:xfrm>
            <a:off x="9663827" y="2223883"/>
            <a:ext cx="4176270" cy="5293791"/>
          </a:xfrm>
          <a:prstGeom prst="roundRect">
            <a:avLst>
              <a:gd name="adj" fmla="val 3510"/>
            </a:avLst>
          </a:prstGeom>
          <a:solidFill>
            <a:srgbClr val="E6E6E6"/>
          </a:solidFill>
          <a:ln w="15240">
            <a:solidFill>
              <a:srgbClr val="CCCCCC"/>
            </a:solidFill>
            <a:prstDash val="solid"/>
          </a:ln>
        </p:spPr>
        <p:txBody>
          <a:bodyPr/>
          <a:lstStyle/>
          <a:p>
            <a:endParaRPr lang="ja-JP" altLang="en-US" sz="2000"/>
          </a:p>
        </p:txBody>
      </p:sp>
      <p:sp>
        <p:nvSpPr>
          <p:cNvPr id="10" name="Text 8"/>
          <p:cNvSpPr/>
          <p:nvPr/>
        </p:nvSpPr>
        <p:spPr>
          <a:xfrm>
            <a:off x="10015299" y="2575356"/>
            <a:ext cx="3446890" cy="597008"/>
          </a:xfrm>
          <a:prstGeom prst="rect">
            <a:avLst/>
          </a:prstGeom>
          <a:noFill/>
          <a:ln/>
        </p:spPr>
        <p:txBody>
          <a:bodyPr wrap="none" lIns="0" tIns="0" rIns="0" bIns="0" rtlCol="0" anchor="t"/>
          <a:lstStyle/>
          <a:p>
            <a:pPr marL="0" indent="0" algn="l">
              <a:lnSpc>
                <a:spcPts val="4100"/>
              </a:lnSpc>
              <a:buNone/>
            </a:pPr>
            <a:r>
              <a:rPr lang="en-US" sz="3600" dirty="0">
                <a:solidFill>
                  <a:srgbClr val="030303"/>
                </a:solidFill>
                <a:latin typeface="Inter Medium" pitchFamily="34" charset="0"/>
                <a:ea typeface="Inter Medium" pitchFamily="34" charset="-122"/>
                <a:cs typeface="Inter Medium" pitchFamily="34" charset="-120"/>
              </a:rPr>
              <a:t>我慢する傾向</a:t>
            </a:r>
            <a:endParaRPr lang="en-US" sz="3600" dirty="0"/>
          </a:p>
        </p:txBody>
      </p:sp>
      <p:sp>
        <p:nvSpPr>
          <p:cNvPr id="11" name="Text 9"/>
          <p:cNvSpPr/>
          <p:nvPr/>
        </p:nvSpPr>
        <p:spPr>
          <a:xfrm>
            <a:off x="10015299" y="3302470"/>
            <a:ext cx="3446890" cy="3668897"/>
          </a:xfrm>
          <a:prstGeom prst="rect">
            <a:avLst/>
          </a:prstGeom>
          <a:noFill/>
          <a:ln/>
        </p:spPr>
        <p:txBody>
          <a:bodyPr wrap="square" lIns="0" tIns="0" rIns="0" bIns="0" rtlCol="0" anchor="t"/>
          <a:lstStyle/>
          <a:p>
            <a:pPr marL="0" indent="0" algn="l">
              <a:lnSpc>
                <a:spcPts val="4200"/>
              </a:lnSpc>
              <a:buNone/>
            </a:pPr>
            <a:r>
              <a:rPr lang="en-US" sz="2800" dirty="0">
                <a:solidFill>
                  <a:srgbClr val="030303"/>
                </a:solidFill>
                <a:latin typeface="IBM Plex Sans Medium" pitchFamily="34" charset="0"/>
                <a:ea typeface="IBM Plex Sans Medium" pitchFamily="34" charset="-122"/>
                <a:cs typeface="IBM Plex Sans Medium" pitchFamily="34" charset="-120"/>
              </a:rPr>
              <a:t>「年のせいだから仕方ない」と考え、痛みを申告しないことが多い。生活に支障が出て初めて発覚する場合もある。</a:t>
            </a: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792599" y="940713"/>
            <a:ext cx="10830282" cy="884753"/>
          </a:xfrm>
          <a:prstGeom prst="rect">
            <a:avLst/>
          </a:prstGeom>
          <a:noFill/>
          <a:ln/>
        </p:spPr>
        <p:txBody>
          <a:bodyPr wrap="none" lIns="0" tIns="0" rIns="0" bIns="0" rtlCol="0" anchor="t"/>
          <a:lstStyle/>
          <a:p>
            <a:pPr marL="0" indent="0" algn="l">
              <a:lnSpc>
                <a:spcPts val="6950"/>
              </a:lnSpc>
              <a:buNone/>
            </a:pPr>
            <a:r>
              <a:rPr lang="en-US" sz="5550" dirty="0">
                <a:solidFill>
                  <a:srgbClr val="1B1B27"/>
                </a:solidFill>
                <a:latin typeface="Inter Medium" pitchFamily="34" charset="0"/>
                <a:ea typeface="Inter Medium" pitchFamily="34" charset="-122"/>
                <a:cs typeface="Inter Medium" pitchFamily="34" charset="-120"/>
              </a:rPr>
              <a:t>まとめ:効果的な疼痛管理に向けて</a:t>
            </a:r>
            <a:endParaRPr lang="en-US" sz="5550" dirty="0"/>
          </a:p>
        </p:txBody>
      </p:sp>
      <p:sp>
        <p:nvSpPr>
          <p:cNvPr id="3" name="Text 1"/>
          <p:cNvSpPr/>
          <p:nvPr/>
        </p:nvSpPr>
        <p:spPr>
          <a:xfrm>
            <a:off x="792599" y="2143958"/>
            <a:ext cx="13119344" cy="1358741"/>
          </a:xfrm>
          <a:prstGeom prst="rect">
            <a:avLst/>
          </a:prstGeom>
          <a:noFill/>
          <a:ln/>
        </p:spPr>
        <p:txBody>
          <a:bodyPr wrap="square" lIns="0" tIns="0" rIns="0" bIns="0" rtlCol="0" anchor="t"/>
          <a:lstStyle/>
          <a:p>
            <a:pPr marL="0" indent="0" algn="l">
              <a:lnSpc>
                <a:spcPts val="3550"/>
              </a:lnSpc>
              <a:buNone/>
            </a:pPr>
            <a:r>
              <a:rPr lang="en-US" sz="2400" dirty="0">
                <a:solidFill>
                  <a:srgbClr val="030303"/>
                </a:solidFill>
                <a:latin typeface="IBM Plex Sans Medium" pitchFamily="34" charset="0"/>
                <a:ea typeface="IBM Plex Sans Medium" pitchFamily="34" charset="-122"/>
                <a:cs typeface="IBM Plex Sans Medium" pitchFamily="34" charset="-120"/>
              </a:rPr>
              <a:t>高齢者の疼痛管理は、その特徴を理解し、適切な評価と多面的なアプローチを組み合わせることで実現される。慢性疼痛が多く、表現が曖昧で、我慢する傾向がある高齢者に対しては、注意深い観察と積極的な介入が必要である。</a:t>
            </a:r>
            <a:endParaRPr lang="en-US" sz="2400" dirty="0"/>
          </a:p>
        </p:txBody>
      </p:sp>
      <p:sp>
        <p:nvSpPr>
          <p:cNvPr id="4" name="Text 2"/>
          <p:cNvSpPr/>
          <p:nvPr/>
        </p:nvSpPr>
        <p:spPr>
          <a:xfrm>
            <a:off x="792599" y="3821191"/>
            <a:ext cx="13119344" cy="1358741"/>
          </a:xfrm>
          <a:prstGeom prst="rect">
            <a:avLst/>
          </a:prstGeom>
          <a:noFill/>
          <a:ln/>
        </p:spPr>
        <p:txBody>
          <a:bodyPr wrap="square" lIns="0" tIns="0" rIns="0" bIns="0" rtlCol="0" anchor="t"/>
          <a:lstStyle/>
          <a:p>
            <a:pPr marL="0" indent="0" algn="l">
              <a:lnSpc>
                <a:spcPts val="3550"/>
              </a:lnSpc>
              <a:buNone/>
            </a:pPr>
            <a:r>
              <a:rPr lang="en-US" sz="2400" dirty="0">
                <a:solidFill>
                  <a:srgbClr val="030303"/>
                </a:solidFill>
                <a:latin typeface="IBM Plex Sans Medium" pitchFamily="34" charset="0"/>
                <a:ea typeface="IBM Plex Sans Medium" pitchFamily="34" charset="-122"/>
                <a:cs typeface="IBM Plex Sans Medium" pitchFamily="34" charset="-120"/>
              </a:rPr>
              <a:t>薬物療法と非薬物療法を適切に組み合わせ、患者の状態に応じて柔軟に調整することで、痛みを軽減し、QOLを向上させることができる。看護師は、患者に最も近い存在として、継続的な観察と評価を行い、多職種と連携しながら、患者中心の疼痛管理を実践することが求められる。</a:t>
            </a:r>
            <a:endParaRPr lang="en-US" sz="2400" dirty="0"/>
          </a:p>
        </p:txBody>
      </p:sp>
      <p:sp>
        <p:nvSpPr>
          <p:cNvPr id="5" name="Text 3"/>
          <p:cNvSpPr/>
          <p:nvPr/>
        </p:nvSpPr>
        <p:spPr>
          <a:xfrm>
            <a:off x="1217176" y="6064568"/>
            <a:ext cx="12620625" cy="905828"/>
          </a:xfrm>
          <a:prstGeom prst="rect">
            <a:avLst/>
          </a:prstGeom>
          <a:noFill/>
          <a:ln/>
        </p:spPr>
        <p:txBody>
          <a:bodyPr wrap="square" lIns="0" tIns="0" rIns="0" bIns="0" rtlCol="0" anchor="t"/>
          <a:lstStyle/>
          <a:p>
            <a:pPr marL="0" indent="0" algn="l">
              <a:lnSpc>
                <a:spcPts val="3550"/>
              </a:lnSpc>
              <a:buNone/>
            </a:pPr>
            <a:r>
              <a:rPr lang="en-US" sz="2400" dirty="0">
                <a:solidFill>
                  <a:srgbClr val="030303"/>
                </a:solidFill>
                <a:latin typeface="IBM Plex Sans Medium" pitchFamily="34" charset="0"/>
                <a:ea typeface="IBM Plex Sans Medium" pitchFamily="34" charset="-122"/>
                <a:cs typeface="IBM Plex Sans Medium" pitchFamily="34" charset="-120"/>
              </a:rPr>
              <a:t>効果的な疼痛管理により、高齢者が尊厳を持って、より快適な生活を送ることができるよう支援することが、我々の使命である。</a:t>
            </a:r>
            <a:endParaRPr lang="en-US" sz="2400" dirty="0"/>
          </a:p>
        </p:txBody>
      </p:sp>
      <p:sp>
        <p:nvSpPr>
          <p:cNvPr id="6" name="Shape 4"/>
          <p:cNvSpPr/>
          <p:nvPr/>
        </p:nvSpPr>
        <p:spPr>
          <a:xfrm>
            <a:off x="792599" y="5746075"/>
            <a:ext cx="38100" cy="1542812"/>
          </a:xfrm>
          <a:prstGeom prst="rect">
            <a:avLst/>
          </a:prstGeom>
          <a:solidFill>
            <a:srgbClr val="030303"/>
          </a:solidFill>
          <a:ln/>
        </p:spPr>
        <p:txBody>
          <a:bodyPr/>
          <a:lstStyle/>
          <a:p>
            <a:endParaRPr lang="ja-JP" altLang="en-US"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77610" y="888563"/>
            <a:ext cx="8619053" cy="979527"/>
          </a:xfrm>
          <a:prstGeom prst="rect">
            <a:avLst/>
          </a:prstGeom>
          <a:noFill/>
          <a:ln/>
        </p:spPr>
        <p:txBody>
          <a:bodyPr wrap="none" lIns="0" tIns="0" rIns="0" bIns="0" rtlCol="0" anchor="t"/>
          <a:lstStyle/>
          <a:p>
            <a:pPr marL="0" indent="0" algn="l">
              <a:lnSpc>
                <a:spcPts val="7700"/>
              </a:lnSpc>
              <a:buNone/>
            </a:pPr>
            <a:r>
              <a:rPr lang="en-US" sz="6150" dirty="0">
                <a:solidFill>
                  <a:srgbClr val="1B1B27"/>
                </a:solidFill>
                <a:latin typeface="Inter Medium" pitchFamily="34" charset="0"/>
                <a:ea typeface="Inter Medium" pitchFamily="34" charset="-122"/>
                <a:cs typeface="Inter Medium" pitchFamily="34" charset="-120"/>
              </a:rPr>
              <a:t>認知機能低下と疼痛表現</a:t>
            </a:r>
            <a:endParaRPr lang="en-US" sz="6150" dirty="0"/>
          </a:p>
        </p:txBody>
      </p:sp>
      <p:sp>
        <p:nvSpPr>
          <p:cNvPr id="3" name="Text 1"/>
          <p:cNvSpPr/>
          <p:nvPr/>
        </p:nvSpPr>
        <p:spPr>
          <a:xfrm>
            <a:off x="877610" y="2620328"/>
            <a:ext cx="7419261" cy="2005965"/>
          </a:xfrm>
          <a:prstGeom prst="rect">
            <a:avLst/>
          </a:prstGeom>
          <a:noFill/>
          <a:ln/>
        </p:spPr>
        <p:txBody>
          <a:bodyPr wrap="square" lIns="0" tIns="0" rIns="0" bIns="0" rtlCol="0" anchor="t"/>
          <a:lstStyle/>
          <a:p>
            <a:pPr marL="0" indent="0" algn="l">
              <a:lnSpc>
                <a:spcPts val="3900"/>
              </a:lnSpc>
              <a:buNone/>
            </a:pPr>
            <a:r>
              <a:rPr lang="en-US" sz="2800" dirty="0">
                <a:solidFill>
                  <a:srgbClr val="030303"/>
                </a:solidFill>
                <a:latin typeface="IBM Plex Sans Medium" pitchFamily="34" charset="0"/>
                <a:ea typeface="IBM Plex Sans Medium" pitchFamily="34" charset="-122"/>
                <a:cs typeface="IBM Plex Sans Medium" pitchFamily="34" charset="-120"/>
              </a:rPr>
              <a:t>認知症がある高齢者は、痛みを言葉で訴えることができない場合が多い。このため、医療従事者は表情や行動の変化を注意深く観察し、痛みの存在を推察する必要がある。</a:t>
            </a:r>
            <a:endParaRPr lang="en-US" sz="2800" dirty="0"/>
          </a:p>
        </p:txBody>
      </p:sp>
      <p:sp>
        <p:nvSpPr>
          <p:cNvPr id="4" name="Text 2"/>
          <p:cNvSpPr/>
          <p:nvPr/>
        </p:nvSpPr>
        <p:spPr>
          <a:xfrm>
            <a:off x="877610" y="4908352"/>
            <a:ext cx="7419261" cy="2005965"/>
          </a:xfrm>
          <a:prstGeom prst="rect">
            <a:avLst/>
          </a:prstGeom>
          <a:noFill/>
          <a:ln/>
        </p:spPr>
        <p:txBody>
          <a:bodyPr wrap="square" lIns="0" tIns="0" rIns="0" bIns="0" rtlCol="0" anchor="t"/>
          <a:lstStyle/>
          <a:p>
            <a:pPr marL="0" indent="0" algn="l">
              <a:lnSpc>
                <a:spcPts val="3900"/>
              </a:lnSpc>
              <a:buNone/>
            </a:pPr>
            <a:r>
              <a:rPr lang="en-US" sz="2800" dirty="0">
                <a:solidFill>
                  <a:srgbClr val="030303"/>
                </a:solidFill>
                <a:latin typeface="IBM Plex Sans Medium" pitchFamily="34" charset="0"/>
                <a:ea typeface="IBM Plex Sans Medium" pitchFamily="34" charset="-122"/>
                <a:cs typeface="IBM Plex Sans Medium" pitchFamily="34" charset="-120"/>
              </a:rPr>
              <a:t>具体的には、顔をしかめる、落ち着きがなくなる、攻撃的になる、ケアを嫌がるなどの行動変化が痛みのサインとなる。日常的な観察と記録が重要である。</a:t>
            </a:r>
            <a:endParaRPr lang="en-US" sz="2800" dirty="0"/>
          </a:p>
        </p:txBody>
      </p:sp>
      <p:sp>
        <p:nvSpPr>
          <p:cNvPr id="5" name="Shape 3"/>
          <p:cNvSpPr/>
          <p:nvPr/>
        </p:nvSpPr>
        <p:spPr>
          <a:xfrm>
            <a:off x="8905824" y="2690813"/>
            <a:ext cx="5378410" cy="4297561"/>
          </a:xfrm>
          <a:prstGeom prst="roundRect">
            <a:avLst>
              <a:gd name="adj" fmla="val 3063"/>
            </a:avLst>
          </a:prstGeom>
          <a:solidFill>
            <a:srgbClr val="D9D9D9"/>
          </a:solidFill>
          <a:ln/>
        </p:spPr>
        <p:txBody>
          <a:bodyPr/>
          <a:lstStyle/>
          <a:p>
            <a:endParaRPr lang="ja-JP" altLang="en-US" sz="2000"/>
          </a:p>
        </p:txBody>
      </p:sp>
      <p:pic>
        <p:nvPicPr>
          <p:cNvPr id="6" name="Image 0" descr="preencoded.png"/>
          <p:cNvPicPr>
            <a:picLocks noChangeAspect="1"/>
          </p:cNvPicPr>
          <p:nvPr/>
        </p:nvPicPr>
        <p:blipFill>
          <a:blip r:embed="rId3"/>
          <a:stretch>
            <a:fillRect/>
          </a:stretch>
        </p:blipFill>
        <p:spPr>
          <a:xfrm>
            <a:off x="9219196" y="3128367"/>
            <a:ext cx="561428" cy="391716"/>
          </a:xfrm>
          <a:prstGeom prst="rect">
            <a:avLst/>
          </a:prstGeom>
        </p:spPr>
      </p:pic>
      <p:sp>
        <p:nvSpPr>
          <p:cNvPr id="7" name="Text 4"/>
          <p:cNvSpPr/>
          <p:nvPr/>
        </p:nvSpPr>
        <p:spPr>
          <a:xfrm>
            <a:off x="10022273" y="3082528"/>
            <a:ext cx="3739170" cy="489704"/>
          </a:xfrm>
          <a:prstGeom prst="rect">
            <a:avLst/>
          </a:prstGeom>
          <a:noFill/>
          <a:ln/>
        </p:spPr>
        <p:txBody>
          <a:bodyPr wrap="none" lIns="0" tIns="0" rIns="0" bIns="0" rtlCol="0" anchor="t"/>
          <a:lstStyle/>
          <a:p>
            <a:pPr marL="0" indent="0" algn="l">
              <a:lnSpc>
                <a:spcPts val="3850"/>
              </a:lnSpc>
              <a:buNone/>
            </a:pPr>
            <a:r>
              <a:rPr lang="en-US" sz="3200" dirty="0">
                <a:solidFill>
                  <a:srgbClr val="000000"/>
                </a:solidFill>
                <a:latin typeface="Inter Medium" pitchFamily="34" charset="0"/>
                <a:ea typeface="Inter Medium" pitchFamily="34" charset="-122"/>
                <a:cs typeface="Inter Medium" pitchFamily="34" charset="-120"/>
              </a:rPr>
              <a:t>観察のポイント</a:t>
            </a:r>
            <a:endParaRPr lang="en-US" sz="3200" dirty="0"/>
          </a:p>
        </p:txBody>
      </p:sp>
      <p:sp>
        <p:nvSpPr>
          <p:cNvPr id="8" name="Text 5"/>
          <p:cNvSpPr/>
          <p:nvPr/>
        </p:nvSpPr>
        <p:spPr>
          <a:xfrm>
            <a:off x="10022273" y="3885605"/>
            <a:ext cx="3739170" cy="501491"/>
          </a:xfrm>
          <a:prstGeom prst="rect">
            <a:avLst/>
          </a:prstGeom>
          <a:noFill/>
          <a:ln/>
        </p:spPr>
        <p:txBody>
          <a:bodyPr wrap="none" lIns="0" tIns="0" rIns="0" bIns="0" rtlCol="0" anchor="t"/>
          <a:lstStyle/>
          <a:p>
            <a:pPr marL="342900" indent="-342900" algn="l">
              <a:lnSpc>
                <a:spcPts val="3900"/>
              </a:lnSpc>
              <a:buSzPct val="100000"/>
              <a:buChar char="•"/>
            </a:pPr>
            <a:r>
              <a:rPr lang="en-US" sz="2800" dirty="0">
                <a:solidFill>
                  <a:srgbClr val="000000"/>
                </a:solidFill>
                <a:latin typeface="IBM Plex Sans Medium" pitchFamily="34" charset="0"/>
                <a:ea typeface="IBM Plex Sans Medium" pitchFamily="34" charset="-122"/>
                <a:cs typeface="IBM Plex Sans Medium" pitchFamily="34" charset="-120"/>
              </a:rPr>
              <a:t>表情の変化</a:t>
            </a:r>
            <a:endParaRPr lang="en-US" sz="2800" dirty="0"/>
          </a:p>
        </p:txBody>
      </p:sp>
      <p:sp>
        <p:nvSpPr>
          <p:cNvPr id="9" name="Text 6"/>
          <p:cNvSpPr/>
          <p:nvPr/>
        </p:nvSpPr>
        <p:spPr>
          <a:xfrm>
            <a:off x="10022273" y="4496753"/>
            <a:ext cx="3739170" cy="1002983"/>
          </a:xfrm>
          <a:prstGeom prst="rect">
            <a:avLst/>
          </a:prstGeom>
          <a:noFill/>
          <a:ln/>
        </p:spPr>
        <p:txBody>
          <a:bodyPr wrap="square" lIns="0" tIns="0" rIns="0" bIns="0" rtlCol="0" anchor="t"/>
          <a:lstStyle/>
          <a:p>
            <a:pPr marL="342900" indent="-342900" algn="l">
              <a:lnSpc>
                <a:spcPts val="3900"/>
              </a:lnSpc>
              <a:buSzPct val="100000"/>
              <a:buChar char="•"/>
            </a:pPr>
            <a:r>
              <a:rPr lang="en-US" sz="2800" dirty="0">
                <a:solidFill>
                  <a:srgbClr val="000000"/>
                </a:solidFill>
                <a:latin typeface="IBM Plex Sans Medium" pitchFamily="34" charset="0"/>
                <a:ea typeface="IBM Plex Sans Medium" pitchFamily="34" charset="-122"/>
                <a:cs typeface="IBM Plex Sans Medium" pitchFamily="34" charset="-120"/>
              </a:rPr>
              <a:t>行動パターンの変化</a:t>
            </a:r>
            <a:endParaRPr lang="en-US" sz="2800" dirty="0"/>
          </a:p>
        </p:txBody>
      </p:sp>
      <p:sp>
        <p:nvSpPr>
          <p:cNvPr id="10" name="Text 7"/>
          <p:cNvSpPr/>
          <p:nvPr/>
        </p:nvSpPr>
        <p:spPr>
          <a:xfrm>
            <a:off x="10022273" y="5609392"/>
            <a:ext cx="3739170" cy="501491"/>
          </a:xfrm>
          <a:prstGeom prst="rect">
            <a:avLst/>
          </a:prstGeom>
          <a:noFill/>
          <a:ln/>
        </p:spPr>
        <p:txBody>
          <a:bodyPr wrap="none" lIns="0" tIns="0" rIns="0" bIns="0" rtlCol="0" anchor="t"/>
          <a:lstStyle/>
          <a:p>
            <a:pPr marL="342900" indent="-342900" algn="l">
              <a:lnSpc>
                <a:spcPts val="3900"/>
              </a:lnSpc>
              <a:buSzPct val="100000"/>
              <a:buChar char="•"/>
            </a:pPr>
            <a:r>
              <a:rPr lang="en-US" sz="2800" dirty="0">
                <a:solidFill>
                  <a:srgbClr val="000000"/>
                </a:solidFill>
                <a:latin typeface="IBM Plex Sans Medium" pitchFamily="34" charset="0"/>
                <a:ea typeface="IBM Plex Sans Medium" pitchFamily="34" charset="-122"/>
                <a:cs typeface="IBM Plex Sans Medium" pitchFamily="34" charset="-120"/>
              </a:rPr>
              <a:t>ケアへの反応</a:t>
            </a:r>
            <a:endParaRPr lang="en-US" sz="2800" dirty="0"/>
          </a:p>
        </p:txBody>
      </p:sp>
      <p:sp>
        <p:nvSpPr>
          <p:cNvPr id="11" name="Text 8"/>
          <p:cNvSpPr/>
          <p:nvPr/>
        </p:nvSpPr>
        <p:spPr>
          <a:xfrm>
            <a:off x="10022273" y="6220539"/>
            <a:ext cx="3739170" cy="501491"/>
          </a:xfrm>
          <a:prstGeom prst="rect">
            <a:avLst/>
          </a:prstGeom>
          <a:noFill/>
          <a:ln/>
        </p:spPr>
        <p:txBody>
          <a:bodyPr wrap="none" lIns="0" tIns="0" rIns="0" bIns="0" rtlCol="0" anchor="t"/>
          <a:lstStyle/>
          <a:p>
            <a:pPr marL="342900" indent="-342900" algn="l">
              <a:lnSpc>
                <a:spcPts val="3900"/>
              </a:lnSpc>
              <a:buSzPct val="100000"/>
              <a:buChar char="•"/>
            </a:pPr>
            <a:r>
              <a:rPr lang="en-US" sz="2800" dirty="0">
                <a:solidFill>
                  <a:srgbClr val="000000"/>
                </a:solidFill>
                <a:latin typeface="IBM Plex Sans Medium" pitchFamily="34" charset="0"/>
                <a:ea typeface="IBM Plex Sans Medium" pitchFamily="34" charset="-122"/>
                <a:cs typeface="IBM Plex Sans Medium" pitchFamily="34" charset="-120"/>
              </a:rPr>
              <a:t>睡眠パターン</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95588" y="1131927"/>
            <a:ext cx="8852416" cy="999649"/>
          </a:xfrm>
          <a:prstGeom prst="rect">
            <a:avLst/>
          </a:prstGeom>
          <a:noFill/>
          <a:ln/>
        </p:spPr>
        <p:txBody>
          <a:bodyPr wrap="none" lIns="0" tIns="0" rIns="0" bIns="0" rtlCol="0" anchor="t"/>
          <a:lstStyle/>
          <a:p>
            <a:pPr marL="0" indent="0" algn="l">
              <a:lnSpc>
                <a:spcPts val="7850"/>
              </a:lnSpc>
              <a:buNone/>
            </a:pPr>
            <a:r>
              <a:rPr lang="en-US" sz="6250" dirty="0">
                <a:solidFill>
                  <a:srgbClr val="1B1B27"/>
                </a:solidFill>
                <a:latin typeface="Inter Medium" pitchFamily="34" charset="0"/>
                <a:ea typeface="Inter Medium" pitchFamily="34" charset="-122"/>
                <a:cs typeface="Inter Medium" pitchFamily="34" charset="-120"/>
              </a:rPr>
              <a:t>疼痛がQOLに与える影響</a:t>
            </a:r>
            <a:endParaRPr lang="en-US" sz="6250" dirty="0"/>
          </a:p>
        </p:txBody>
      </p:sp>
      <p:sp>
        <p:nvSpPr>
          <p:cNvPr id="3" name="Shape 1"/>
          <p:cNvSpPr/>
          <p:nvPr/>
        </p:nvSpPr>
        <p:spPr>
          <a:xfrm>
            <a:off x="895588" y="2771299"/>
            <a:ext cx="4066461" cy="2942868"/>
          </a:xfrm>
          <a:prstGeom prst="roundRect">
            <a:avLst>
              <a:gd name="adj" fmla="val 4565"/>
            </a:avLst>
          </a:prstGeom>
          <a:solidFill>
            <a:srgbClr val="FFFFFF">
              <a:alpha val="95000"/>
            </a:srgbClr>
          </a:solidFill>
          <a:ln w="38100">
            <a:solidFill>
              <a:srgbClr val="CCCCCC"/>
            </a:solidFill>
            <a:prstDash val="solid"/>
          </a:ln>
        </p:spPr>
        <p:txBody>
          <a:bodyPr/>
          <a:lstStyle/>
          <a:p>
            <a:endParaRPr lang="ja-JP" altLang="en-US" sz="2000"/>
          </a:p>
        </p:txBody>
      </p:sp>
      <p:sp>
        <p:nvSpPr>
          <p:cNvPr id="4" name="Text 2"/>
          <p:cNvSpPr/>
          <p:nvPr/>
        </p:nvSpPr>
        <p:spPr>
          <a:xfrm>
            <a:off x="1253490" y="3129201"/>
            <a:ext cx="3350657" cy="499705"/>
          </a:xfrm>
          <a:prstGeom prst="rect">
            <a:avLst/>
          </a:prstGeom>
          <a:noFill/>
          <a:ln/>
        </p:spPr>
        <p:txBody>
          <a:bodyPr wrap="none" lIns="0" tIns="0" rIns="0" bIns="0" rtlCol="0" anchor="t"/>
          <a:lstStyle/>
          <a:p>
            <a:pPr marL="0" indent="0" algn="l">
              <a:lnSpc>
                <a:spcPts val="3900"/>
              </a:lnSpc>
              <a:buNone/>
            </a:pPr>
            <a:r>
              <a:rPr lang="en-US" sz="3200" dirty="0">
                <a:solidFill>
                  <a:srgbClr val="030303"/>
                </a:solidFill>
                <a:latin typeface="Inter Medium" pitchFamily="34" charset="0"/>
                <a:ea typeface="Inter Medium" pitchFamily="34" charset="-122"/>
                <a:cs typeface="Inter Medium" pitchFamily="34" charset="-120"/>
              </a:rPr>
              <a:t>食欲低下</a:t>
            </a:r>
            <a:endParaRPr lang="en-US" sz="3200" dirty="0"/>
          </a:p>
        </p:txBody>
      </p:sp>
      <p:sp>
        <p:nvSpPr>
          <p:cNvPr id="5" name="Text 3"/>
          <p:cNvSpPr/>
          <p:nvPr/>
        </p:nvSpPr>
        <p:spPr>
          <a:xfrm>
            <a:off x="1253490" y="3820716"/>
            <a:ext cx="3350657" cy="1535549"/>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痛みにより食事への関心が減少し、栄養状態が悪化する</a:t>
            </a:r>
            <a:endParaRPr lang="en-US" sz="2800" dirty="0"/>
          </a:p>
        </p:txBody>
      </p:sp>
      <p:sp>
        <p:nvSpPr>
          <p:cNvPr id="6" name="Shape 4"/>
          <p:cNvSpPr/>
          <p:nvPr/>
        </p:nvSpPr>
        <p:spPr>
          <a:xfrm>
            <a:off x="5281851" y="2771299"/>
            <a:ext cx="4066580" cy="2942868"/>
          </a:xfrm>
          <a:prstGeom prst="roundRect">
            <a:avLst>
              <a:gd name="adj" fmla="val 4565"/>
            </a:avLst>
          </a:prstGeom>
          <a:solidFill>
            <a:srgbClr val="FFFFFF">
              <a:alpha val="95000"/>
            </a:srgbClr>
          </a:solidFill>
          <a:ln w="38100">
            <a:solidFill>
              <a:srgbClr val="CCCCCC"/>
            </a:solidFill>
            <a:prstDash val="solid"/>
          </a:ln>
        </p:spPr>
        <p:txBody>
          <a:bodyPr/>
          <a:lstStyle/>
          <a:p>
            <a:endParaRPr lang="ja-JP" altLang="en-US" sz="2000"/>
          </a:p>
        </p:txBody>
      </p:sp>
      <p:sp>
        <p:nvSpPr>
          <p:cNvPr id="7" name="Text 5"/>
          <p:cNvSpPr/>
          <p:nvPr/>
        </p:nvSpPr>
        <p:spPr>
          <a:xfrm>
            <a:off x="5639753" y="3129201"/>
            <a:ext cx="3350776" cy="499705"/>
          </a:xfrm>
          <a:prstGeom prst="rect">
            <a:avLst/>
          </a:prstGeom>
          <a:noFill/>
          <a:ln/>
        </p:spPr>
        <p:txBody>
          <a:bodyPr wrap="none" lIns="0" tIns="0" rIns="0" bIns="0" rtlCol="0" anchor="t"/>
          <a:lstStyle/>
          <a:p>
            <a:pPr marL="0" indent="0" algn="l">
              <a:lnSpc>
                <a:spcPts val="3900"/>
              </a:lnSpc>
              <a:buNone/>
            </a:pPr>
            <a:r>
              <a:rPr lang="en-US" sz="3200" dirty="0">
                <a:solidFill>
                  <a:srgbClr val="030303"/>
                </a:solidFill>
                <a:latin typeface="Inter Medium" pitchFamily="34" charset="0"/>
                <a:ea typeface="Inter Medium" pitchFamily="34" charset="-122"/>
                <a:cs typeface="Inter Medium" pitchFamily="34" charset="-120"/>
              </a:rPr>
              <a:t>意欲低下・抑うつ</a:t>
            </a:r>
            <a:endParaRPr lang="en-US" sz="3200" dirty="0"/>
          </a:p>
        </p:txBody>
      </p:sp>
      <p:sp>
        <p:nvSpPr>
          <p:cNvPr id="8" name="Text 6"/>
          <p:cNvSpPr/>
          <p:nvPr/>
        </p:nvSpPr>
        <p:spPr>
          <a:xfrm>
            <a:off x="5639753" y="3820716"/>
            <a:ext cx="3350776" cy="1535549"/>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活動意欲が減退し、抑うつ状態に陥りやすくなる</a:t>
            </a:r>
            <a:endParaRPr lang="en-US" sz="2800" dirty="0"/>
          </a:p>
        </p:txBody>
      </p:sp>
      <p:sp>
        <p:nvSpPr>
          <p:cNvPr id="9" name="Shape 7"/>
          <p:cNvSpPr/>
          <p:nvPr/>
        </p:nvSpPr>
        <p:spPr>
          <a:xfrm>
            <a:off x="9668232" y="2771299"/>
            <a:ext cx="4066461" cy="2942868"/>
          </a:xfrm>
          <a:prstGeom prst="roundRect">
            <a:avLst>
              <a:gd name="adj" fmla="val 4565"/>
            </a:avLst>
          </a:prstGeom>
          <a:solidFill>
            <a:srgbClr val="FFFFFF">
              <a:alpha val="95000"/>
            </a:srgbClr>
          </a:solidFill>
          <a:ln w="38100">
            <a:solidFill>
              <a:srgbClr val="CCCCCC"/>
            </a:solidFill>
            <a:prstDash val="solid"/>
          </a:ln>
        </p:spPr>
        <p:txBody>
          <a:bodyPr/>
          <a:lstStyle/>
          <a:p>
            <a:endParaRPr lang="ja-JP" altLang="en-US" sz="2000"/>
          </a:p>
        </p:txBody>
      </p:sp>
      <p:sp>
        <p:nvSpPr>
          <p:cNvPr id="10" name="Text 8"/>
          <p:cNvSpPr/>
          <p:nvPr/>
        </p:nvSpPr>
        <p:spPr>
          <a:xfrm>
            <a:off x="10026134" y="3129201"/>
            <a:ext cx="3350657" cy="499705"/>
          </a:xfrm>
          <a:prstGeom prst="rect">
            <a:avLst/>
          </a:prstGeom>
          <a:noFill/>
          <a:ln/>
        </p:spPr>
        <p:txBody>
          <a:bodyPr wrap="none" lIns="0" tIns="0" rIns="0" bIns="0" rtlCol="0" anchor="t"/>
          <a:lstStyle/>
          <a:p>
            <a:pPr marL="0" indent="0" algn="l">
              <a:lnSpc>
                <a:spcPts val="3900"/>
              </a:lnSpc>
              <a:buNone/>
            </a:pPr>
            <a:r>
              <a:rPr lang="en-US" sz="3200" dirty="0">
                <a:solidFill>
                  <a:srgbClr val="030303"/>
                </a:solidFill>
                <a:latin typeface="Inter Medium" pitchFamily="34" charset="0"/>
                <a:ea typeface="Inter Medium" pitchFamily="34" charset="-122"/>
                <a:cs typeface="Inter Medium" pitchFamily="34" charset="-120"/>
              </a:rPr>
              <a:t>転倒リスク増加</a:t>
            </a:r>
            <a:endParaRPr lang="en-US" sz="3200" dirty="0"/>
          </a:p>
        </p:txBody>
      </p:sp>
      <p:sp>
        <p:nvSpPr>
          <p:cNvPr id="11" name="Text 9"/>
          <p:cNvSpPr/>
          <p:nvPr/>
        </p:nvSpPr>
        <p:spPr>
          <a:xfrm>
            <a:off x="10026134" y="3820716"/>
            <a:ext cx="3350657" cy="1535549"/>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歩行量減少により筋力が低下し、ADLが低下する</a:t>
            </a:r>
            <a:endParaRPr lang="en-US" sz="2800" dirty="0"/>
          </a:p>
        </p:txBody>
      </p:sp>
      <p:sp>
        <p:nvSpPr>
          <p:cNvPr id="12" name="Text 10"/>
          <p:cNvSpPr/>
          <p:nvPr/>
        </p:nvSpPr>
        <p:spPr>
          <a:xfrm>
            <a:off x="895588" y="6073973"/>
            <a:ext cx="12839224" cy="1023699"/>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疼痛は単なる身体的苦痛にとどまらず、高齢者の生活全般に深刻な影響を及ぼす。早期発見と適切な管理により、これらの悪循環を断ち切ることが重要である。</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683937" y="668417"/>
            <a:ext cx="11007209" cy="845582"/>
          </a:xfrm>
          <a:prstGeom prst="rect">
            <a:avLst/>
          </a:prstGeom>
          <a:noFill/>
          <a:ln/>
        </p:spPr>
        <p:txBody>
          <a:bodyPr wrap="none" lIns="0" tIns="0" rIns="0" bIns="0" rtlCol="0" anchor="t"/>
          <a:lstStyle/>
          <a:p>
            <a:pPr marL="0" indent="0" algn="l">
              <a:lnSpc>
                <a:spcPts val="6650"/>
              </a:lnSpc>
              <a:buNone/>
            </a:pPr>
            <a:r>
              <a:rPr lang="en-US" sz="5300" dirty="0">
                <a:solidFill>
                  <a:srgbClr val="1B1B27"/>
                </a:solidFill>
                <a:latin typeface="Inter Medium" pitchFamily="34" charset="0"/>
                <a:ea typeface="Inter Medium" pitchFamily="34" charset="-122"/>
                <a:cs typeface="Inter Medium" pitchFamily="34" charset="-120"/>
              </a:rPr>
              <a:t>主観的評価:自己申告による疼痛評価</a:t>
            </a:r>
            <a:endParaRPr lang="en-US" sz="5300" dirty="0"/>
          </a:p>
        </p:txBody>
      </p:sp>
      <p:sp>
        <p:nvSpPr>
          <p:cNvPr id="3" name="Text 1"/>
          <p:cNvSpPr/>
          <p:nvPr/>
        </p:nvSpPr>
        <p:spPr>
          <a:xfrm>
            <a:off x="757595" y="1957031"/>
            <a:ext cx="13115211" cy="865823"/>
          </a:xfrm>
          <a:prstGeom prst="rect">
            <a:avLst/>
          </a:prstGeom>
          <a:noFill/>
          <a:ln/>
        </p:spPr>
        <p:txBody>
          <a:bodyPr wrap="square" lIns="0" tIns="0" rIns="0" bIns="0" rtlCol="0" anchor="t"/>
          <a:lstStyle/>
          <a:p>
            <a:pPr marL="0" indent="0" algn="l">
              <a:lnSpc>
                <a:spcPts val="3400"/>
              </a:lnSpc>
              <a:buNone/>
            </a:pPr>
            <a:r>
              <a:rPr lang="en-US" sz="2800" dirty="0">
                <a:solidFill>
                  <a:srgbClr val="030303"/>
                </a:solidFill>
                <a:latin typeface="IBM Plex Sans Medium" pitchFamily="34" charset="0"/>
                <a:ea typeface="IBM Plex Sans Medium" pitchFamily="34" charset="-122"/>
                <a:cs typeface="IBM Plex Sans Medium" pitchFamily="34" charset="-120"/>
              </a:rPr>
              <a:t>認知機能に問題がない高齢者に対しては、自己申告による疼痛評価が有効である。患者自身が痛みの強さを表現することで、より正確な評価が可能となる。</a:t>
            </a:r>
            <a:endParaRPr lang="en-US" sz="2800" dirty="0"/>
          </a:p>
        </p:txBody>
      </p:sp>
      <p:sp>
        <p:nvSpPr>
          <p:cNvPr id="4" name="Shape 2"/>
          <p:cNvSpPr/>
          <p:nvPr/>
        </p:nvSpPr>
        <p:spPr>
          <a:xfrm>
            <a:off x="757595" y="3153336"/>
            <a:ext cx="4191358" cy="4638658"/>
          </a:xfrm>
          <a:prstGeom prst="roundRect">
            <a:avLst>
              <a:gd name="adj" fmla="val 3011"/>
            </a:avLst>
          </a:prstGeom>
          <a:solidFill>
            <a:srgbClr val="FFFFFF">
              <a:alpha val="95000"/>
            </a:srgbClr>
          </a:solidFill>
          <a:ln w="30480">
            <a:solidFill>
              <a:srgbClr val="CCCCCC"/>
            </a:solidFill>
            <a:prstDash val="solid"/>
          </a:ln>
        </p:spPr>
        <p:txBody>
          <a:bodyPr/>
          <a:lstStyle/>
          <a:p>
            <a:endParaRPr lang="ja-JP" altLang="en-US" sz="2400"/>
          </a:p>
        </p:txBody>
      </p:sp>
      <p:sp>
        <p:nvSpPr>
          <p:cNvPr id="5" name="Text 3"/>
          <p:cNvSpPr/>
          <p:nvPr/>
        </p:nvSpPr>
        <p:spPr>
          <a:xfrm>
            <a:off x="1058585" y="3454326"/>
            <a:ext cx="3589378" cy="1039202"/>
          </a:xfrm>
          <a:prstGeom prst="rect">
            <a:avLst/>
          </a:prstGeom>
          <a:noFill/>
          <a:ln/>
        </p:spPr>
        <p:txBody>
          <a:bodyPr wrap="square" lIns="0" tIns="0" rIns="0" bIns="0" rtlCol="0" anchor="t"/>
          <a:lstStyle/>
          <a:p>
            <a:pPr marL="0" indent="0" algn="l">
              <a:lnSpc>
                <a:spcPts val="3300"/>
              </a:lnSpc>
              <a:buNone/>
            </a:pPr>
            <a:r>
              <a:rPr lang="en-US" sz="3200" dirty="0">
                <a:solidFill>
                  <a:srgbClr val="030303"/>
                </a:solidFill>
                <a:latin typeface="Inter Medium" pitchFamily="34" charset="0"/>
                <a:ea typeface="Inter Medium" pitchFamily="34" charset="-122"/>
                <a:cs typeface="Inter Medium" pitchFamily="34" charset="-120"/>
              </a:rPr>
              <a:t>NRS(数値評価スケール)</a:t>
            </a:r>
            <a:endParaRPr lang="en-US" sz="3200" dirty="0"/>
          </a:p>
        </p:txBody>
      </p:sp>
      <p:sp>
        <p:nvSpPr>
          <p:cNvPr id="6" name="Text 4"/>
          <p:cNvSpPr/>
          <p:nvPr/>
        </p:nvSpPr>
        <p:spPr>
          <a:xfrm>
            <a:off x="1058585" y="4462191"/>
            <a:ext cx="3589378" cy="2660194"/>
          </a:xfrm>
          <a:prstGeom prst="rect">
            <a:avLst/>
          </a:prstGeom>
          <a:noFill/>
          <a:ln/>
        </p:spPr>
        <p:txBody>
          <a:bodyPr wrap="square" lIns="0" tIns="0" rIns="0" bIns="0" rtlCol="0" anchor="t"/>
          <a:lstStyle/>
          <a:p>
            <a:pPr marL="0" indent="0" algn="l">
              <a:lnSpc>
                <a:spcPts val="3400"/>
              </a:lnSpc>
              <a:buNone/>
            </a:pPr>
            <a:r>
              <a:rPr lang="en-US" sz="2800" dirty="0">
                <a:solidFill>
                  <a:srgbClr val="030303"/>
                </a:solidFill>
                <a:latin typeface="IBM Plex Sans Medium" pitchFamily="34" charset="0"/>
                <a:ea typeface="IBM Plex Sans Medium" pitchFamily="34" charset="-122"/>
                <a:cs typeface="IBM Plex Sans Medium" pitchFamily="34" charset="-120"/>
              </a:rPr>
              <a:t>0(痛みなし)から10(耐えがたい痛み)までの数値で痛みを表現する。認知機能に問題がない高齢者に最も有効な評価法である。</a:t>
            </a:r>
            <a:endParaRPr lang="en-US" sz="2800" dirty="0"/>
          </a:p>
        </p:txBody>
      </p:sp>
      <p:sp>
        <p:nvSpPr>
          <p:cNvPr id="7" name="Shape 5"/>
          <p:cNvSpPr/>
          <p:nvPr/>
        </p:nvSpPr>
        <p:spPr>
          <a:xfrm>
            <a:off x="5219462" y="3153336"/>
            <a:ext cx="4191358" cy="4638658"/>
          </a:xfrm>
          <a:prstGeom prst="roundRect">
            <a:avLst>
              <a:gd name="adj" fmla="val 3011"/>
            </a:avLst>
          </a:prstGeom>
          <a:solidFill>
            <a:srgbClr val="FFFFFF">
              <a:alpha val="95000"/>
            </a:srgbClr>
          </a:solidFill>
          <a:ln w="30480">
            <a:solidFill>
              <a:srgbClr val="CCCCCC"/>
            </a:solidFill>
            <a:prstDash val="solid"/>
          </a:ln>
        </p:spPr>
        <p:txBody>
          <a:bodyPr/>
          <a:lstStyle/>
          <a:p>
            <a:endParaRPr lang="ja-JP" altLang="en-US" sz="2400"/>
          </a:p>
        </p:txBody>
      </p:sp>
      <p:sp>
        <p:nvSpPr>
          <p:cNvPr id="8" name="Text 6"/>
          <p:cNvSpPr/>
          <p:nvPr/>
        </p:nvSpPr>
        <p:spPr>
          <a:xfrm>
            <a:off x="5520452" y="3454326"/>
            <a:ext cx="3589378" cy="1039202"/>
          </a:xfrm>
          <a:prstGeom prst="rect">
            <a:avLst/>
          </a:prstGeom>
          <a:noFill/>
          <a:ln/>
        </p:spPr>
        <p:txBody>
          <a:bodyPr wrap="square" lIns="0" tIns="0" rIns="0" bIns="0" rtlCol="0" anchor="t"/>
          <a:lstStyle/>
          <a:p>
            <a:pPr marL="0" indent="0" algn="l">
              <a:lnSpc>
                <a:spcPts val="3300"/>
              </a:lnSpc>
              <a:buNone/>
            </a:pPr>
            <a:r>
              <a:rPr lang="en-US" sz="3200" dirty="0">
                <a:solidFill>
                  <a:srgbClr val="030303"/>
                </a:solidFill>
                <a:latin typeface="Inter Medium" pitchFamily="34" charset="0"/>
                <a:ea typeface="Inter Medium" pitchFamily="34" charset="-122"/>
                <a:cs typeface="Inter Medium" pitchFamily="34" charset="-120"/>
              </a:rPr>
              <a:t>VRS(言語評価スケール)</a:t>
            </a:r>
            <a:endParaRPr lang="en-US" sz="3200" dirty="0"/>
          </a:p>
        </p:txBody>
      </p:sp>
      <p:sp>
        <p:nvSpPr>
          <p:cNvPr id="9" name="Text 7"/>
          <p:cNvSpPr/>
          <p:nvPr/>
        </p:nvSpPr>
        <p:spPr>
          <a:xfrm>
            <a:off x="5520452" y="4462191"/>
            <a:ext cx="3589378" cy="2660194"/>
          </a:xfrm>
          <a:prstGeom prst="rect">
            <a:avLst/>
          </a:prstGeom>
          <a:noFill/>
          <a:ln/>
        </p:spPr>
        <p:txBody>
          <a:bodyPr wrap="square" lIns="0" tIns="0" rIns="0" bIns="0" rtlCol="0" anchor="t"/>
          <a:lstStyle/>
          <a:p>
            <a:pPr marL="0" indent="0" algn="l">
              <a:lnSpc>
                <a:spcPts val="3400"/>
              </a:lnSpc>
              <a:buNone/>
            </a:pPr>
            <a:r>
              <a:rPr lang="en-US" sz="2800" dirty="0">
                <a:solidFill>
                  <a:srgbClr val="030303"/>
                </a:solidFill>
                <a:latin typeface="IBM Plex Sans Medium" pitchFamily="34" charset="0"/>
                <a:ea typeface="IBM Plex Sans Medium" pitchFamily="34" charset="-122"/>
                <a:cs typeface="IBM Plex Sans Medium" pitchFamily="34" charset="-120"/>
              </a:rPr>
              <a:t>「痛くない」「少し痛い」「かなり痛い」など、言葉で痛みを表現する。軽度の認知症がある高齢者でも使用可能である。</a:t>
            </a:r>
            <a:endParaRPr lang="en-US" sz="2800" dirty="0"/>
          </a:p>
        </p:txBody>
      </p:sp>
      <p:sp>
        <p:nvSpPr>
          <p:cNvPr id="10" name="Shape 8"/>
          <p:cNvSpPr/>
          <p:nvPr/>
        </p:nvSpPr>
        <p:spPr>
          <a:xfrm>
            <a:off x="9681328" y="3153336"/>
            <a:ext cx="4191477" cy="4638658"/>
          </a:xfrm>
          <a:prstGeom prst="roundRect">
            <a:avLst>
              <a:gd name="adj" fmla="val 3011"/>
            </a:avLst>
          </a:prstGeom>
          <a:solidFill>
            <a:srgbClr val="FFFFFF">
              <a:alpha val="95000"/>
            </a:srgbClr>
          </a:solidFill>
          <a:ln w="30480">
            <a:solidFill>
              <a:srgbClr val="CCCCCC"/>
            </a:solidFill>
            <a:prstDash val="solid"/>
          </a:ln>
        </p:spPr>
        <p:txBody>
          <a:bodyPr/>
          <a:lstStyle/>
          <a:p>
            <a:endParaRPr lang="ja-JP" altLang="en-US" sz="2400"/>
          </a:p>
        </p:txBody>
      </p:sp>
      <p:sp>
        <p:nvSpPr>
          <p:cNvPr id="11" name="Text 9"/>
          <p:cNvSpPr/>
          <p:nvPr/>
        </p:nvSpPr>
        <p:spPr>
          <a:xfrm>
            <a:off x="9982318" y="3454326"/>
            <a:ext cx="3382209" cy="519601"/>
          </a:xfrm>
          <a:prstGeom prst="rect">
            <a:avLst/>
          </a:prstGeom>
          <a:noFill/>
          <a:ln/>
        </p:spPr>
        <p:txBody>
          <a:bodyPr wrap="none" lIns="0" tIns="0" rIns="0" bIns="0" rtlCol="0" anchor="t"/>
          <a:lstStyle/>
          <a:p>
            <a:pPr marL="0" indent="0" algn="l">
              <a:lnSpc>
                <a:spcPts val="3300"/>
              </a:lnSpc>
              <a:buNone/>
            </a:pPr>
            <a:r>
              <a:rPr lang="en-US" sz="3200" dirty="0">
                <a:solidFill>
                  <a:srgbClr val="030303"/>
                </a:solidFill>
                <a:latin typeface="Inter Medium" pitchFamily="34" charset="0"/>
                <a:ea typeface="Inter Medium" pitchFamily="34" charset="-122"/>
                <a:cs typeface="Inter Medium" pitchFamily="34" charset="-120"/>
              </a:rPr>
              <a:t>フェイススケール</a:t>
            </a:r>
            <a:endParaRPr lang="en-US" sz="3200" dirty="0"/>
          </a:p>
        </p:txBody>
      </p:sp>
      <p:sp>
        <p:nvSpPr>
          <p:cNvPr id="12" name="Text 10"/>
          <p:cNvSpPr/>
          <p:nvPr/>
        </p:nvSpPr>
        <p:spPr>
          <a:xfrm>
            <a:off x="9982318" y="4039400"/>
            <a:ext cx="3589497" cy="2128155"/>
          </a:xfrm>
          <a:prstGeom prst="rect">
            <a:avLst/>
          </a:prstGeom>
          <a:noFill/>
          <a:ln/>
        </p:spPr>
        <p:txBody>
          <a:bodyPr wrap="square" lIns="0" tIns="0" rIns="0" bIns="0" rtlCol="0" anchor="t"/>
          <a:lstStyle/>
          <a:p>
            <a:pPr marL="0" indent="0" algn="l">
              <a:lnSpc>
                <a:spcPts val="3400"/>
              </a:lnSpc>
              <a:buNone/>
            </a:pPr>
            <a:r>
              <a:rPr lang="en-US" sz="2800" dirty="0">
                <a:solidFill>
                  <a:srgbClr val="030303"/>
                </a:solidFill>
                <a:latin typeface="IBM Plex Sans Medium" pitchFamily="34" charset="0"/>
                <a:ea typeface="IBM Plex Sans Medium" pitchFamily="34" charset="-122"/>
                <a:cs typeface="IBM Plex Sans Medium" pitchFamily="34" charset="-120"/>
              </a:rPr>
              <a:t>表情マークで痛みの強さを評価する。認知症や言語障害のある高齢者に適している視覚的評価法である。</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82241" y="992505"/>
            <a:ext cx="8381048" cy="873085"/>
          </a:xfrm>
          <a:prstGeom prst="rect">
            <a:avLst/>
          </a:prstGeom>
          <a:noFill/>
          <a:ln/>
        </p:spPr>
        <p:txBody>
          <a:bodyPr wrap="none" lIns="0" tIns="0" rIns="0" bIns="0" rtlCol="0" anchor="t"/>
          <a:lstStyle/>
          <a:p>
            <a:pPr marL="0" indent="0" algn="l">
              <a:lnSpc>
                <a:spcPts val="6850"/>
              </a:lnSpc>
              <a:buNone/>
            </a:pPr>
            <a:r>
              <a:rPr lang="en-US" sz="5500" dirty="0">
                <a:solidFill>
                  <a:srgbClr val="1B1B27"/>
                </a:solidFill>
                <a:latin typeface="Inter Medium" pitchFamily="34" charset="0"/>
                <a:ea typeface="Inter Medium" pitchFamily="34" charset="-122"/>
                <a:cs typeface="Inter Medium" pitchFamily="34" charset="-120"/>
              </a:rPr>
              <a:t>疼痛評価時の重要な注意点</a:t>
            </a:r>
            <a:endParaRPr lang="en-US" sz="5500" dirty="0"/>
          </a:p>
        </p:txBody>
      </p:sp>
      <p:sp>
        <p:nvSpPr>
          <p:cNvPr id="3" name="Text 1"/>
          <p:cNvSpPr/>
          <p:nvPr/>
        </p:nvSpPr>
        <p:spPr>
          <a:xfrm>
            <a:off x="782241" y="2564011"/>
            <a:ext cx="4191000" cy="523875"/>
          </a:xfrm>
          <a:prstGeom prst="rect">
            <a:avLst/>
          </a:prstGeom>
          <a:noFill/>
          <a:ln/>
        </p:spPr>
        <p:txBody>
          <a:bodyPr wrap="none" lIns="0" tIns="0" rIns="0" bIns="0" rtlCol="0" anchor="t"/>
          <a:lstStyle/>
          <a:p>
            <a:pPr marL="0" indent="0" algn="l">
              <a:lnSpc>
                <a:spcPts val="4100"/>
              </a:lnSpc>
              <a:buNone/>
            </a:pPr>
            <a:r>
              <a:rPr lang="en-US" sz="4000" dirty="0">
                <a:solidFill>
                  <a:srgbClr val="1B1B27"/>
                </a:solidFill>
                <a:latin typeface="Inter Medium" pitchFamily="34" charset="0"/>
                <a:ea typeface="Inter Medium" pitchFamily="34" charset="-122"/>
                <a:cs typeface="Inter Medium" pitchFamily="34" charset="-120"/>
              </a:rPr>
              <a:t>痛みの多面的評価</a:t>
            </a:r>
            <a:endParaRPr lang="en-US" sz="4000" dirty="0"/>
          </a:p>
        </p:txBody>
      </p:sp>
      <p:sp>
        <p:nvSpPr>
          <p:cNvPr id="4" name="Text 2"/>
          <p:cNvSpPr/>
          <p:nvPr/>
        </p:nvSpPr>
        <p:spPr>
          <a:xfrm>
            <a:off x="782241" y="3367207"/>
            <a:ext cx="6192203" cy="894159"/>
          </a:xfrm>
          <a:prstGeom prst="rect">
            <a:avLst/>
          </a:prstGeom>
          <a:noFill/>
          <a:ln/>
        </p:spPr>
        <p:txBody>
          <a:bodyPr wrap="square" lIns="0" tIns="0" rIns="0" bIns="0" rtlCol="0" anchor="t"/>
          <a:lstStyle/>
          <a:p>
            <a:pPr marL="0" indent="0" algn="l">
              <a:lnSpc>
                <a:spcPts val="3500"/>
              </a:lnSpc>
              <a:buNone/>
            </a:pPr>
            <a:r>
              <a:rPr lang="en-US" sz="2800" dirty="0">
                <a:solidFill>
                  <a:srgbClr val="030303"/>
                </a:solidFill>
                <a:latin typeface="IBM Plex Sans Medium" pitchFamily="34" charset="0"/>
                <a:ea typeface="IBM Plex Sans Medium" pitchFamily="34" charset="-122"/>
                <a:cs typeface="IBM Plex Sans Medium" pitchFamily="34" charset="-120"/>
              </a:rPr>
              <a:t>痛みの強さだけでなく、以下の要素も確認することが重要である:</a:t>
            </a:r>
            <a:endParaRPr lang="en-US" sz="2800" dirty="0"/>
          </a:p>
        </p:txBody>
      </p:sp>
      <p:sp>
        <p:nvSpPr>
          <p:cNvPr id="5" name="Text 3"/>
          <p:cNvSpPr/>
          <p:nvPr/>
        </p:nvSpPr>
        <p:spPr>
          <a:xfrm>
            <a:off x="782241" y="4512826"/>
            <a:ext cx="6192203" cy="447080"/>
          </a:xfrm>
          <a:prstGeom prst="rect">
            <a:avLst/>
          </a:prstGeom>
          <a:noFill/>
          <a:ln/>
        </p:spPr>
        <p:txBody>
          <a:bodyPr wrap="none" lIns="0" tIns="0" rIns="0" bIns="0" rtlCol="0" anchor="t"/>
          <a:lstStyle/>
          <a:p>
            <a:pPr marL="342900" indent="-342900" algn="l">
              <a:lnSpc>
                <a:spcPts val="35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痛みの部位(どこが痛むか)</a:t>
            </a:r>
            <a:endParaRPr lang="en-US" sz="2800" dirty="0"/>
          </a:p>
        </p:txBody>
      </p:sp>
      <p:sp>
        <p:nvSpPr>
          <p:cNvPr id="6" name="Text 4"/>
          <p:cNvSpPr/>
          <p:nvPr/>
        </p:nvSpPr>
        <p:spPr>
          <a:xfrm>
            <a:off x="782241" y="5057656"/>
            <a:ext cx="6192203" cy="447080"/>
          </a:xfrm>
          <a:prstGeom prst="rect">
            <a:avLst/>
          </a:prstGeom>
          <a:noFill/>
          <a:ln/>
        </p:spPr>
        <p:txBody>
          <a:bodyPr wrap="none" lIns="0" tIns="0" rIns="0" bIns="0" rtlCol="0" anchor="t"/>
          <a:lstStyle/>
          <a:p>
            <a:pPr marL="342900" indent="-342900" algn="l">
              <a:lnSpc>
                <a:spcPts val="35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痛みの性質(刺すような、ズキズキするなど)</a:t>
            </a:r>
            <a:endParaRPr lang="en-US" sz="2800" dirty="0"/>
          </a:p>
        </p:txBody>
      </p:sp>
      <p:sp>
        <p:nvSpPr>
          <p:cNvPr id="7" name="Text 5"/>
          <p:cNvSpPr/>
          <p:nvPr/>
        </p:nvSpPr>
        <p:spPr>
          <a:xfrm>
            <a:off x="782241" y="5602486"/>
            <a:ext cx="6192203" cy="447080"/>
          </a:xfrm>
          <a:prstGeom prst="rect">
            <a:avLst/>
          </a:prstGeom>
          <a:noFill/>
          <a:ln/>
        </p:spPr>
        <p:txBody>
          <a:bodyPr wrap="none" lIns="0" tIns="0" rIns="0" bIns="0" rtlCol="0" anchor="t"/>
          <a:lstStyle/>
          <a:p>
            <a:pPr marL="342900" indent="-342900" algn="l">
              <a:lnSpc>
                <a:spcPts val="35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痛みが生じる時間帯</a:t>
            </a:r>
            <a:endParaRPr lang="en-US" sz="2800" dirty="0"/>
          </a:p>
        </p:txBody>
      </p:sp>
      <p:sp>
        <p:nvSpPr>
          <p:cNvPr id="8" name="Text 6"/>
          <p:cNvSpPr/>
          <p:nvPr/>
        </p:nvSpPr>
        <p:spPr>
          <a:xfrm>
            <a:off x="782241" y="6147316"/>
            <a:ext cx="6192203" cy="447080"/>
          </a:xfrm>
          <a:prstGeom prst="rect">
            <a:avLst/>
          </a:prstGeom>
          <a:noFill/>
          <a:ln/>
        </p:spPr>
        <p:txBody>
          <a:bodyPr wrap="none" lIns="0" tIns="0" rIns="0" bIns="0" rtlCol="0" anchor="t"/>
          <a:lstStyle/>
          <a:p>
            <a:pPr marL="342900" indent="-342900" algn="l">
              <a:lnSpc>
                <a:spcPts val="35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日内変動の有無</a:t>
            </a:r>
            <a:endParaRPr lang="en-US" sz="2800" dirty="0"/>
          </a:p>
        </p:txBody>
      </p:sp>
      <p:sp>
        <p:nvSpPr>
          <p:cNvPr id="9" name="Text 7"/>
          <p:cNvSpPr/>
          <p:nvPr/>
        </p:nvSpPr>
        <p:spPr>
          <a:xfrm>
            <a:off x="782241" y="6692146"/>
            <a:ext cx="6192203" cy="447080"/>
          </a:xfrm>
          <a:prstGeom prst="rect">
            <a:avLst/>
          </a:prstGeom>
          <a:noFill/>
          <a:ln/>
        </p:spPr>
        <p:txBody>
          <a:bodyPr wrap="none" lIns="0" tIns="0" rIns="0" bIns="0" rtlCol="0" anchor="t"/>
          <a:lstStyle/>
          <a:p>
            <a:pPr marL="342900" indent="-342900" algn="l">
              <a:lnSpc>
                <a:spcPts val="35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動作時の痛みの変化</a:t>
            </a:r>
            <a:endParaRPr lang="en-US" sz="2800" dirty="0"/>
          </a:p>
        </p:txBody>
      </p:sp>
      <p:sp>
        <p:nvSpPr>
          <p:cNvPr id="10" name="Text 8"/>
          <p:cNvSpPr/>
          <p:nvPr/>
        </p:nvSpPr>
        <p:spPr>
          <a:xfrm>
            <a:off x="8082677" y="2599015"/>
            <a:ext cx="5773103" cy="894159"/>
          </a:xfrm>
          <a:prstGeom prst="rect">
            <a:avLst/>
          </a:prstGeom>
          <a:noFill/>
          <a:ln/>
        </p:spPr>
        <p:txBody>
          <a:bodyPr wrap="square" lIns="0" tIns="0" rIns="0" bIns="0" rtlCol="0" anchor="t"/>
          <a:lstStyle/>
          <a:p>
            <a:pPr marL="0" indent="0" algn="l">
              <a:lnSpc>
                <a:spcPts val="3500"/>
              </a:lnSpc>
              <a:buNone/>
            </a:pPr>
            <a:r>
              <a:rPr lang="en-US" sz="2800" dirty="0">
                <a:solidFill>
                  <a:srgbClr val="030303"/>
                </a:solidFill>
                <a:latin typeface="IBM Plex Sans Medium" pitchFamily="34" charset="0"/>
                <a:ea typeface="IBM Plex Sans Medium" pitchFamily="34" charset="-122"/>
                <a:cs typeface="IBM Plex Sans Medium" pitchFamily="34" charset="-120"/>
              </a:rPr>
              <a:t>痛みの評価は、生活との関連性を把握することで、より効果的な疼痛管理につながる。</a:t>
            </a:r>
            <a:endParaRPr lang="en-US" sz="2800" dirty="0"/>
          </a:p>
        </p:txBody>
      </p:sp>
      <p:sp>
        <p:nvSpPr>
          <p:cNvPr id="11" name="Shape 9"/>
          <p:cNvSpPr/>
          <p:nvPr/>
        </p:nvSpPr>
        <p:spPr>
          <a:xfrm>
            <a:off x="7663577" y="2599015"/>
            <a:ext cx="38100" cy="894159"/>
          </a:xfrm>
          <a:prstGeom prst="rect">
            <a:avLst/>
          </a:prstGeom>
          <a:solidFill>
            <a:srgbClr val="030303"/>
          </a:solidFill>
          <a:ln/>
        </p:spPr>
        <p:txBody>
          <a:bodyPr/>
          <a:lstStyle/>
          <a:p>
            <a:endParaRPr lang="ja-JP" altLang="en-US"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14375" y="558178"/>
            <a:ext cx="9588937" cy="797243"/>
          </a:xfrm>
          <a:prstGeom prst="rect">
            <a:avLst/>
          </a:prstGeom>
          <a:noFill/>
          <a:ln/>
        </p:spPr>
        <p:txBody>
          <a:bodyPr wrap="none" lIns="0" tIns="0" rIns="0" bIns="0" rtlCol="0" anchor="t"/>
          <a:lstStyle/>
          <a:p>
            <a:pPr marL="0" indent="0" algn="l">
              <a:lnSpc>
                <a:spcPts val="6250"/>
              </a:lnSpc>
              <a:buNone/>
            </a:pPr>
            <a:r>
              <a:rPr lang="en-US" sz="5000" dirty="0">
                <a:solidFill>
                  <a:srgbClr val="1B1B27"/>
                </a:solidFill>
                <a:latin typeface="Inter Medium" pitchFamily="34" charset="0"/>
                <a:ea typeface="Inter Medium" pitchFamily="34" charset="-122"/>
                <a:cs typeface="Inter Medium" pitchFamily="34" charset="-120"/>
              </a:rPr>
              <a:t>PAINAD:認知症高齢者の疼痛評価</a:t>
            </a:r>
            <a:endParaRPr lang="en-US" sz="5000" dirty="0"/>
          </a:p>
        </p:txBody>
      </p:sp>
      <p:sp>
        <p:nvSpPr>
          <p:cNvPr id="3" name="Text 1"/>
          <p:cNvSpPr/>
          <p:nvPr/>
        </p:nvSpPr>
        <p:spPr>
          <a:xfrm>
            <a:off x="714375" y="1642233"/>
            <a:ext cx="13201650" cy="816293"/>
          </a:xfrm>
          <a:prstGeom prst="rect">
            <a:avLst/>
          </a:prstGeom>
          <a:noFill/>
          <a:ln/>
        </p:spPr>
        <p:txBody>
          <a:bodyPr wrap="square" lIns="0" tIns="0" rIns="0" bIns="0" rtlCol="0" anchor="t"/>
          <a:lstStyle/>
          <a:p>
            <a:pPr marL="0" indent="0" algn="l">
              <a:lnSpc>
                <a:spcPts val="3200"/>
              </a:lnSpc>
              <a:buNone/>
            </a:pPr>
            <a:r>
              <a:rPr lang="en-US" sz="2800" dirty="0">
                <a:solidFill>
                  <a:srgbClr val="030303"/>
                </a:solidFill>
                <a:latin typeface="IBM Plex Sans Medium" pitchFamily="34" charset="0"/>
                <a:ea typeface="IBM Plex Sans Medium" pitchFamily="34" charset="-122"/>
                <a:cs typeface="IBM Plex Sans Medium" pitchFamily="34" charset="-120"/>
              </a:rPr>
              <a:t>PAINAD(Pain Assessment in Advanced Dementia)は、認知症高齢者のための観察評価ツールである。5項目をそれぞれ0〜2点で評価し、合計0〜10点で痛みの程度を判定する。</a:t>
            </a:r>
            <a:endParaRPr lang="en-US" sz="2800" dirty="0"/>
          </a:p>
        </p:txBody>
      </p:sp>
      <p:sp>
        <p:nvSpPr>
          <p:cNvPr id="4" name="Text 2"/>
          <p:cNvSpPr/>
          <p:nvPr/>
        </p:nvSpPr>
        <p:spPr>
          <a:xfrm>
            <a:off x="714375" y="3245882"/>
            <a:ext cx="255032" cy="318849"/>
          </a:xfrm>
          <a:prstGeom prst="rect">
            <a:avLst/>
          </a:prstGeom>
          <a:noFill/>
          <a:ln/>
        </p:spPr>
        <p:txBody>
          <a:bodyPr wrap="none" lIns="0" tIns="0" rIns="0" bIns="0" rtlCol="0" anchor="t"/>
          <a:lstStyle/>
          <a:p>
            <a:pPr marL="0" indent="0" algn="l">
              <a:lnSpc>
                <a:spcPts val="3200"/>
              </a:lnSpc>
              <a:buNone/>
            </a:pPr>
            <a:r>
              <a:rPr lang="en-US" sz="2800" dirty="0">
                <a:solidFill>
                  <a:srgbClr val="030303"/>
                </a:solidFill>
                <a:latin typeface="Abadi" panose="020B0604020104020204" pitchFamily="34" charset="0"/>
                <a:ea typeface="Inter Light" pitchFamily="34" charset="-122"/>
                <a:cs typeface="Inter Light" pitchFamily="34" charset="-120"/>
              </a:rPr>
              <a:t>01</a:t>
            </a:r>
            <a:endParaRPr lang="en-US" sz="2800" dirty="0"/>
          </a:p>
        </p:txBody>
      </p:sp>
      <p:sp>
        <p:nvSpPr>
          <p:cNvPr id="5" name="Shape 3"/>
          <p:cNvSpPr/>
          <p:nvPr/>
        </p:nvSpPr>
        <p:spPr>
          <a:xfrm>
            <a:off x="714375" y="3648908"/>
            <a:ext cx="4230529" cy="30480"/>
          </a:xfrm>
          <a:prstGeom prst="rect">
            <a:avLst/>
          </a:prstGeom>
          <a:solidFill>
            <a:srgbClr val="030303"/>
          </a:solidFill>
          <a:ln/>
        </p:spPr>
        <p:txBody>
          <a:bodyPr/>
          <a:lstStyle/>
          <a:p>
            <a:endParaRPr lang="ja-JP" altLang="en-US" sz="2400"/>
          </a:p>
        </p:txBody>
      </p:sp>
      <p:sp>
        <p:nvSpPr>
          <p:cNvPr id="6" name="Text 4"/>
          <p:cNvSpPr/>
          <p:nvPr/>
        </p:nvSpPr>
        <p:spPr>
          <a:xfrm>
            <a:off x="714375" y="3837384"/>
            <a:ext cx="3189208" cy="398621"/>
          </a:xfrm>
          <a:prstGeom prst="rect">
            <a:avLst/>
          </a:prstGeom>
          <a:noFill/>
          <a:ln/>
        </p:spPr>
        <p:txBody>
          <a:bodyPr wrap="none" lIns="0" tIns="0" rIns="0" bIns="0" rtlCol="0" anchor="t"/>
          <a:lstStyle/>
          <a:p>
            <a:pPr marL="0" indent="0" algn="l">
              <a:lnSpc>
                <a:spcPts val="3100"/>
              </a:lnSpc>
              <a:buNone/>
            </a:pPr>
            <a:r>
              <a:rPr lang="en-US" sz="4000" dirty="0">
                <a:solidFill>
                  <a:srgbClr val="030303"/>
                </a:solidFill>
                <a:latin typeface="Inter Medium" pitchFamily="34" charset="0"/>
                <a:ea typeface="Inter Medium" pitchFamily="34" charset="-122"/>
                <a:cs typeface="Inter Medium" pitchFamily="34" charset="-120"/>
              </a:rPr>
              <a:t>呼吸状態</a:t>
            </a:r>
            <a:endParaRPr lang="en-US" sz="4000" dirty="0"/>
          </a:p>
        </p:txBody>
      </p:sp>
      <p:sp>
        <p:nvSpPr>
          <p:cNvPr id="7" name="Text 5"/>
          <p:cNvSpPr/>
          <p:nvPr/>
        </p:nvSpPr>
        <p:spPr>
          <a:xfrm>
            <a:off x="714375" y="4389001"/>
            <a:ext cx="4230529" cy="816293"/>
          </a:xfrm>
          <a:prstGeom prst="rect">
            <a:avLst/>
          </a:prstGeom>
          <a:noFill/>
          <a:ln/>
        </p:spPr>
        <p:txBody>
          <a:bodyPr wrap="square" lIns="0" tIns="0" rIns="0" bIns="0" rtlCol="0" anchor="t"/>
          <a:lstStyle/>
          <a:p>
            <a:pPr marL="0" indent="0" algn="l">
              <a:lnSpc>
                <a:spcPts val="3200"/>
              </a:lnSpc>
              <a:buNone/>
            </a:pPr>
            <a:r>
              <a:rPr lang="en-US" sz="2800" dirty="0">
                <a:solidFill>
                  <a:srgbClr val="030303"/>
                </a:solidFill>
                <a:latin typeface="IBM Plex Sans Medium" pitchFamily="34" charset="0"/>
                <a:ea typeface="IBM Plex Sans Medium" pitchFamily="34" charset="-122"/>
                <a:cs typeface="IBM Plex Sans Medium" pitchFamily="34" charset="-120"/>
              </a:rPr>
              <a:t>速く浅い呼吸、うめき声などを観察する</a:t>
            </a:r>
            <a:endParaRPr lang="en-US" sz="2800" dirty="0"/>
          </a:p>
        </p:txBody>
      </p:sp>
      <p:sp>
        <p:nvSpPr>
          <p:cNvPr id="8" name="Text 6"/>
          <p:cNvSpPr/>
          <p:nvPr/>
        </p:nvSpPr>
        <p:spPr>
          <a:xfrm>
            <a:off x="5199936" y="3245882"/>
            <a:ext cx="255032" cy="318849"/>
          </a:xfrm>
          <a:prstGeom prst="rect">
            <a:avLst/>
          </a:prstGeom>
          <a:noFill/>
          <a:ln/>
        </p:spPr>
        <p:txBody>
          <a:bodyPr wrap="none" lIns="0" tIns="0" rIns="0" bIns="0" rtlCol="0" anchor="t"/>
          <a:lstStyle/>
          <a:p>
            <a:pPr marL="0" indent="0" algn="l">
              <a:lnSpc>
                <a:spcPts val="3200"/>
              </a:lnSpc>
              <a:buNone/>
            </a:pPr>
            <a:r>
              <a:rPr lang="en-US" sz="2800" dirty="0">
                <a:solidFill>
                  <a:srgbClr val="030303"/>
                </a:solidFill>
                <a:latin typeface="Abadi" panose="020B0604020104020204" pitchFamily="34" charset="0"/>
                <a:ea typeface="Inter Light" pitchFamily="34" charset="-122"/>
                <a:cs typeface="Inter Light" pitchFamily="34" charset="-120"/>
              </a:rPr>
              <a:t>02</a:t>
            </a:r>
            <a:endParaRPr lang="en-US" sz="2800" dirty="0"/>
          </a:p>
        </p:txBody>
      </p:sp>
      <p:sp>
        <p:nvSpPr>
          <p:cNvPr id="9" name="Shape 7"/>
          <p:cNvSpPr/>
          <p:nvPr/>
        </p:nvSpPr>
        <p:spPr>
          <a:xfrm>
            <a:off x="5199936" y="3648908"/>
            <a:ext cx="4230529" cy="30480"/>
          </a:xfrm>
          <a:prstGeom prst="rect">
            <a:avLst/>
          </a:prstGeom>
          <a:solidFill>
            <a:srgbClr val="030303"/>
          </a:solidFill>
          <a:ln/>
        </p:spPr>
        <p:txBody>
          <a:bodyPr/>
          <a:lstStyle/>
          <a:p>
            <a:endParaRPr lang="ja-JP" altLang="en-US" sz="2400"/>
          </a:p>
        </p:txBody>
      </p:sp>
      <p:sp>
        <p:nvSpPr>
          <p:cNvPr id="10" name="Text 8"/>
          <p:cNvSpPr/>
          <p:nvPr/>
        </p:nvSpPr>
        <p:spPr>
          <a:xfrm>
            <a:off x="5199936" y="3837384"/>
            <a:ext cx="3189208" cy="398621"/>
          </a:xfrm>
          <a:prstGeom prst="rect">
            <a:avLst/>
          </a:prstGeom>
          <a:noFill/>
          <a:ln/>
        </p:spPr>
        <p:txBody>
          <a:bodyPr wrap="none" lIns="0" tIns="0" rIns="0" bIns="0" rtlCol="0" anchor="t"/>
          <a:lstStyle/>
          <a:p>
            <a:pPr marL="0" indent="0" algn="l">
              <a:lnSpc>
                <a:spcPts val="3100"/>
              </a:lnSpc>
              <a:buNone/>
            </a:pPr>
            <a:r>
              <a:rPr lang="en-US" sz="4000" dirty="0">
                <a:solidFill>
                  <a:srgbClr val="030303"/>
                </a:solidFill>
                <a:latin typeface="Inter Medium" pitchFamily="34" charset="0"/>
                <a:ea typeface="Inter Medium" pitchFamily="34" charset="-122"/>
                <a:cs typeface="Inter Medium" pitchFamily="34" charset="-120"/>
              </a:rPr>
              <a:t>発声</a:t>
            </a:r>
            <a:endParaRPr lang="en-US" sz="4000" dirty="0"/>
          </a:p>
        </p:txBody>
      </p:sp>
      <p:sp>
        <p:nvSpPr>
          <p:cNvPr id="11" name="Text 9"/>
          <p:cNvSpPr/>
          <p:nvPr/>
        </p:nvSpPr>
        <p:spPr>
          <a:xfrm>
            <a:off x="5199936" y="4389001"/>
            <a:ext cx="4230529" cy="816293"/>
          </a:xfrm>
          <a:prstGeom prst="rect">
            <a:avLst/>
          </a:prstGeom>
          <a:noFill/>
          <a:ln/>
        </p:spPr>
        <p:txBody>
          <a:bodyPr wrap="square" lIns="0" tIns="0" rIns="0" bIns="0" rtlCol="0" anchor="t"/>
          <a:lstStyle/>
          <a:p>
            <a:pPr marL="0" indent="0" algn="l">
              <a:lnSpc>
                <a:spcPts val="3200"/>
              </a:lnSpc>
              <a:buNone/>
            </a:pPr>
            <a:r>
              <a:rPr lang="en-US" sz="2800" dirty="0">
                <a:solidFill>
                  <a:srgbClr val="030303"/>
                </a:solidFill>
                <a:latin typeface="IBM Plex Sans Medium" pitchFamily="34" charset="0"/>
                <a:ea typeface="IBM Plex Sans Medium" pitchFamily="34" charset="-122"/>
                <a:cs typeface="IBM Plex Sans Medium" pitchFamily="34" charset="-120"/>
              </a:rPr>
              <a:t>うなる、うめく、大声を出すなどの音声表現を確認する</a:t>
            </a:r>
            <a:endParaRPr lang="en-US" sz="2800" dirty="0"/>
          </a:p>
        </p:txBody>
      </p:sp>
      <p:sp>
        <p:nvSpPr>
          <p:cNvPr id="12" name="Text 10"/>
          <p:cNvSpPr/>
          <p:nvPr/>
        </p:nvSpPr>
        <p:spPr>
          <a:xfrm>
            <a:off x="9685496" y="3245882"/>
            <a:ext cx="255032" cy="318849"/>
          </a:xfrm>
          <a:prstGeom prst="rect">
            <a:avLst/>
          </a:prstGeom>
          <a:noFill/>
          <a:ln/>
        </p:spPr>
        <p:txBody>
          <a:bodyPr wrap="none" lIns="0" tIns="0" rIns="0" bIns="0" rtlCol="0" anchor="t"/>
          <a:lstStyle/>
          <a:p>
            <a:pPr marL="0" indent="0" algn="l">
              <a:lnSpc>
                <a:spcPts val="3200"/>
              </a:lnSpc>
              <a:buNone/>
            </a:pPr>
            <a:r>
              <a:rPr lang="en-US" sz="2800" dirty="0">
                <a:solidFill>
                  <a:srgbClr val="030303"/>
                </a:solidFill>
                <a:latin typeface="Abadi" panose="020B0604020104020204" pitchFamily="34" charset="0"/>
                <a:ea typeface="Inter Light" pitchFamily="34" charset="-122"/>
                <a:cs typeface="Inter Light" pitchFamily="34" charset="-120"/>
              </a:rPr>
              <a:t>03</a:t>
            </a:r>
            <a:endParaRPr lang="en-US" sz="2800" dirty="0"/>
          </a:p>
        </p:txBody>
      </p:sp>
      <p:sp>
        <p:nvSpPr>
          <p:cNvPr id="13" name="Shape 11"/>
          <p:cNvSpPr/>
          <p:nvPr/>
        </p:nvSpPr>
        <p:spPr>
          <a:xfrm>
            <a:off x="9685496" y="3648908"/>
            <a:ext cx="4230529" cy="30480"/>
          </a:xfrm>
          <a:prstGeom prst="rect">
            <a:avLst/>
          </a:prstGeom>
          <a:solidFill>
            <a:srgbClr val="030303"/>
          </a:solidFill>
          <a:ln/>
        </p:spPr>
        <p:txBody>
          <a:bodyPr/>
          <a:lstStyle/>
          <a:p>
            <a:endParaRPr lang="ja-JP" altLang="en-US" sz="2400"/>
          </a:p>
        </p:txBody>
      </p:sp>
      <p:sp>
        <p:nvSpPr>
          <p:cNvPr id="14" name="Text 12"/>
          <p:cNvSpPr/>
          <p:nvPr/>
        </p:nvSpPr>
        <p:spPr>
          <a:xfrm>
            <a:off x="9685496" y="3837384"/>
            <a:ext cx="3189208" cy="398621"/>
          </a:xfrm>
          <a:prstGeom prst="rect">
            <a:avLst/>
          </a:prstGeom>
          <a:noFill/>
          <a:ln/>
        </p:spPr>
        <p:txBody>
          <a:bodyPr wrap="none" lIns="0" tIns="0" rIns="0" bIns="0" rtlCol="0" anchor="t"/>
          <a:lstStyle/>
          <a:p>
            <a:pPr marL="0" indent="0" algn="l">
              <a:lnSpc>
                <a:spcPts val="3100"/>
              </a:lnSpc>
              <a:buNone/>
            </a:pPr>
            <a:r>
              <a:rPr lang="en-US" sz="4000" dirty="0">
                <a:solidFill>
                  <a:srgbClr val="030303"/>
                </a:solidFill>
                <a:latin typeface="Inter Medium" pitchFamily="34" charset="0"/>
                <a:ea typeface="Inter Medium" pitchFamily="34" charset="-122"/>
                <a:cs typeface="Inter Medium" pitchFamily="34" charset="-120"/>
              </a:rPr>
              <a:t>表情</a:t>
            </a:r>
            <a:endParaRPr lang="en-US" sz="4000" dirty="0"/>
          </a:p>
        </p:txBody>
      </p:sp>
      <p:sp>
        <p:nvSpPr>
          <p:cNvPr id="15" name="Text 13"/>
          <p:cNvSpPr/>
          <p:nvPr/>
        </p:nvSpPr>
        <p:spPr>
          <a:xfrm>
            <a:off x="9685496" y="4389001"/>
            <a:ext cx="4230529" cy="816293"/>
          </a:xfrm>
          <a:prstGeom prst="rect">
            <a:avLst/>
          </a:prstGeom>
          <a:noFill/>
          <a:ln/>
        </p:spPr>
        <p:txBody>
          <a:bodyPr wrap="square" lIns="0" tIns="0" rIns="0" bIns="0" rtlCol="0" anchor="t"/>
          <a:lstStyle/>
          <a:p>
            <a:pPr marL="0" indent="0" algn="l">
              <a:lnSpc>
                <a:spcPts val="3200"/>
              </a:lnSpc>
              <a:buNone/>
            </a:pPr>
            <a:r>
              <a:rPr lang="en-US" sz="2800" dirty="0">
                <a:solidFill>
                  <a:srgbClr val="030303"/>
                </a:solidFill>
                <a:latin typeface="IBM Plex Sans Medium" pitchFamily="34" charset="0"/>
                <a:ea typeface="IBM Plex Sans Medium" pitchFamily="34" charset="-122"/>
                <a:cs typeface="IBM Plex Sans Medium" pitchFamily="34" charset="-120"/>
              </a:rPr>
              <a:t>顔をしかめる、眉をひそめるなどの表情変化を観察する</a:t>
            </a:r>
            <a:endParaRPr lang="en-US" sz="2800" dirty="0"/>
          </a:p>
        </p:txBody>
      </p:sp>
      <p:sp>
        <p:nvSpPr>
          <p:cNvPr id="16" name="Text 14"/>
          <p:cNvSpPr/>
          <p:nvPr/>
        </p:nvSpPr>
        <p:spPr>
          <a:xfrm>
            <a:off x="714375" y="5651659"/>
            <a:ext cx="255032" cy="318849"/>
          </a:xfrm>
          <a:prstGeom prst="rect">
            <a:avLst/>
          </a:prstGeom>
          <a:noFill/>
          <a:ln/>
        </p:spPr>
        <p:txBody>
          <a:bodyPr wrap="none" lIns="0" tIns="0" rIns="0" bIns="0" rtlCol="0" anchor="t"/>
          <a:lstStyle/>
          <a:p>
            <a:pPr marL="0" indent="0" algn="l">
              <a:lnSpc>
                <a:spcPts val="3200"/>
              </a:lnSpc>
              <a:buNone/>
            </a:pPr>
            <a:r>
              <a:rPr lang="en-US" sz="2800" dirty="0">
                <a:solidFill>
                  <a:srgbClr val="030303"/>
                </a:solidFill>
                <a:latin typeface="Abadi" panose="020B0604020104020204" pitchFamily="34" charset="0"/>
                <a:ea typeface="Inter Light" pitchFamily="34" charset="-122"/>
                <a:cs typeface="Inter Light" pitchFamily="34" charset="-120"/>
              </a:rPr>
              <a:t>04</a:t>
            </a:r>
            <a:endParaRPr lang="en-US" sz="2800" dirty="0"/>
          </a:p>
        </p:txBody>
      </p:sp>
      <p:sp>
        <p:nvSpPr>
          <p:cNvPr id="17" name="Shape 15"/>
          <p:cNvSpPr/>
          <p:nvPr/>
        </p:nvSpPr>
        <p:spPr>
          <a:xfrm>
            <a:off x="714375" y="6054685"/>
            <a:ext cx="6473309" cy="30480"/>
          </a:xfrm>
          <a:prstGeom prst="rect">
            <a:avLst/>
          </a:prstGeom>
          <a:solidFill>
            <a:srgbClr val="030303"/>
          </a:solidFill>
          <a:ln/>
        </p:spPr>
        <p:txBody>
          <a:bodyPr/>
          <a:lstStyle/>
          <a:p>
            <a:endParaRPr lang="ja-JP" altLang="en-US" sz="2400"/>
          </a:p>
        </p:txBody>
      </p:sp>
      <p:sp>
        <p:nvSpPr>
          <p:cNvPr id="18" name="Text 16"/>
          <p:cNvSpPr/>
          <p:nvPr/>
        </p:nvSpPr>
        <p:spPr>
          <a:xfrm>
            <a:off x="714375" y="6243161"/>
            <a:ext cx="3189208" cy="398621"/>
          </a:xfrm>
          <a:prstGeom prst="rect">
            <a:avLst/>
          </a:prstGeom>
          <a:noFill/>
          <a:ln/>
        </p:spPr>
        <p:txBody>
          <a:bodyPr wrap="none" lIns="0" tIns="0" rIns="0" bIns="0" rtlCol="0" anchor="t"/>
          <a:lstStyle/>
          <a:p>
            <a:pPr marL="0" indent="0" algn="l">
              <a:lnSpc>
                <a:spcPts val="3100"/>
              </a:lnSpc>
              <a:buNone/>
            </a:pPr>
            <a:r>
              <a:rPr lang="en-US" sz="4000" dirty="0">
                <a:solidFill>
                  <a:srgbClr val="030303"/>
                </a:solidFill>
                <a:latin typeface="Inter Medium" pitchFamily="34" charset="0"/>
                <a:ea typeface="Inter Medium" pitchFamily="34" charset="-122"/>
                <a:cs typeface="Inter Medium" pitchFamily="34" charset="-120"/>
              </a:rPr>
              <a:t>身体の動き</a:t>
            </a:r>
            <a:endParaRPr lang="en-US" sz="4000" dirty="0"/>
          </a:p>
        </p:txBody>
      </p:sp>
      <p:sp>
        <p:nvSpPr>
          <p:cNvPr id="19" name="Text 17"/>
          <p:cNvSpPr/>
          <p:nvPr/>
        </p:nvSpPr>
        <p:spPr>
          <a:xfrm>
            <a:off x="714375" y="6794778"/>
            <a:ext cx="6473309" cy="408146"/>
          </a:xfrm>
          <a:prstGeom prst="rect">
            <a:avLst/>
          </a:prstGeom>
          <a:noFill/>
          <a:ln/>
        </p:spPr>
        <p:txBody>
          <a:bodyPr wrap="none" lIns="0" tIns="0" rIns="0" bIns="0" rtlCol="0" anchor="t"/>
          <a:lstStyle/>
          <a:p>
            <a:pPr marL="0" indent="0" algn="l">
              <a:lnSpc>
                <a:spcPts val="32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落ち着きがない</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2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身もだえするなどの動作を確認する</a:t>
            </a:r>
            <a:endParaRPr lang="en-US" sz="2800" dirty="0"/>
          </a:p>
        </p:txBody>
      </p:sp>
      <p:sp>
        <p:nvSpPr>
          <p:cNvPr id="20" name="Text 18"/>
          <p:cNvSpPr/>
          <p:nvPr/>
        </p:nvSpPr>
        <p:spPr>
          <a:xfrm>
            <a:off x="7442716" y="5651659"/>
            <a:ext cx="255032" cy="318849"/>
          </a:xfrm>
          <a:prstGeom prst="rect">
            <a:avLst/>
          </a:prstGeom>
          <a:noFill/>
          <a:ln/>
        </p:spPr>
        <p:txBody>
          <a:bodyPr wrap="none" lIns="0" tIns="0" rIns="0" bIns="0" rtlCol="0" anchor="t"/>
          <a:lstStyle/>
          <a:p>
            <a:pPr marL="0" indent="0" algn="l">
              <a:lnSpc>
                <a:spcPts val="3200"/>
              </a:lnSpc>
              <a:buNone/>
            </a:pPr>
            <a:r>
              <a:rPr lang="en-US" sz="2800" dirty="0">
                <a:solidFill>
                  <a:srgbClr val="030303"/>
                </a:solidFill>
                <a:latin typeface="Abadi" panose="020B0604020104020204" pitchFamily="34" charset="0"/>
                <a:ea typeface="Inter Light" pitchFamily="34" charset="-122"/>
                <a:cs typeface="Inter Light" pitchFamily="34" charset="-120"/>
              </a:rPr>
              <a:t>05</a:t>
            </a:r>
            <a:endParaRPr lang="en-US" sz="2800" dirty="0"/>
          </a:p>
        </p:txBody>
      </p:sp>
      <p:sp>
        <p:nvSpPr>
          <p:cNvPr id="21" name="Shape 19"/>
          <p:cNvSpPr/>
          <p:nvPr/>
        </p:nvSpPr>
        <p:spPr>
          <a:xfrm>
            <a:off x="7442716" y="6054685"/>
            <a:ext cx="6473309" cy="30480"/>
          </a:xfrm>
          <a:prstGeom prst="rect">
            <a:avLst/>
          </a:prstGeom>
          <a:solidFill>
            <a:srgbClr val="030303"/>
          </a:solidFill>
          <a:ln/>
        </p:spPr>
        <p:txBody>
          <a:bodyPr/>
          <a:lstStyle/>
          <a:p>
            <a:endParaRPr lang="ja-JP" altLang="en-US" sz="2400"/>
          </a:p>
        </p:txBody>
      </p:sp>
      <p:sp>
        <p:nvSpPr>
          <p:cNvPr id="22" name="Text 20"/>
          <p:cNvSpPr/>
          <p:nvPr/>
        </p:nvSpPr>
        <p:spPr>
          <a:xfrm>
            <a:off x="7442716" y="6243161"/>
            <a:ext cx="3189208" cy="398621"/>
          </a:xfrm>
          <a:prstGeom prst="rect">
            <a:avLst/>
          </a:prstGeom>
          <a:noFill/>
          <a:ln/>
        </p:spPr>
        <p:txBody>
          <a:bodyPr wrap="none" lIns="0" tIns="0" rIns="0" bIns="0" rtlCol="0" anchor="t"/>
          <a:lstStyle/>
          <a:p>
            <a:pPr marL="0" indent="0" algn="l">
              <a:lnSpc>
                <a:spcPts val="3100"/>
              </a:lnSpc>
              <a:buNone/>
            </a:pPr>
            <a:r>
              <a:rPr lang="en-US" sz="4000" dirty="0">
                <a:solidFill>
                  <a:srgbClr val="030303"/>
                </a:solidFill>
                <a:latin typeface="Inter Medium" pitchFamily="34" charset="0"/>
                <a:ea typeface="Inter Medium" pitchFamily="34" charset="-122"/>
                <a:cs typeface="Inter Medium" pitchFamily="34" charset="-120"/>
              </a:rPr>
              <a:t>態度</a:t>
            </a:r>
            <a:endParaRPr lang="en-US" sz="4000" dirty="0"/>
          </a:p>
        </p:txBody>
      </p:sp>
      <p:sp>
        <p:nvSpPr>
          <p:cNvPr id="23" name="Text 21"/>
          <p:cNvSpPr/>
          <p:nvPr/>
        </p:nvSpPr>
        <p:spPr>
          <a:xfrm>
            <a:off x="7442716" y="6794778"/>
            <a:ext cx="6473309" cy="408146"/>
          </a:xfrm>
          <a:prstGeom prst="rect">
            <a:avLst/>
          </a:prstGeom>
          <a:noFill/>
          <a:ln/>
        </p:spPr>
        <p:txBody>
          <a:bodyPr wrap="none" lIns="0" tIns="0" rIns="0" bIns="0" rtlCol="0" anchor="t"/>
          <a:lstStyle/>
          <a:p>
            <a:pPr marL="0" indent="0" algn="l">
              <a:lnSpc>
                <a:spcPts val="32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ケアを嫌がる</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2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攻撃的になるなどの態度変化を評価する</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74489" y="372666"/>
            <a:ext cx="8310801" cy="1038820"/>
          </a:xfrm>
          <a:prstGeom prst="rect">
            <a:avLst/>
          </a:prstGeom>
          <a:noFill/>
          <a:ln/>
        </p:spPr>
        <p:txBody>
          <a:bodyPr wrap="none" lIns="0" tIns="0" rIns="0" bIns="0" rtlCol="0" anchor="t"/>
          <a:lstStyle/>
          <a:p>
            <a:pPr marL="0" indent="0" algn="l">
              <a:lnSpc>
                <a:spcPts val="8150"/>
              </a:lnSpc>
              <a:buNone/>
            </a:pPr>
            <a:r>
              <a:rPr lang="en-US" sz="6500" dirty="0">
                <a:solidFill>
                  <a:srgbClr val="1B1B27"/>
                </a:solidFill>
                <a:latin typeface="Inter Medium" pitchFamily="34" charset="0"/>
                <a:ea typeface="Inter Medium" pitchFamily="34" charset="-122"/>
                <a:cs typeface="Inter Medium" pitchFamily="34" charset="-120"/>
              </a:rPr>
              <a:t>WHO方式除痛ラダー</a:t>
            </a:r>
            <a:endParaRPr lang="en-US" sz="6500" dirty="0"/>
          </a:p>
        </p:txBody>
      </p:sp>
      <p:sp>
        <p:nvSpPr>
          <p:cNvPr id="3" name="Text 1"/>
          <p:cNvSpPr/>
          <p:nvPr/>
        </p:nvSpPr>
        <p:spPr>
          <a:xfrm>
            <a:off x="674489" y="1640204"/>
            <a:ext cx="13281422" cy="1155859"/>
          </a:xfrm>
          <a:prstGeom prst="rect">
            <a:avLst/>
          </a:prstGeom>
          <a:noFill/>
          <a:ln/>
        </p:spPr>
        <p:txBody>
          <a:bodyPr wrap="square" lIns="0" tIns="0" rIns="0" bIns="0" rtlCol="0" anchor="t"/>
          <a:lstStyle/>
          <a:p>
            <a:pPr marL="0" indent="0" algn="l">
              <a:lnSpc>
                <a:spcPts val="3000"/>
              </a:lnSpc>
              <a:buNone/>
            </a:pPr>
            <a:r>
              <a:rPr lang="en-US" sz="2400" dirty="0">
                <a:solidFill>
                  <a:srgbClr val="030303"/>
                </a:solidFill>
                <a:latin typeface="IBM Plex Sans Medium" pitchFamily="34" charset="0"/>
                <a:ea typeface="IBM Plex Sans Medium" pitchFamily="34" charset="-122"/>
                <a:cs typeface="IBM Plex Sans Medium" pitchFamily="34" charset="-120"/>
              </a:rPr>
              <a:t>WHO方式除痛ラダーは、がんによる痛みを効果的に管理するために世界保健機関（WHO）が提唱した、段階的な治療指針です。これは、痛みの強さに応じて薬剤をステップアップしていく3段階のアプローチで、非がん性慢性疼痛の管理にも応用されています。適切な時期に適切な薬剤を使用することで、患者さんのQOL（生活の質）の維持・向上を目指します。</a:t>
            </a:r>
            <a:endParaRPr lang="en-US" sz="2400" dirty="0"/>
          </a:p>
        </p:txBody>
      </p:sp>
      <p:sp>
        <p:nvSpPr>
          <p:cNvPr id="4" name="Text 2"/>
          <p:cNvSpPr/>
          <p:nvPr/>
        </p:nvSpPr>
        <p:spPr>
          <a:xfrm>
            <a:off x="674489" y="3553591"/>
            <a:ext cx="240863" cy="301109"/>
          </a:xfrm>
          <a:prstGeom prst="rect">
            <a:avLst/>
          </a:prstGeom>
          <a:noFill/>
          <a:ln/>
        </p:spPr>
        <p:txBody>
          <a:bodyPr wrap="none" lIns="0" tIns="0" rIns="0" bIns="0" rtlCol="0" anchor="t"/>
          <a:lstStyle/>
          <a:p>
            <a:pPr marL="0" indent="0" algn="l">
              <a:lnSpc>
                <a:spcPts val="3000"/>
              </a:lnSpc>
              <a:buNone/>
            </a:pPr>
            <a:r>
              <a:rPr lang="en-US" sz="2400" dirty="0">
                <a:solidFill>
                  <a:srgbClr val="030303"/>
                </a:solidFill>
                <a:latin typeface="Abadi" panose="020B0604020104020204" pitchFamily="34" charset="0"/>
                <a:ea typeface="Inter Light" pitchFamily="34" charset="-122"/>
                <a:cs typeface="Inter Light" pitchFamily="34" charset="-120"/>
              </a:rPr>
              <a:t>01</a:t>
            </a:r>
            <a:endParaRPr lang="en-US" sz="2400" dirty="0"/>
          </a:p>
        </p:txBody>
      </p:sp>
      <p:sp>
        <p:nvSpPr>
          <p:cNvPr id="5" name="Shape 3"/>
          <p:cNvSpPr/>
          <p:nvPr/>
        </p:nvSpPr>
        <p:spPr>
          <a:xfrm>
            <a:off x="674489" y="3932448"/>
            <a:ext cx="4266486" cy="30480"/>
          </a:xfrm>
          <a:prstGeom prst="rect">
            <a:avLst/>
          </a:prstGeom>
          <a:solidFill>
            <a:srgbClr val="030303"/>
          </a:solidFill>
          <a:ln/>
        </p:spPr>
        <p:txBody>
          <a:bodyPr/>
          <a:lstStyle/>
          <a:p>
            <a:endParaRPr lang="ja-JP" altLang="en-US" sz="2400"/>
          </a:p>
        </p:txBody>
      </p:sp>
      <p:sp>
        <p:nvSpPr>
          <p:cNvPr id="6" name="Text 4"/>
          <p:cNvSpPr/>
          <p:nvPr/>
        </p:nvSpPr>
        <p:spPr>
          <a:xfrm>
            <a:off x="674489" y="4113780"/>
            <a:ext cx="3011091" cy="376357"/>
          </a:xfrm>
          <a:prstGeom prst="rect">
            <a:avLst/>
          </a:prstGeom>
          <a:noFill/>
          <a:ln/>
        </p:spPr>
        <p:txBody>
          <a:bodyPr wrap="none" lIns="0" tIns="0" rIns="0" bIns="0" rtlCol="0" anchor="t"/>
          <a:lstStyle/>
          <a:p>
            <a:pPr marL="0" indent="0" algn="l">
              <a:lnSpc>
                <a:spcPts val="2950"/>
              </a:lnSpc>
              <a:buNone/>
            </a:pPr>
            <a:r>
              <a:rPr lang="en-US" sz="3200" dirty="0">
                <a:solidFill>
                  <a:srgbClr val="030303"/>
                </a:solidFill>
                <a:latin typeface="Inter Medium" pitchFamily="34" charset="0"/>
                <a:ea typeface="Inter Medium" pitchFamily="34" charset="-122"/>
                <a:cs typeface="Inter Medium" pitchFamily="34" charset="-120"/>
              </a:rPr>
              <a:t>第1段階：軽度疼痛</a:t>
            </a:r>
            <a:endParaRPr lang="en-US" sz="3200" dirty="0"/>
          </a:p>
        </p:txBody>
      </p:sp>
      <p:sp>
        <p:nvSpPr>
          <p:cNvPr id="7" name="Text 5"/>
          <p:cNvSpPr/>
          <p:nvPr/>
        </p:nvSpPr>
        <p:spPr>
          <a:xfrm>
            <a:off x="674489" y="4634559"/>
            <a:ext cx="4266486" cy="1541145"/>
          </a:xfrm>
          <a:prstGeom prst="rect">
            <a:avLst/>
          </a:prstGeom>
          <a:noFill/>
          <a:ln/>
        </p:spPr>
        <p:txBody>
          <a:bodyPr wrap="square" lIns="0" tIns="0" rIns="0" bIns="0" rtlCol="0" anchor="t"/>
          <a:lstStyle/>
          <a:p>
            <a:pPr marL="0" indent="0" algn="l">
              <a:lnSpc>
                <a:spcPts val="3000"/>
              </a:lnSpc>
              <a:buNone/>
            </a:pPr>
            <a:r>
              <a:rPr lang="en-US" sz="2400" dirty="0">
                <a:solidFill>
                  <a:srgbClr val="030303"/>
                </a:solidFill>
                <a:latin typeface="IBM Plex Sans Medium" pitchFamily="34" charset="0"/>
                <a:ea typeface="IBM Plex Sans Medium" pitchFamily="34" charset="-122"/>
                <a:cs typeface="IBM Plex Sans Medium" pitchFamily="34" charset="-120"/>
              </a:rPr>
              <a:t>痛みが軽度の場合には、非オピオイド鎮痛薬（アセトアミノフェンやNSAIDsなど）を中心に用い、必要に応じて鎮痛補助薬を併用します。</a:t>
            </a:r>
            <a:endParaRPr lang="en-US" sz="2400" dirty="0"/>
          </a:p>
        </p:txBody>
      </p:sp>
      <p:sp>
        <p:nvSpPr>
          <p:cNvPr id="8" name="Text 6"/>
          <p:cNvSpPr/>
          <p:nvPr/>
        </p:nvSpPr>
        <p:spPr>
          <a:xfrm>
            <a:off x="5181838" y="3553591"/>
            <a:ext cx="240863" cy="301109"/>
          </a:xfrm>
          <a:prstGeom prst="rect">
            <a:avLst/>
          </a:prstGeom>
          <a:noFill/>
          <a:ln/>
        </p:spPr>
        <p:txBody>
          <a:bodyPr wrap="none" lIns="0" tIns="0" rIns="0" bIns="0" rtlCol="0" anchor="t"/>
          <a:lstStyle/>
          <a:p>
            <a:pPr marL="0" indent="0" algn="l">
              <a:lnSpc>
                <a:spcPts val="3000"/>
              </a:lnSpc>
              <a:buNone/>
            </a:pPr>
            <a:r>
              <a:rPr lang="en-US" sz="2400" dirty="0">
                <a:solidFill>
                  <a:srgbClr val="030303"/>
                </a:solidFill>
                <a:latin typeface="Abadi" panose="020B0604020104020204" pitchFamily="34" charset="0"/>
                <a:ea typeface="Inter Light" pitchFamily="34" charset="-122"/>
                <a:cs typeface="Inter Light" pitchFamily="34" charset="-120"/>
              </a:rPr>
              <a:t>02</a:t>
            </a:r>
            <a:endParaRPr lang="en-US" sz="2400" dirty="0"/>
          </a:p>
        </p:txBody>
      </p:sp>
      <p:sp>
        <p:nvSpPr>
          <p:cNvPr id="9" name="Shape 7"/>
          <p:cNvSpPr/>
          <p:nvPr/>
        </p:nvSpPr>
        <p:spPr>
          <a:xfrm>
            <a:off x="5181838" y="3932448"/>
            <a:ext cx="4266605" cy="30480"/>
          </a:xfrm>
          <a:prstGeom prst="rect">
            <a:avLst/>
          </a:prstGeom>
          <a:solidFill>
            <a:srgbClr val="030303"/>
          </a:solidFill>
          <a:ln/>
        </p:spPr>
        <p:txBody>
          <a:bodyPr/>
          <a:lstStyle/>
          <a:p>
            <a:endParaRPr lang="ja-JP" altLang="en-US" sz="2400"/>
          </a:p>
        </p:txBody>
      </p:sp>
      <p:sp>
        <p:nvSpPr>
          <p:cNvPr id="10" name="Text 8"/>
          <p:cNvSpPr/>
          <p:nvPr/>
        </p:nvSpPr>
        <p:spPr>
          <a:xfrm>
            <a:off x="5181838" y="4113780"/>
            <a:ext cx="3011091" cy="376357"/>
          </a:xfrm>
          <a:prstGeom prst="rect">
            <a:avLst/>
          </a:prstGeom>
          <a:noFill/>
          <a:ln/>
        </p:spPr>
        <p:txBody>
          <a:bodyPr wrap="none" lIns="0" tIns="0" rIns="0" bIns="0" rtlCol="0" anchor="t"/>
          <a:lstStyle/>
          <a:p>
            <a:pPr marL="0" indent="0" algn="l">
              <a:lnSpc>
                <a:spcPts val="2950"/>
              </a:lnSpc>
              <a:buNone/>
            </a:pPr>
            <a:r>
              <a:rPr lang="en-US" sz="3200" dirty="0">
                <a:solidFill>
                  <a:srgbClr val="030303"/>
                </a:solidFill>
                <a:latin typeface="Inter Medium" pitchFamily="34" charset="0"/>
                <a:ea typeface="Inter Medium" pitchFamily="34" charset="-122"/>
                <a:cs typeface="Inter Medium" pitchFamily="34" charset="-120"/>
              </a:rPr>
              <a:t>第2段階：中等度疼痛</a:t>
            </a:r>
            <a:endParaRPr lang="en-US" sz="3200" dirty="0"/>
          </a:p>
        </p:txBody>
      </p:sp>
      <p:sp>
        <p:nvSpPr>
          <p:cNvPr id="11" name="Text 9"/>
          <p:cNvSpPr/>
          <p:nvPr/>
        </p:nvSpPr>
        <p:spPr>
          <a:xfrm>
            <a:off x="5181838" y="4634559"/>
            <a:ext cx="4266605" cy="1926431"/>
          </a:xfrm>
          <a:prstGeom prst="rect">
            <a:avLst/>
          </a:prstGeom>
          <a:noFill/>
          <a:ln/>
        </p:spPr>
        <p:txBody>
          <a:bodyPr wrap="square" lIns="0" tIns="0" rIns="0" bIns="0" rtlCol="0" anchor="t"/>
          <a:lstStyle/>
          <a:p>
            <a:pPr marL="0" indent="0" algn="l">
              <a:lnSpc>
                <a:spcPts val="3000"/>
              </a:lnSpc>
              <a:buNone/>
            </a:pPr>
            <a:r>
              <a:rPr lang="en-US" sz="2400" dirty="0">
                <a:solidFill>
                  <a:srgbClr val="030303"/>
                </a:solidFill>
                <a:latin typeface="IBM Plex Sans Medium" pitchFamily="34" charset="0"/>
                <a:ea typeface="IBM Plex Sans Medium" pitchFamily="34" charset="-122"/>
                <a:cs typeface="IBM Plex Sans Medium" pitchFamily="34" charset="-120"/>
              </a:rPr>
              <a:t>非オピオイド鎮痛薬で効果が不十分な中等度の痛みに対しては、弱オピオイド鎮痛薬（コデインやトラマドールなど）を追加し、非オピオイド鎮痛薬と鎮痛補助薬を継続します。</a:t>
            </a:r>
            <a:endParaRPr lang="en-US" sz="2400" dirty="0"/>
          </a:p>
        </p:txBody>
      </p:sp>
      <p:sp>
        <p:nvSpPr>
          <p:cNvPr id="12" name="Text 10"/>
          <p:cNvSpPr/>
          <p:nvPr/>
        </p:nvSpPr>
        <p:spPr>
          <a:xfrm>
            <a:off x="9689306" y="3553591"/>
            <a:ext cx="240863" cy="301109"/>
          </a:xfrm>
          <a:prstGeom prst="rect">
            <a:avLst/>
          </a:prstGeom>
          <a:noFill/>
          <a:ln/>
        </p:spPr>
        <p:txBody>
          <a:bodyPr wrap="none" lIns="0" tIns="0" rIns="0" bIns="0" rtlCol="0" anchor="t"/>
          <a:lstStyle/>
          <a:p>
            <a:pPr marL="0" indent="0" algn="l">
              <a:lnSpc>
                <a:spcPts val="3000"/>
              </a:lnSpc>
              <a:buNone/>
            </a:pPr>
            <a:r>
              <a:rPr lang="en-US" sz="2400" dirty="0">
                <a:solidFill>
                  <a:srgbClr val="030303"/>
                </a:solidFill>
                <a:latin typeface="Abadi" panose="020B0604020104020204" pitchFamily="34" charset="0"/>
                <a:ea typeface="Inter Light" pitchFamily="34" charset="-122"/>
                <a:cs typeface="Inter Light" pitchFamily="34" charset="-120"/>
              </a:rPr>
              <a:t>03</a:t>
            </a:r>
            <a:endParaRPr lang="en-US" sz="2400" dirty="0"/>
          </a:p>
        </p:txBody>
      </p:sp>
      <p:sp>
        <p:nvSpPr>
          <p:cNvPr id="13" name="Shape 11"/>
          <p:cNvSpPr/>
          <p:nvPr/>
        </p:nvSpPr>
        <p:spPr>
          <a:xfrm>
            <a:off x="9689306" y="3932448"/>
            <a:ext cx="4266605" cy="30480"/>
          </a:xfrm>
          <a:prstGeom prst="rect">
            <a:avLst/>
          </a:prstGeom>
          <a:solidFill>
            <a:srgbClr val="030303"/>
          </a:solidFill>
          <a:ln/>
        </p:spPr>
        <p:txBody>
          <a:bodyPr/>
          <a:lstStyle/>
          <a:p>
            <a:endParaRPr lang="ja-JP" altLang="en-US" sz="2400"/>
          </a:p>
        </p:txBody>
      </p:sp>
      <p:sp>
        <p:nvSpPr>
          <p:cNvPr id="14" name="Text 12"/>
          <p:cNvSpPr/>
          <p:nvPr/>
        </p:nvSpPr>
        <p:spPr>
          <a:xfrm>
            <a:off x="9689306" y="4113780"/>
            <a:ext cx="3011091" cy="376357"/>
          </a:xfrm>
          <a:prstGeom prst="rect">
            <a:avLst/>
          </a:prstGeom>
          <a:noFill/>
          <a:ln/>
        </p:spPr>
        <p:txBody>
          <a:bodyPr wrap="none" lIns="0" tIns="0" rIns="0" bIns="0" rtlCol="0" anchor="t"/>
          <a:lstStyle/>
          <a:p>
            <a:pPr marL="0" indent="0" algn="l">
              <a:lnSpc>
                <a:spcPts val="2950"/>
              </a:lnSpc>
              <a:buNone/>
            </a:pPr>
            <a:r>
              <a:rPr lang="en-US" sz="3200" dirty="0">
                <a:solidFill>
                  <a:srgbClr val="030303"/>
                </a:solidFill>
                <a:latin typeface="Inter Medium" pitchFamily="34" charset="0"/>
                <a:ea typeface="Inter Medium" pitchFamily="34" charset="-122"/>
                <a:cs typeface="Inter Medium" pitchFamily="34" charset="-120"/>
              </a:rPr>
              <a:t>第3段階：高度疼痛</a:t>
            </a:r>
            <a:endParaRPr lang="en-US" sz="3200" dirty="0"/>
          </a:p>
        </p:txBody>
      </p:sp>
      <p:sp>
        <p:nvSpPr>
          <p:cNvPr id="15" name="Text 13"/>
          <p:cNvSpPr/>
          <p:nvPr/>
        </p:nvSpPr>
        <p:spPr>
          <a:xfrm>
            <a:off x="9689306" y="4634559"/>
            <a:ext cx="4266605" cy="2311718"/>
          </a:xfrm>
          <a:prstGeom prst="rect">
            <a:avLst/>
          </a:prstGeom>
          <a:noFill/>
          <a:ln/>
        </p:spPr>
        <p:txBody>
          <a:bodyPr wrap="square" lIns="0" tIns="0" rIns="0" bIns="0" rtlCol="0" anchor="t"/>
          <a:lstStyle/>
          <a:p>
            <a:pPr marL="0" indent="0" algn="l">
              <a:lnSpc>
                <a:spcPts val="3000"/>
              </a:lnSpc>
              <a:buNone/>
            </a:pPr>
            <a:r>
              <a:rPr lang="en-US" sz="2400" dirty="0">
                <a:solidFill>
                  <a:srgbClr val="030303"/>
                </a:solidFill>
                <a:latin typeface="IBM Plex Sans Medium" pitchFamily="34" charset="0"/>
                <a:ea typeface="IBM Plex Sans Medium" pitchFamily="34" charset="-122"/>
                <a:cs typeface="IBM Plex Sans Medium" pitchFamily="34" charset="-120"/>
              </a:rPr>
              <a:t>弱オピオイド鎮痛薬でも効果が乏しい高度な痛みには、強オピオイド鎮痛薬（モルヒネやフェンタニル、オキシコドンなど）を使用します。ここでも非オピオイド鎮痛薬と鎮痛補助薬の併用が基本となります。</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79383" y="1345525"/>
            <a:ext cx="12328446" cy="869871"/>
          </a:xfrm>
          <a:prstGeom prst="rect">
            <a:avLst/>
          </a:prstGeom>
          <a:noFill/>
          <a:ln/>
        </p:spPr>
        <p:txBody>
          <a:bodyPr wrap="none" lIns="0" tIns="0" rIns="0" bIns="0" rtlCol="0" anchor="t"/>
          <a:lstStyle/>
          <a:p>
            <a:pPr marL="0" indent="0" algn="l">
              <a:lnSpc>
                <a:spcPts val="6800"/>
              </a:lnSpc>
              <a:buNone/>
            </a:pPr>
            <a:r>
              <a:rPr lang="en-US" sz="5450" dirty="0">
                <a:solidFill>
                  <a:srgbClr val="1B1B27"/>
                </a:solidFill>
                <a:latin typeface="Inter Medium" pitchFamily="34" charset="0"/>
                <a:ea typeface="Inter Medium" pitchFamily="34" charset="-122"/>
                <a:cs typeface="Inter Medium" pitchFamily="34" charset="-120"/>
              </a:rPr>
              <a:t>除痛ラダー第1段階:非オピオイド鎮痛薬</a:t>
            </a:r>
            <a:endParaRPr lang="en-US" sz="5450" dirty="0"/>
          </a:p>
        </p:txBody>
      </p:sp>
      <p:sp>
        <p:nvSpPr>
          <p:cNvPr id="3" name="Text 1"/>
          <p:cNvSpPr/>
          <p:nvPr/>
        </p:nvSpPr>
        <p:spPr>
          <a:xfrm>
            <a:off x="779383" y="2911078"/>
            <a:ext cx="7096363" cy="521851"/>
          </a:xfrm>
          <a:prstGeom prst="rect">
            <a:avLst/>
          </a:prstGeom>
          <a:noFill/>
          <a:ln/>
        </p:spPr>
        <p:txBody>
          <a:bodyPr wrap="none" lIns="0" tIns="0" rIns="0" bIns="0" rtlCol="0" anchor="t"/>
          <a:lstStyle/>
          <a:p>
            <a:pPr marL="0" indent="0" algn="l">
              <a:lnSpc>
                <a:spcPts val="4100"/>
              </a:lnSpc>
              <a:buNone/>
            </a:pPr>
            <a:r>
              <a:rPr lang="en-US" sz="3600" dirty="0">
                <a:solidFill>
                  <a:srgbClr val="1B1B27"/>
                </a:solidFill>
                <a:latin typeface="Inter Medium" pitchFamily="34" charset="0"/>
                <a:ea typeface="Inter Medium" pitchFamily="34" charset="-122"/>
                <a:cs typeface="Inter Medium" pitchFamily="34" charset="-120"/>
              </a:rPr>
              <a:t>軽度の痛みに対する基本的アプローチ</a:t>
            </a:r>
            <a:endParaRPr lang="en-US" sz="3600" dirty="0"/>
          </a:p>
        </p:txBody>
      </p:sp>
      <p:sp>
        <p:nvSpPr>
          <p:cNvPr id="4" name="Text 2"/>
          <p:cNvSpPr/>
          <p:nvPr/>
        </p:nvSpPr>
        <p:spPr>
          <a:xfrm>
            <a:off x="779383" y="3711178"/>
            <a:ext cx="8258770" cy="890588"/>
          </a:xfrm>
          <a:prstGeom prst="rect">
            <a:avLst/>
          </a:prstGeom>
          <a:noFill/>
          <a:ln/>
        </p:spPr>
        <p:txBody>
          <a:bodyPr wrap="square" lIns="0" tIns="0" rIns="0" bIns="0" rtlCol="0" anchor="t"/>
          <a:lstStyle/>
          <a:p>
            <a:pPr marL="0" indent="0" algn="l">
              <a:lnSpc>
                <a:spcPts val="3500"/>
              </a:lnSpc>
              <a:buNone/>
            </a:pPr>
            <a:r>
              <a:rPr lang="en-US" sz="2400" dirty="0">
                <a:solidFill>
                  <a:srgbClr val="030303"/>
                </a:solidFill>
                <a:latin typeface="IBM Plex Sans Medium" pitchFamily="34" charset="0"/>
                <a:ea typeface="IBM Plex Sans Medium" pitchFamily="34" charset="-122"/>
                <a:cs typeface="IBM Plex Sans Medium" pitchFamily="34" charset="-120"/>
              </a:rPr>
              <a:t>アセトアミノフェンやNSAIDs(非ステロイド性抗炎症薬)を使用する。これらは軽度から中等度の痛みに効果的である。</a:t>
            </a:r>
            <a:endParaRPr lang="en-US" sz="2400" dirty="0"/>
          </a:p>
        </p:txBody>
      </p:sp>
      <p:sp>
        <p:nvSpPr>
          <p:cNvPr id="5" name="Text 3"/>
          <p:cNvSpPr/>
          <p:nvPr/>
        </p:nvSpPr>
        <p:spPr>
          <a:xfrm>
            <a:off x="779383" y="4852273"/>
            <a:ext cx="8258770" cy="1781175"/>
          </a:xfrm>
          <a:prstGeom prst="rect">
            <a:avLst/>
          </a:prstGeom>
          <a:noFill/>
          <a:ln/>
        </p:spPr>
        <p:txBody>
          <a:bodyPr wrap="square" lIns="0" tIns="0" rIns="0" bIns="0" rtlCol="0" anchor="t"/>
          <a:lstStyle/>
          <a:p>
            <a:pPr marL="0" indent="0" algn="l">
              <a:lnSpc>
                <a:spcPts val="3500"/>
              </a:lnSpc>
              <a:buNone/>
            </a:pPr>
            <a:r>
              <a:rPr lang="en-US" sz="2400" dirty="0">
                <a:solidFill>
                  <a:srgbClr val="030303"/>
                </a:solidFill>
                <a:latin typeface="IBM Plex Sans Medium" pitchFamily="34" charset="0"/>
                <a:ea typeface="IBM Plex Sans Medium" pitchFamily="34" charset="-122"/>
                <a:cs typeface="IBM Plex Sans Medium" pitchFamily="34" charset="-120"/>
              </a:rPr>
              <a:t>しかし、高齢者では副作用に特に注意が必要である。NSAIDsは胃潰瘍や腎障害のリスクがあるため、慎重な投与と定期的なモニタリングが求められる。アセトアミノフェンは比較的安全だが、過量投与には注意が必要である。</a:t>
            </a:r>
            <a:endParaRPr lang="en-US" sz="2400" dirty="0"/>
          </a:p>
        </p:txBody>
      </p:sp>
      <p:sp>
        <p:nvSpPr>
          <p:cNvPr id="6" name="Shape 4"/>
          <p:cNvSpPr/>
          <p:nvPr/>
        </p:nvSpPr>
        <p:spPr>
          <a:xfrm>
            <a:off x="9317814" y="2911078"/>
            <a:ext cx="4992546" cy="3231594"/>
          </a:xfrm>
          <a:prstGeom prst="roundRect">
            <a:avLst>
              <a:gd name="adj" fmla="val 3618"/>
            </a:avLst>
          </a:prstGeom>
          <a:solidFill>
            <a:srgbClr val="D9D9D9"/>
          </a:solidFill>
          <a:ln/>
        </p:spPr>
        <p:txBody>
          <a:bodyPr/>
          <a:lstStyle/>
          <a:p>
            <a:endParaRPr lang="ja-JP" altLang="en-US" sz="2000"/>
          </a:p>
        </p:txBody>
      </p:sp>
      <p:pic>
        <p:nvPicPr>
          <p:cNvPr id="7" name="Image 0" descr="preencoded.png"/>
          <p:cNvPicPr>
            <a:picLocks noChangeAspect="1"/>
          </p:cNvPicPr>
          <p:nvPr/>
        </p:nvPicPr>
        <p:blipFill>
          <a:blip r:embed="rId3"/>
          <a:stretch>
            <a:fillRect/>
          </a:stretch>
        </p:blipFill>
        <p:spPr>
          <a:xfrm>
            <a:off x="9596064" y="3297317"/>
            <a:ext cx="525312" cy="347901"/>
          </a:xfrm>
          <a:prstGeom prst="rect">
            <a:avLst/>
          </a:prstGeom>
        </p:spPr>
      </p:pic>
      <p:sp>
        <p:nvSpPr>
          <p:cNvPr id="8" name="Text 5"/>
          <p:cNvSpPr/>
          <p:nvPr/>
        </p:nvSpPr>
        <p:spPr>
          <a:xfrm>
            <a:off x="10309248" y="3258860"/>
            <a:ext cx="3459032" cy="434816"/>
          </a:xfrm>
          <a:prstGeom prst="rect">
            <a:avLst/>
          </a:prstGeom>
          <a:noFill/>
          <a:ln/>
        </p:spPr>
        <p:txBody>
          <a:bodyPr wrap="none" lIns="0" tIns="0" rIns="0" bIns="0" rtlCol="0" anchor="t"/>
          <a:lstStyle/>
          <a:p>
            <a:pPr marL="0" indent="0" algn="l">
              <a:lnSpc>
                <a:spcPts val="3400"/>
              </a:lnSpc>
              <a:buNone/>
            </a:pPr>
            <a:r>
              <a:rPr lang="en-US" sz="2800" dirty="0">
                <a:solidFill>
                  <a:srgbClr val="000000"/>
                </a:solidFill>
                <a:latin typeface="Inter Medium" pitchFamily="34" charset="0"/>
                <a:ea typeface="Inter Medium" pitchFamily="34" charset="-122"/>
                <a:cs typeface="Inter Medium" pitchFamily="34" charset="-120"/>
              </a:rPr>
              <a:t>高齢者での注意点</a:t>
            </a:r>
            <a:endParaRPr lang="en-US" sz="2800" dirty="0"/>
          </a:p>
        </p:txBody>
      </p:sp>
      <p:sp>
        <p:nvSpPr>
          <p:cNvPr id="9" name="Text 6"/>
          <p:cNvSpPr/>
          <p:nvPr/>
        </p:nvSpPr>
        <p:spPr>
          <a:xfrm>
            <a:off x="10309248" y="3971925"/>
            <a:ext cx="3459032" cy="1781175"/>
          </a:xfrm>
          <a:prstGeom prst="rect">
            <a:avLst/>
          </a:prstGeom>
          <a:noFill/>
          <a:ln/>
        </p:spPr>
        <p:txBody>
          <a:bodyPr wrap="square" lIns="0" tIns="0" rIns="0" bIns="0" rtlCol="0" anchor="t"/>
          <a:lstStyle/>
          <a:p>
            <a:pPr marL="0" indent="0" algn="l">
              <a:lnSpc>
                <a:spcPts val="3500"/>
              </a:lnSpc>
              <a:buNone/>
            </a:pPr>
            <a:r>
              <a:rPr lang="en-US" sz="2400" dirty="0">
                <a:solidFill>
                  <a:srgbClr val="000000"/>
                </a:solidFill>
                <a:latin typeface="IBM Plex Sans Medium" pitchFamily="34" charset="0"/>
                <a:ea typeface="IBM Plex Sans Medium" pitchFamily="34" charset="-122"/>
                <a:cs typeface="IBM Plex Sans Medium" pitchFamily="34" charset="-120"/>
              </a:rPr>
              <a:t>胃潰瘍、腎機能障害のリスクが高い。定期的な血液検査と症状観察が重要である。</a:t>
            </a:r>
            <a:endParaRPr lang="en-US" sz="2400" dirty="0"/>
          </a:p>
        </p:txBody>
      </p:sp>
    </p:spTree>
  </p:cSld>
  <p:clrMapOvr>
    <a:masterClrMapping/>
  </p:clrMapOvr>
</p:sld>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710</Words>
  <Application>Microsoft Office PowerPoint</Application>
  <PresentationFormat>ユーザー設定</PresentationFormat>
  <Paragraphs>181</Paragraphs>
  <Slides>20</Slides>
  <Notes>20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20</vt:i4>
      </vt:variant>
    </vt:vector>
  </HeadingPairs>
  <TitlesOfParts>
    <vt:vector size="28" baseType="lpstr">
      <vt:lpstr>Calibri</vt:lpstr>
      <vt:lpstr>Inter Medium</vt:lpstr>
      <vt:lpstr>Arial</vt:lpstr>
      <vt:lpstr>Abadi</vt:lpstr>
      <vt:lpstr>Calibri Light</vt:lpstr>
      <vt:lpstr>IBM Plex Sans Medium</vt:lpstr>
      <vt:lpstr>BIZ UDPゴシック</vt:lpstr>
      <vt:lpstr>Office 2013 - 2022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2025-10-03T00:34:25Z</dcterms:created>
  <dcterms:modified xsi:type="dcterms:W3CDTF">2025-10-03T00:43:49Z</dcterms:modified>
</cp:coreProperties>
</file>