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Abadi" panose="020B0604020104020204" pitchFamily="34" charset="0"/>
      <p:regular r:id="rId23"/>
    </p:embeddedFont>
    <p:embeddedFont>
      <p:font typeface="BIZ UDPゴシック" panose="020B0400000000000000" pitchFamily="50" charset="-128"/>
      <p:regular r:id="rId24"/>
      <p:bold r:id="rId25"/>
    </p:embeddedFont>
    <p:embeddedFont>
      <p:font typeface="IBM Plex Sans Medium" panose="020B0603050203000203" pitchFamily="34" charset="0"/>
      <p:regular r:id="rId26"/>
    </p:embeddedFont>
    <p:embeddedFont>
      <p:font typeface="Inter Medium" panose="020B060007020508020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05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928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9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980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3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4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3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48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7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90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178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56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662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03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599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37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528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645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10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2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557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0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6736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20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01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271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544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77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26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56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454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7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kumimoji="1"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6517" y="628106"/>
            <a:ext cx="8211945" cy="3164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300"/>
              </a:lnSpc>
              <a:buNone/>
            </a:pPr>
            <a:r>
              <a:rPr lang="ja-JP" altLang="en-US" sz="40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老年看護学</a:t>
            </a:r>
            <a:r>
              <a:rPr lang="en-US" altLang="ja-JP" sz="40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Ⅱ</a:t>
            </a:r>
            <a:r>
              <a:rPr lang="ja-JP" altLang="en-US" sz="40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（疾患論）　第１回</a:t>
            </a:r>
            <a:endParaRPr lang="en-US" sz="40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pPr marL="0" indent="0" algn="l">
              <a:lnSpc>
                <a:spcPts val="8300"/>
              </a:lnSpc>
              <a:buNone/>
            </a:pPr>
            <a:r>
              <a:rPr lang="en-US" sz="3600" dirty="0" err="1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老年看護の基礎と高齢者の疾患の特徴</a:t>
            </a:r>
            <a:endParaRPr 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Text 1"/>
          <p:cNvSpPr/>
          <p:nvPr/>
        </p:nvSpPr>
        <p:spPr>
          <a:xfrm>
            <a:off x="716517" y="3333001"/>
            <a:ext cx="7253764" cy="2700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高齢者のケアでは、加齢による生理的・心理的変化と疾患による変化を区別する視点が必要である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</a:p>
          <a:p>
            <a:pPr marL="0" indent="0" algn="l">
              <a:lnSpc>
                <a:spcPts val="4250"/>
              </a:lnSpc>
              <a:buNone/>
            </a:pPr>
            <a:endParaRPr lang="en-US" sz="28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lnSpc>
                <a:spcPts val="4250"/>
              </a:lnSpc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身体的・心理的・社会的側面を総合的に評価し、生活全体を支える看護を実践することが老年看護の基本となる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800" dirty="0"/>
          </a:p>
        </p:txBody>
      </p:sp>
      <p:pic>
        <p:nvPicPr>
          <p:cNvPr id="8" name="図 7" descr="黄色の 3D デザイン">
            <a:extLst>
              <a:ext uri="{FF2B5EF4-FFF2-40B4-BE49-F238E27FC236}">
                <a16:creationId xmlns:a16="http://schemas.microsoft.com/office/drawing/2014/main" id="{1F66B2C2-2C95-117C-57D4-B1C405B3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143"/>
          <a:stretch>
            <a:fillRect/>
          </a:stretch>
        </p:blipFill>
        <p:spPr>
          <a:xfrm>
            <a:off x="9339943" y="0"/>
            <a:ext cx="529045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093351"/>
            <a:ext cx="9487495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多疾患併発への看護実践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2554690"/>
            <a:ext cx="4002643" cy="4274582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356836" y="2945453"/>
            <a:ext cx="3221117" cy="1078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服薬スケジュールの整理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356836" y="4230614"/>
            <a:ext cx="322111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1枚のカレンダーやピルケースで整理し、服薬アドヒアランスを向上させる。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313759" y="2554690"/>
            <a:ext cx="4002762" cy="4274582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704523" y="2945453"/>
            <a:ext cx="3221236" cy="1078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チームでの情報共有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704523" y="4230614"/>
            <a:ext cx="3221236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医師・薬剤師とチームで情報共有し、副作用を早期発見する。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1565" y="2554690"/>
            <a:ext cx="4002643" cy="4274582"/>
          </a:xfrm>
          <a:prstGeom prst="roundRect">
            <a:avLst>
              <a:gd name="adj" fmla="val 362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52328" y="2945453"/>
            <a:ext cx="3221117" cy="1078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生活習慣の総合支援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52328" y="4230614"/>
            <a:ext cx="322111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栄養・運動・睡眠などの生活習慣全体をトータルで支援する。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738" y="970717"/>
            <a:ext cx="6828353" cy="853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53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免疫力低下と感染症</a:t>
            </a:r>
            <a:endParaRPr lang="en-US" sz="5350" dirty="0"/>
          </a:p>
        </p:txBody>
      </p:sp>
      <p:sp>
        <p:nvSpPr>
          <p:cNvPr id="3" name="Text 1"/>
          <p:cNvSpPr/>
          <p:nvPr/>
        </p:nvSpPr>
        <p:spPr>
          <a:xfrm>
            <a:off x="764738" y="2506980"/>
            <a:ext cx="4096941" cy="512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注意すべき疾患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64738" y="3292197"/>
            <a:ext cx="6217325" cy="1310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肺炎・インフルエンザ・尿路感染症・帯状疱疹などに注意が必要である。高齢者は免疫力が低下しているため、これらの感染症にかかりやすい。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764738" y="4876205"/>
            <a:ext cx="4096941" cy="512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予防策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64738" y="5661422"/>
            <a:ext cx="6217325" cy="436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400"/>
              </a:lnSpc>
              <a:buSzPct val="100000"/>
              <a:buChar char="•"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ワクチン接種の実施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764738" y="6193869"/>
            <a:ext cx="6217325" cy="436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400"/>
              </a:lnSpc>
              <a:buSzPct val="100000"/>
              <a:buChar char="•"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口腔ケアによる誤嚥性肺炎予防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764738" y="6726317"/>
            <a:ext cx="6217325" cy="436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400"/>
              </a:lnSpc>
              <a:buSzPct val="100000"/>
              <a:buChar char="•"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排尿異常の観察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7655957" y="2506980"/>
            <a:ext cx="4096941" cy="512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看護の視点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7655957" y="3292197"/>
            <a:ext cx="6217325" cy="436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400"/>
              </a:lnSpc>
              <a:buSzPct val="100000"/>
              <a:buChar char="•"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バイタルサインと全身状態の定期的観察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7655957" y="3824645"/>
            <a:ext cx="6217325" cy="436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400"/>
              </a:lnSpc>
              <a:buSzPct val="100000"/>
              <a:buChar char="•"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栄養状態・水分摂取量の確認</a:t>
            </a:r>
            <a:endParaRPr lang="en-US" sz="2150" dirty="0"/>
          </a:p>
        </p:txBody>
      </p:sp>
      <p:sp>
        <p:nvSpPr>
          <p:cNvPr id="12" name="Text 10"/>
          <p:cNvSpPr/>
          <p:nvPr/>
        </p:nvSpPr>
        <p:spPr>
          <a:xfrm>
            <a:off x="7655957" y="4357092"/>
            <a:ext cx="6217325" cy="436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400"/>
              </a:lnSpc>
              <a:buSzPct val="100000"/>
              <a:buChar char="•"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感染予防行動の指導徹底</a:t>
            </a:r>
            <a:endParaRPr lang="en-US" sz="2150" dirty="0"/>
          </a:p>
        </p:txBody>
      </p:sp>
      <p:sp>
        <p:nvSpPr>
          <p:cNvPr id="13" name="Text 11"/>
          <p:cNvSpPr/>
          <p:nvPr/>
        </p:nvSpPr>
        <p:spPr>
          <a:xfrm>
            <a:off x="7655957" y="4889540"/>
            <a:ext cx="6217325" cy="436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400"/>
              </a:lnSpc>
              <a:buSzPct val="100000"/>
              <a:buChar char="•"/>
            </a:pPr>
            <a:r>
              <a:rPr lang="en-US" sz="215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発熱が軽度でも全身状態の変化を重視</a:t>
            </a:r>
            <a:endParaRPr lang="en-US" sz="2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4379" y="732115"/>
            <a:ext cx="7975402" cy="830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500"/>
              </a:lnSpc>
              <a:buNone/>
            </a:pPr>
            <a:r>
              <a:rPr lang="en-US" sz="5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感染症予防への実践的対応</a:t>
            </a:r>
            <a:endParaRPr lang="en-US" sz="5200" dirty="0"/>
          </a:p>
        </p:txBody>
      </p:sp>
      <p:sp>
        <p:nvSpPr>
          <p:cNvPr id="3" name="Shape 1"/>
          <p:cNvSpPr/>
          <p:nvPr/>
        </p:nvSpPr>
        <p:spPr>
          <a:xfrm>
            <a:off x="744379" y="5008721"/>
            <a:ext cx="13141643" cy="30480"/>
          </a:xfrm>
          <a:prstGeom prst="roundRect">
            <a:avLst>
              <a:gd name="adj" fmla="val 36635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4" name="Shape 2"/>
          <p:cNvSpPr/>
          <p:nvPr/>
        </p:nvSpPr>
        <p:spPr>
          <a:xfrm>
            <a:off x="3931444" y="4211122"/>
            <a:ext cx="30480" cy="797600"/>
          </a:xfrm>
          <a:prstGeom prst="roundRect">
            <a:avLst>
              <a:gd name="adj" fmla="val 36635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Shape 3"/>
          <p:cNvSpPr/>
          <p:nvPr/>
        </p:nvSpPr>
        <p:spPr>
          <a:xfrm>
            <a:off x="3647599" y="4709636"/>
            <a:ext cx="598170" cy="598170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6" name="Text 4"/>
          <p:cNvSpPr/>
          <p:nvPr/>
        </p:nvSpPr>
        <p:spPr>
          <a:xfrm>
            <a:off x="3747314" y="4885729"/>
            <a:ext cx="398740" cy="498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1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2285048" y="2094667"/>
            <a:ext cx="3323273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40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季節前の準備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010245" y="2669381"/>
            <a:ext cx="6105460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ワクチン接種を確認し、記録を残す。インフルエンザ・肺炎球菌・帯状疱疹ワクチンの接種状況を把握する。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7299841" y="5008721"/>
            <a:ext cx="30480" cy="797600"/>
          </a:xfrm>
          <a:prstGeom prst="roundRect">
            <a:avLst>
              <a:gd name="adj" fmla="val 36635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0" name="Shape 8"/>
          <p:cNvSpPr/>
          <p:nvPr/>
        </p:nvSpPr>
        <p:spPr>
          <a:xfrm>
            <a:off x="7015996" y="4709636"/>
            <a:ext cx="598170" cy="598170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1" name="Text 9"/>
          <p:cNvSpPr/>
          <p:nvPr/>
        </p:nvSpPr>
        <p:spPr>
          <a:xfrm>
            <a:off x="7115711" y="4885729"/>
            <a:ext cx="398740" cy="498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2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5653445" y="6072188"/>
            <a:ext cx="3323273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40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日常的ケア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78643" y="6646902"/>
            <a:ext cx="6105584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口腔ケアや入浴時の皮膚観察を習慣化する。清潔保持と早期発見に努める。</a:t>
            </a:r>
            <a:endParaRPr lang="en-US" sz="2800" dirty="0"/>
          </a:p>
        </p:txBody>
      </p:sp>
      <p:sp>
        <p:nvSpPr>
          <p:cNvPr id="14" name="Shape 12"/>
          <p:cNvSpPr/>
          <p:nvPr/>
        </p:nvSpPr>
        <p:spPr>
          <a:xfrm>
            <a:off x="10668357" y="4211122"/>
            <a:ext cx="30480" cy="797600"/>
          </a:xfrm>
          <a:prstGeom prst="roundRect">
            <a:avLst>
              <a:gd name="adj" fmla="val 366357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5" name="Shape 13"/>
          <p:cNvSpPr/>
          <p:nvPr/>
        </p:nvSpPr>
        <p:spPr>
          <a:xfrm>
            <a:off x="10384512" y="4709636"/>
            <a:ext cx="598170" cy="598170"/>
          </a:xfrm>
          <a:prstGeom prst="roundRect">
            <a:avLst>
              <a:gd name="adj" fmla="val 18668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16" name="Text 14"/>
          <p:cNvSpPr/>
          <p:nvPr/>
        </p:nvSpPr>
        <p:spPr>
          <a:xfrm>
            <a:off x="10484227" y="4885729"/>
            <a:ext cx="398740" cy="498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3</a:t>
            </a:r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9021961" y="2094667"/>
            <a:ext cx="3323273" cy="415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40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症状の観察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7747159" y="2669381"/>
            <a:ext cx="6105584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発熱が軽度でも全身状態の変化を重視する。微妙な変化を見逃さない。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4040" y="1136928"/>
            <a:ext cx="7983260" cy="997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850"/>
              </a:lnSpc>
              <a:buNone/>
            </a:pPr>
            <a:r>
              <a:rPr lang="en-US" sz="62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認知症の早期発見</a:t>
            </a:r>
            <a:endParaRPr lang="en-US" sz="6250" dirty="0"/>
          </a:p>
        </p:txBody>
      </p:sp>
      <p:sp>
        <p:nvSpPr>
          <p:cNvPr id="3" name="Text 1"/>
          <p:cNvSpPr/>
          <p:nvPr/>
        </p:nvSpPr>
        <p:spPr>
          <a:xfrm>
            <a:off x="894040" y="2466464"/>
            <a:ext cx="13252299" cy="1192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物忘れ、日時・場所の混乱、意欲低下、同じ質問を繰り返す、道に迷う、服装の誤りなどが主な兆候である。HDS-RやMMSEなどでスクリーニングを実施する。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894040" y="3847471"/>
            <a:ext cx="4197753" cy="3428540"/>
          </a:xfrm>
          <a:prstGeom prst="roundRect">
            <a:avLst>
              <a:gd name="adj" fmla="val 456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251465" y="4204896"/>
            <a:ext cx="3460081" cy="582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家族への支援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251465" y="4895459"/>
            <a:ext cx="3460081" cy="1788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家族への説明・心理的サポートを行い、介護負担を軽減する。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281255" y="3847471"/>
            <a:ext cx="4197753" cy="3428540"/>
          </a:xfrm>
          <a:prstGeom prst="roundRect">
            <a:avLst>
              <a:gd name="adj" fmla="val 456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Text 6"/>
          <p:cNvSpPr/>
          <p:nvPr/>
        </p:nvSpPr>
        <p:spPr>
          <a:xfrm>
            <a:off x="5638680" y="4204896"/>
            <a:ext cx="3460081" cy="582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環境調整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638680" y="4895459"/>
            <a:ext cx="3460081" cy="1788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ラベル表示・照明・転倒防止などの環境調整を実施する。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9668470" y="3847471"/>
            <a:ext cx="4197753" cy="3428540"/>
          </a:xfrm>
          <a:prstGeom prst="roundRect">
            <a:avLst>
              <a:gd name="adj" fmla="val 4565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9"/>
          <p:cNvSpPr/>
          <p:nvPr/>
        </p:nvSpPr>
        <p:spPr>
          <a:xfrm>
            <a:off x="10025895" y="4204896"/>
            <a:ext cx="3460081" cy="582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尊厳の尊重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0025895" y="4895459"/>
            <a:ext cx="3460081" cy="1788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本人の尊厳を尊重し、自立を支援する姿勢を持つ。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362908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認知症支援の実践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3131225"/>
            <a:ext cx="4002643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356836" y="3521988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情報共有・記録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356836" y="4268033"/>
            <a:ext cx="322111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「以前と違う行動」が見られたら、チームで情報共有・記録する。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313759" y="3131225"/>
            <a:ext cx="4002762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704523" y="3521988"/>
            <a:ext cx="3221236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環境整備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704523" y="4268033"/>
            <a:ext cx="3221236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安全で見通しの良い環境整備を行う。段差・照明・サインなどに配慮する。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1565" y="3131225"/>
            <a:ext cx="4002643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52328" y="3521988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家族協働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52328" y="4268033"/>
            <a:ext cx="3221117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家族と協働して安心できる生活リズムを維持する。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6663" y="1145246"/>
            <a:ext cx="8273891" cy="1034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10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老年症候群の理解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926663" y="2606159"/>
            <a:ext cx="12777073" cy="2647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老年症候群」とは、高齢者に多く見られる特有の健康問題群を指します。これは、単一の疾患だけでなく、身体的、心理的、社会的な様々な要因が複雑に絡み合って発生するため、一つの病気だけでは説明できない症状が多く見られます。</a:t>
            </a:r>
          </a:p>
          <a:p>
            <a:pPr marL="0" indent="0" algn="l">
              <a:lnSpc>
                <a:spcPts val="4150"/>
              </a:lnSpc>
              <a:buNone/>
            </a:pPr>
            <a:endParaRPr lang="en-US" sz="32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lnSpc>
                <a:spcPts val="4150"/>
              </a:lnSpc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そのため、個別の症状に対処するだけでなく、患者さん全体を捉え、多角的にサポートする「包括的ケア（全人的アプローチ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）」が非常に重要になります。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7968" y="1189196"/>
            <a:ext cx="7929086" cy="991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800"/>
              </a:lnSpc>
              <a:buNone/>
            </a:pPr>
            <a:r>
              <a:rPr lang="en-US" sz="6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転倒と尿失禁への看護</a:t>
            </a:r>
            <a:endParaRPr lang="en-US" sz="6200" dirty="0"/>
          </a:p>
        </p:txBody>
      </p:sp>
      <p:sp>
        <p:nvSpPr>
          <p:cNvPr id="3" name="Text 1"/>
          <p:cNvSpPr/>
          <p:nvPr/>
        </p:nvSpPr>
        <p:spPr>
          <a:xfrm>
            <a:off x="887968" y="2973110"/>
            <a:ext cx="4757499" cy="594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4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転倒への対応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887968" y="3884890"/>
            <a:ext cx="6040398" cy="1014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筋力低下、視力・平衡感覚の低下、薬の副作用などが影響する。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887968" y="5185172"/>
            <a:ext cx="6040398" cy="507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転倒リスク評価(TUGテスト)の実施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887968" y="5803583"/>
            <a:ext cx="6040398" cy="507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床・照明・手すりなどの環境整備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887968" y="6421993"/>
            <a:ext cx="6040398" cy="507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リハビリや運動支援による筋力維持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709654" y="2973110"/>
            <a:ext cx="4757499" cy="594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48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尿失禁への対応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7709654" y="3884890"/>
            <a:ext cx="6040398" cy="1014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骨盤底筋の緩み、認知機能の低下などが要因である。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709654" y="5185172"/>
            <a:ext cx="6040398" cy="507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排泄記録を取り、パターンを把握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7709654" y="5803583"/>
            <a:ext cx="6040398" cy="507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トイレ誘導や用具の工夫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7709654" y="6421993"/>
            <a:ext cx="6040398" cy="507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950"/>
              </a:lnSpc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清潔保持による皮膚トラブル予防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857" y="936546"/>
            <a:ext cx="8508206" cy="1063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350"/>
              </a:lnSpc>
              <a:buNone/>
            </a:pPr>
            <a:r>
              <a:rPr lang="en-US" sz="66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褥瘡予防の実践</a:t>
            </a:r>
            <a:endParaRPr lang="en-US" sz="6650" dirty="0"/>
          </a:p>
        </p:txBody>
      </p:sp>
      <p:sp>
        <p:nvSpPr>
          <p:cNvPr id="3" name="Text 1"/>
          <p:cNvSpPr/>
          <p:nvPr/>
        </p:nvSpPr>
        <p:spPr>
          <a:xfrm>
            <a:off x="952857" y="2680573"/>
            <a:ext cx="1272468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寝たきり・循環不良・低栄養などにより皮膚に損傷が生じる褥瘡は、適切な予防ケアにより防ぐことができる。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952857" y="4152067"/>
            <a:ext cx="4014668" cy="3140988"/>
          </a:xfrm>
          <a:prstGeom prst="roundRect">
            <a:avLst>
              <a:gd name="adj" fmla="val 455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338858" y="4538067"/>
            <a:ext cx="3242667" cy="531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体位変換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338858" y="5273993"/>
            <a:ext cx="3242667" cy="1633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2時間ごとの体位変換を実施し、圧迫を分散させる。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307806" y="4152067"/>
            <a:ext cx="4014668" cy="3140988"/>
          </a:xfrm>
          <a:prstGeom prst="roundRect">
            <a:avLst>
              <a:gd name="adj" fmla="val 455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Text 6"/>
          <p:cNvSpPr/>
          <p:nvPr/>
        </p:nvSpPr>
        <p:spPr>
          <a:xfrm>
            <a:off x="5693807" y="4538067"/>
            <a:ext cx="3242667" cy="531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スキンケア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5693807" y="5273993"/>
            <a:ext cx="3242667" cy="1633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スキンケアと保湿を行い、皮膚の保護を徹底する。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9662755" y="4152067"/>
            <a:ext cx="4014668" cy="3140988"/>
          </a:xfrm>
          <a:prstGeom prst="roundRect">
            <a:avLst>
              <a:gd name="adj" fmla="val 4551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9"/>
          <p:cNvSpPr/>
          <p:nvPr/>
        </p:nvSpPr>
        <p:spPr>
          <a:xfrm>
            <a:off x="10048756" y="4538067"/>
            <a:ext cx="3242667" cy="531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栄養管理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10048756" y="5273993"/>
            <a:ext cx="3242667" cy="1633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栄養状態を確認し、蛋白質摂取を支援する。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7491" y="866537"/>
            <a:ext cx="7835503" cy="979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低栄養への対応</a:t>
            </a:r>
            <a:endParaRPr lang="en-US" sz="6150" dirty="0"/>
          </a:p>
        </p:txBody>
      </p:sp>
      <p:sp>
        <p:nvSpPr>
          <p:cNvPr id="3" name="Shape 1"/>
          <p:cNvSpPr/>
          <p:nvPr/>
        </p:nvSpPr>
        <p:spPr>
          <a:xfrm>
            <a:off x="877491" y="2237558"/>
            <a:ext cx="4082891" cy="4890254"/>
          </a:xfrm>
          <a:prstGeom prst="roundRect">
            <a:avLst>
              <a:gd name="adj" fmla="val 322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228963" y="2589031"/>
            <a:ext cx="3379946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栄養状態の評価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228963" y="3266734"/>
            <a:ext cx="3379946" cy="350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BMI・アルブミン値をモニタリングし、栄養状態を客観的に評価する。咀嚼・嚥下機能の低下や味覚変化により摂取量が減少しやすい。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273754" y="2237558"/>
            <a:ext cx="4082891" cy="4890254"/>
          </a:xfrm>
          <a:prstGeom prst="roundRect">
            <a:avLst>
              <a:gd name="adj" fmla="val 322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625227" y="2589031"/>
            <a:ext cx="3379946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食形態の調整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625227" y="3266734"/>
            <a:ext cx="3379946" cy="2506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嚥下状態に応じて食形態を調整する。刻み食、ミキサー食、とろみ付けなど、個別に対応する。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70018" y="2237558"/>
            <a:ext cx="4082891" cy="4890254"/>
          </a:xfrm>
          <a:prstGeom prst="roundRect">
            <a:avLst>
              <a:gd name="adj" fmla="val 3224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21491" y="2589031"/>
            <a:ext cx="3379946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食事環境の整備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10021491" y="3266734"/>
            <a:ext cx="3379946" cy="2506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食事環境を整え、食事を楽しめる雰囲気をつくる。食事時間を大切にし、社会的交流の場とする。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7771" y="750450"/>
            <a:ext cx="11692533" cy="974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650"/>
              </a:lnSpc>
              <a:buNone/>
            </a:pPr>
            <a:r>
              <a:rPr lang="en-US" sz="61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老年症候群への包括的アプローチ</a:t>
            </a:r>
            <a:endParaRPr lang="en-US" sz="6100" dirty="0"/>
          </a:p>
        </p:txBody>
      </p:sp>
      <p:sp>
        <p:nvSpPr>
          <p:cNvPr id="4" name="Text 2"/>
          <p:cNvSpPr/>
          <p:nvPr/>
        </p:nvSpPr>
        <p:spPr>
          <a:xfrm>
            <a:off x="873085" y="2106334"/>
            <a:ext cx="3567113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0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QOL重視</a:t>
            </a:r>
            <a:endParaRPr lang="en-US" sz="3050" dirty="0"/>
          </a:p>
        </p:txBody>
      </p:sp>
      <p:sp>
        <p:nvSpPr>
          <p:cNvPr id="6" name="Text 4"/>
          <p:cNvSpPr/>
          <p:nvPr/>
        </p:nvSpPr>
        <p:spPr>
          <a:xfrm>
            <a:off x="873085" y="2820530"/>
            <a:ext cx="3567232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0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多職種連携</a:t>
            </a:r>
            <a:endParaRPr lang="en-US" sz="3050" dirty="0"/>
          </a:p>
        </p:txBody>
      </p:sp>
      <p:sp>
        <p:nvSpPr>
          <p:cNvPr id="8" name="Text 6"/>
          <p:cNvSpPr/>
          <p:nvPr/>
        </p:nvSpPr>
        <p:spPr>
          <a:xfrm>
            <a:off x="873085" y="3534726"/>
            <a:ext cx="3567232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0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早期発見</a:t>
            </a:r>
            <a:endParaRPr lang="en-US" sz="3050" dirty="0"/>
          </a:p>
        </p:txBody>
      </p:sp>
      <p:sp>
        <p:nvSpPr>
          <p:cNvPr id="10" name="Text 8"/>
          <p:cNvSpPr/>
          <p:nvPr/>
        </p:nvSpPr>
        <p:spPr>
          <a:xfrm>
            <a:off x="873085" y="4314051"/>
            <a:ext cx="3898106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ja-JP" altLang="en-US" sz="305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・</a:t>
            </a:r>
            <a:r>
              <a:rPr lang="en-US" sz="3050" dirty="0" err="1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定期モニタリング</a:t>
            </a:r>
            <a:endParaRPr lang="en-US" sz="3050" dirty="0"/>
          </a:p>
        </p:txBody>
      </p:sp>
      <p:sp>
        <p:nvSpPr>
          <p:cNvPr id="11" name="Text 9"/>
          <p:cNvSpPr/>
          <p:nvPr/>
        </p:nvSpPr>
        <p:spPr>
          <a:xfrm>
            <a:off x="873085" y="5225219"/>
            <a:ext cx="12884229" cy="199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バイタルサイン・体重・食事量・活動量を定期的にモニタリングし、小さな変化を見逃さない。医師・PT・OT・管理栄養士・介護職などと連携し、包括的ケアプランを作成する。残存機能を活かし、できることを奪わない支援を行い、本人の意思を尊重してその人らしい生活を守る。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3318" y="1288852"/>
            <a:ext cx="7440692" cy="929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300"/>
              </a:lnSpc>
              <a:buNone/>
            </a:pPr>
            <a:r>
              <a:rPr lang="en-US" sz="58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高齢者の生理的変化</a:t>
            </a:r>
            <a:endParaRPr lang="en-US" sz="5850" dirty="0"/>
          </a:p>
        </p:txBody>
      </p:sp>
      <p:sp>
        <p:nvSpPr>
          <p:cNvPr id="3" name="Shape 1"/>
          <p:cNvSpPr/>
          <p:nvPr/>
        </p:nvSpPr>
        <p:spPr>
          <a:xfrm>
            <a:off x="833317" y="2624631"/>
            <a:ext cx="4178975" cy="4507689"/>
          </a:xfrm>
          <a:prstGeom prst="roundRect">
            <a:avLst>
              <a:gd name="adj" fmla="val 3032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146096" y="2937407"/>
            <a:ext cx="3544912" cy="50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筋力・骨密度の低下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146096" y="3580941"/>
            <a:ext cx="3544912" cy="3121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加齢により筋肉量・骨量が減少し、転倒・骨折のリスクが増加する。ADLへの影響を観察し、早期に問題を把握することが重要である。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5253751" y="2624631"/>
            <a:ext cx="4178975" cy="4507689"/>
          </a:xfrm>
          <a:prstGeom prst="roundRect">
            <a:avLst>
              <a:gd name="adj" fmla="val 3032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566529" y="2937407"/>
            <a:ext cx="3544912" cy="50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感覚器の変化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566529" y="3580941"/>
            <a:ext cx="3544912" cy="3121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視力低下や聴力低下が生じる。白内障などによる視力低下、高音域が聞こえにくくなるなどの聴力低下に配慮が必要である。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9674184" y="2624631"/>
            <a:ext cx="4178975" cy="4507689"/>
          </a:xfrm>
          <a:prstGeom prst="roundRect">
            <a:avLst>
              <a:gd name="adj" fmla="val 3032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9986963" y="2937407"/>
            <a:ext cx="3544912" cy="50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内分泌系の変化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9986963" y="3580940"/>
            <a:ext cx="3544912" cy="2601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ホルモン分泌低下により代謝が低下し、体脂肪が増加しやすくなる。体重・活動量の変化を観察する必要がある。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8328" y="1161574"/>
            <a:ext cx="6513790" cy="814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0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老年看護の基本姿勢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29496" y="2392442"/>
            <a:ext cx="3908227" cy="488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44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総合的評価の重要性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729495" y="3141464"/>
            <a:ext cx="12725247" cy="1666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高齢者のケアでは、加齢による変化と疾患による変化を区別する視点が必要である。身体的・心理的・社会的側面を総合的に評価し、生活全体を支える看護を実践することが老年看護の基本である。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29496" y="5068848"/>
            <a:ext cx="3908227" cy="488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4400" dirty="0">
                <a:solidFill>
                  <a:srgbClr val="FF0000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その人らしさの尊重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29496" y="5765618"/>
            <a:ext cx="12529304" cy="1250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残存機能を活かし、本人の意思を尊重してその人らしい生活を守る。家族への情報共有と教育を行い、在宅生活の継続を支援する。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074" y="769025"/>
            <a:ext cx="9088755" cy="873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850"/>
              </a:lnSpc>
              <a:buNone/>
            </a:pPr>
            <a:r>
              <a:rPr lang="en-US" sz="55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免疫機能の低下と看護の視点</a:t>
            </a:r>
            <a:endParaRPr lang="en-US" sz="5500" dirty="0"/>
          </a:p>
        </p:txBody>
      </p:sp>
      <p:sp>
        <p:nvSpPr>
          <p:cNvPr id="3" name="Text 1"/>
          <p:cNvSpPr/>
          <p:nvPr/>
        </p:nvSpPr>
        <p:spPr>
          <a:xfrm>
            <a:off x="783074" y="2314099"/>
            <a:ext cx="7565588" cy="1342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白血球機能の低下により感染リスクが上昇する。発熱などの典型的症状が軽く現れることがあるため、食欲不振や倦怠感などの微妙な変化を観察することが重要である。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83074" y="4549735"/>
            <a:ext cx="7565588" cy="1342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予防接種の推奨、手洗い・うがいなどの感染予防指導、発熱がなくても呼吸器・尿路症状に注意を払うことが求められる。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8836036" y="2314099"/>
            <a:ext cx="5135659" cy="2562191"/>
          </a:xfrm>
          <a:prstGeom prst="roundRect">
            <a:avLst>
              <a:gd name="adj" fmla="val 5228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6" name="Text 4"/>
          <p:cNvSpPr/>
          <p:nvPr/>
        </p:nvSpPr>
        <p:spPr>
          <a:xfrm>
            <a:off x="9153695" y="2631758"/>
            <a:ext cx="3727707" cy="498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予防接種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53695" y="3348276"/>
            <a:ext cx="4458218" cy="1020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インフルエンザ・肺炎球菌ワクチンの接種を推奨する。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8828535" y="5101624"/>
            <a:ext cx="5135659" cy="2562191"/>
          </a:xfrm>
          <a:prstGeom prst="roundRect">
            <a:avLst>
              <a:gd name="adj" fmla="val 5228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400"/>
          </a:p>
        </p:txBody>
      </p:sp>
      <p:sp>
        <p:nvSpPr>
          <p:cNvPr id="9" name="Text 7"/>
          <p:cNvSpPr/>
          <p:nvPr/>
        </p:nvSpPr>
        <p:spPr>
          <a:xfrm>
            <a:off x="9146194" y="5419283"/>
            <a:ext cx="3727707" cy="498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感染予防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9146194" y="6135801"/>
            <a:ext cx="4458218" cy="1020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手洗い・うがいの徹底指導を行う。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8434" y="794028"/>
            <a:ext cx="10104596" cy="902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100"/>
              </a:lnSpc>
              <a:buNone/>
            </a:pPr>
            <a:r>
              <a:rPr lang="en-US" sz="56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筋力・骨密度低下への看護実践</a:t>
            </a:r>
            <a:endParaRPr lang="en-US" sz="5650" dirty="0"/>
          </a:p>
        </p:txBody>
      </p:sp>
      <p:sp>
        <p:nvSpPr>
          <p:cNvPr id="3" name="Text 1"/>
          <p:cNvSpPr/>
          <p:nvPr/>
        </p:nvSpPr>
        <p:spPr>
          <a:xfrm>
            <a:off x="808434" y="2273737"/>
            <a:ext cx="288727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808434" y="2726412"/>
            <a:ext cx="6362343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Text 3"/>
          <p:cNvSpPr/>
          <p:nvPr/>
        </p:nvSpPr>
        <p:spPr>
          <a:xfrm>
            <a:off x="808434" y="2946916"/>
            <a:ext cx="3962519" cy="451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転倒リスクアセスメント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808434" y="3571161"/>
            <a:ext cx="6362343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TUGテストなどを実施し、歩行・バランス状態を確認する。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459504" y="2273737"/>
            <a:ext cx="288727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7459504" y="2726412"/>
            <a:ext cx="6362462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9" name="Text 7"/>
          <p:cNvSpPr/>
          <p:nvPr/>
        </p:nvSpPr>
        <p:spPr>
          <a:xfrm>
            <a:off x="7459504" y="2946916"/>
            <a:ext cx="3609261" cy="451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リハビリ支援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7459504" y="3571161"/>
            <a:ext cx="6362462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必要に応じてリハビリ支援を行い、筋力維持を図る。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808434" y="5000268"/>
            <a:ext cx="288727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2800" dirty="0"/>
          </a:p>
        </p:txBody>
      </p:sp>
      <p:sp>
        <p:nvSpPr>
          <p:cNvPr id="12" name="Shape 10"/>
          <p:cNvSpPr/>
          <p:nvPr/>
        </p:nvSpPr>
        <p:spPr>
          <a:xfrm>
            <a:off x="808434" y="5452943"/>
            <a:ext cx="6362343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3" name="Text 11"/>
          <p:cNvSpPr/>
          <p:nvPr/>
        </p:nvSpPr>
        <p:spPr>
          <a:xfrm>
            <a:off x="808434" y="5673447"/>
            <a:ext cx="3609261" cy="451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補助具の検討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808434" y="6297692"/>
            <a:ext cx="6362343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杖・手すりなどの補助具や住環境の調整を検討する。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7459504" y="5000268"/>
            <a:ext cx="288727" cy="36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Abadi" panose="020B0604020104020204" pitchFamily="34" charset="0"/>
                <a:ea typeface="Inter Light" pitchFamily="34" charset="-122"/>
                <a:cs typeface="Inter Light" pitchFamily="34" charset="-120"/>
              </a:rPr>
              <a:t>04</a:t>
            </a:r>
            <a:endParaRPr lang="en-US" sz="2800" dirty="0"/>
          </a:p>
        </p:txBody>
      </p:sp>
      <p:sp>
        <p:nvSpPr>
          <p:cNvPr id="16" name="Shape 14"/>
          <p:cNvSpPr/>
          <p:nvPr/>
        </p:nvSpPr>
        <p:spPr>
          <a:xfrm>
            <a:off x="7459504" y="5452943"/>
            <a:ext cx="6362462" cy="38100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7" name="Text 15"/>
          <p:cNvSpPr/>
          <p:nvPr/>
        </p:nvSpPr>
        <p:spPr>
          <a:xfrm>
            <a:off x="7459504" y="5673447"/>
            <a:ext cx="3609261" cy="451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環境整備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7459504" y="6297692"/>
            <a:ext cx="6362462" cy="461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段差・障害物を除去し安全な環境を整える。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303020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感覚器の変化への対応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3243858"/>
            <a:ext cx="5175766" cy="646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視覚支援</a:t>
            </a:r>
            <a:endParaRPr lang="en-US" sz="4050" dirty="0"/>
          </a:p>
        </p:txBody>
      </p:sp>
      <p:sp>
        <p:nvSpPr>
          <p:cNvPr id="4" name="Text 2"/>
          <p:cNvSpPr/>
          <p:nvPr/>
        </p:nvSpPr>
        <p:spPr>
          <a:xfrm>
            <a:off x="966073" y="4235767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照明を適切に調整する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966073" y="4908471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文字サイズを大きくする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966073" y="5581174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眼鏡の適切な使用を促す</a:t>
            </a:r>
            <a:endParaRPr lang="en-US" sz="2700" dirty="0"/>
          </a:p>
        </p:txBody>
      </p:sp>
      <p:sp>
        <p:nvSpPr>
          <p:cNvPr id="7" name="Text 5"/>
          <p:cNvSpPr/>
          <p:nvPr/>
        </p:nvSpPr>
        <p:spPr>
          <a:xfrm>
            <a:off x="966073" y="6253877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段差・障害物を除去する</a:t>
            </a:r>
            <a:endParaRPr lang="en-US" sz="2700" dirty="0"/>
          </a:p>
        </p:txBody>
      </p:sp>
      <p:sp>
        <p:nvSpPr>
          <p:cNvPr id="8" name="Text 6"/>
          <p:cNvSpPr/>
          <p:nvPr/>
        </p:nvSpPr>
        <p:spPr>
          <a:xfrm>
            <a:off x="7743706" y="3243858"/>
            <a:ext cx="5175766" cy="646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聴覚支援</a:t>
            </a:r>
            <a:endParaRPr lang="en-US" sz="4050" dirty="0"/>
          </a:p>
        </p:txBody>
      </p:sp>
      <p:sp>
        <p:nvSpPr>
          <p:cNvPr id="9" name="Text 7"/>
          <p:cNvSpPr/>
          <p:nvPr/>
        </p:nvSpPr>
        <p:spPr>
          <a:xfrm>
            <a:off x="7743706" y="4235767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ゆっくり明瞭に話しかける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7743706" y="4908471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口元を見せて話す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7743706" y="5581174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補聴器の適切な使用を促す</a:t>
            </a:r>
            <a:endParaRPr lang="en-US" sz="2700" dirty="0"/>
          </a:p>
        </p:txBody>
      </p:sp>
      <p:sp>
        <p:nvSpPr>
          <p:cNvPr id="12" name="Text 10"/>
          <p:cNvSpPr/>
          <p:nvPr/>
        </p:nvSpPr>
        <p:spPr>
          <a:xfrm>
            <a:off x="7743706" y="6253877"/>
            <a:ext cx="5928241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4300"/>
              </a:lnSpc>
              <a:buSzPct val="100000"/>
              <a:buChar char="•"/>
            </a:pPr>
            <a:r>
              <a:rPr lang="en-US" sz="27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静かな環境で会話する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599" y="950477"/>
            <a:ext cx="7077670" cy="845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950"/>
              </a:lnSpc>
              <a:buNone/>
            </a:pPr>
            <a:r>
              <a:rPr lang="en-US" sz="55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高齢者の心理的変化</a:t>
            </a:r>
            <a:endParaRPr lang="en-US" sz="5550" dirty="0"/>
          </a:p>
        </p:txBody>
      </p:sp>
      <p:sp>
        <p:nvSpPr>
          <p:cNvPr id="3" name="Shape 1"/>
          <p:cNvSpPr/>
          <p:nvPr/>
        </p:nvSpPr>
        <p:spPr>
          <a:xfrm>
            <a:off x="792599" y="2002955"/>
            <a:ext cx="4227295" cy="5175085"/>
          </a:xfrm>
          <a:prstGeom prst="roundRect">
            <a:avLst>
              <a:gd name="adj" fmla="val 439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Shape 2"/>
          <p:cNvSpPr/>
          <p:nvPr/>
        </p:nvSpPr>
        <p:spPr>
          <a:xfrm>
            <a:off x="754498" y="2002955"/>
            <a:ext cx="154877" cy="5175085"/>
          </a:xfrm>
          <a:prstGeom prst="roundRect">
            <a:avLst>
              <a:gd name="adj" fmla="val 78023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228011" y="2324067"/>
            <a:ext cx="3458475" cy="469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認知機能の変化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1228011" y="2936166"/>
            <a:ext cx="3458475" cy="3844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記憶力・判断力・注意力の低下が見られる。HDS-Rなどのスクリーニングを実施し、「いつもと違う」言動に注目して早期対応を行う。メモ・カレンダー・日課表などを活用して支援する。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5235297" y="2002955"/>
            <a:ext cx="4227295" cy="5175085"/>
          </a:xfrm>
          <a:prstGeom prst="roundRect">
            <a:avLst>
              <a:gd name="adj" fmla="val 439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Shape 6"/>
          <p:cNvSpPr/>
          <p:nvPr/>
        </p:nvSpPr>
        <p:spPr>
          <a:xfrm>
            <a:off x="5197196" y="2002955"/>
            <a:ext cx="154877" cy="5175085"/>
          </a:xfrm>
          <a:prstGeom prst="roundRect">
            <a:avLst>
              <a:gd name="adj" fmla="val 78023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9" name="Text 7"/>
          <p:cNvSpPr/>
          <p:nvPr/>
        </p:nvSpPr>
        <p:spPr>
          <a:xfrm>
            <a:off x="5670709" y="2324067"/>
            <a:ext cx="3458475" cy="469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感情面の変化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5670709" y="2936166"/>
            <a:ext cx="3458475" cy="3844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抑うつ・不安・孤独感など心理的変化が強くなる傾向がある。傾聴や共感を通して感情面を支え、趣味や軽運動への参加を促進する。グループ活動・家族交流を支援し社会的つながりを維持する。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677995" y="2002955"/>
            <a:ext cx="4227416" cy="5175085"/>
          </a:xfrm>
          <a:prstGeom prst="roundRect">
            <a:avLst>
              <a:gd name="adj" fmla="val 439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2" name="Shape 10"/>
          <p:cNvSpPr/>
          <p:nvPr/>
        </p:nvSpPr>
        <p:spPr>
          <a:xfrm>
            <a:off x="9639894" y="2002955"/>
            <a:ext cx="154877" cy="5175085"/>
          </a:xfrm>
          <a:prstGeom prst="roundRect">
            <a:avLst>
              <a:gd name="adj" fmla="val 78023"/>
            </a:avLst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000"/>
          </a:p>
        </p:txBody>
      </p:sp>
      <p:sp>
        <p:nvSpPr>
          <p:cNvPr id="13" name="Text 11"/>
          <p:cNvSpPr/>
          <p:nvPr/>
        </p:nvSpPr>
        <p:spPr>
          <a:xfrm>
            <a:off x="10113407" y="2324067"/>
            <a:ext cx="3458597" cy="469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社会的孤立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10113407" y="2936166"/>
            <a:ext cx="3458597" cy="3363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交流機会の減少により孤独を感じやすくなる。地域・サークル活動への参加を支援し、訪問看護・介護サービスを紹介する。家庭内で役割を持てるよう支援することが重要である。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362908"/>
            <a:ext cx="11212473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8450"/>
              </a:lnSpc>
              <a:buNone/>
            </a:pPr>
            <a:r>
              <a:rPr 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認知機能低下への実践的対応</a:t>
            </a:r>
            <a:endParaRPr lang="en-US" sz="6750" dirty="0"/>
          </a:p>
        </p:txBody>
      </p:sp>
      <p:sp>
        <p:nvSpPr>
          <p:cNvPr id="3" name="Shape 1"/>
          <p:cNvSpPr/>
          <p:nvPr/>
        </p:nvSpPr>
        <p:spPr>
          <a:xfrm>
            <a:off x="966073" y="3131225"/>
            <a:ext cx="4002643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4" name="Text 2"/>
          <p:cNvSpPr/>
          <p:nvPr/>
        </p:nvSpPr>
        <p:spPr>
          <a:xfrm>
            <a:off x="1356836" y="3521988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視覚的サイン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1356836" y="4268033"/>
            <a:ext cx="3221117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室内や廊下にトイレ・部屋の目印などを掲示する。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313759" y="3131225"/>
            <a:ext cx="4002762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7" name="Text 5"/>
          <p:cNvSpPr/>
          <p:nvPr/>
        </p:nvSpPr>
        <p:spPr>
          <a:xfrm>
            <a:off x="5704523" y="3521988"/>
            <a:ext cx="3221236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迷子予防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5704523" y="4268033"/>
            <a:ext cx="3221236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迷子予防タグ・GPS機器を活用する。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9661565" y="3131225"/>
            <a:ext cx="4002643" cy="3735467"/>
          </a:xfrm>
          <a:prstGeom prst="roundRect">
            <a:avLst>
              <a:gd name="adj" fmla="val 3880"/>
            </a:avLst>
          </a:prstGeom>
          <a:solidFill>
            <a:srgbClr val="FFFFFF">
              <a:alpha val="95000"/>
            </a:srgbClr>
          </a:solidFill>
          <a:ln w="457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8"/>
          <p:cNvSpPr/>
          <p:nvPr/>
        </p:nvSpPr>
        <p:spPr>
          <a:xfrm>
            <a:off x="10052328" y="3521988"/>
            <a:ext cx="3221117" cy="539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情報共有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10052328" y="4268033"/>
            <a:ext cx="3221117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家族・多職種チームと情報を共有し、早期対応体制を整える。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1038" y="862251"/>
            <a:ext cx="6080760" cy="759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950"/>
              </a:lnSpc>
              <a:buNone/>
            </a:pPr>
            <a:r>
              <a:rPr lang="en-US" sz="4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感情面への看護実践</a:t>
            </a:r>
            <a:endParaRPr lang="en-US" sz="4750" dirty="0"/>
          </a:p>
        </p:txBody>
      </p:sp>
      <p:sp>
        <p:nvSpPr>
          <p:cNvPr id="3" name="Text 1"/>
          <p:cNvSpPr/>
          <p:nvPr/>
        </p:nvSpPr>
        <p:spPr>
          <a:xfrm>
            <a:off x="681038" y="2230160"/>
            <a:ext cx="3648432" cy="456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ja-JP" alt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１</a:t>
            </a: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対</a:t>
            </a:r>
            <a:r>
              <a:rPr lang="ja-JP" alt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１</a:t>
            </a:r>
            <a:r>
              <a:rPr lang="en-US" sz="36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の傾聴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681038" y="2801659"/>
            <a:ext cx="12283848" cy="778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安心して気持ちを表出できる環境をつくり、傾聴を通して感情面を支える。本人の思いを受け止め、共感的な態度で接することが重要である。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81038" y="4114800"/>
            <a:ext cx="3648432" cy="456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生活の質を高める活動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81038" y="4813935"/>
            <a:ext cx="12218533" cy="778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趣味活動や軽運動を通じて生活の質を高める。散歩・園芸などの活動を促進し、楽しみを持てる生活を支援する。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81038" y="6060162"/>
            <a:ext cx="3648432" cy="4560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交流機会の確保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681038" y="6759297"/>
            <a:ext cx="11944213" cy="778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サークル、ボランティア、通所サービスなど、他者との交流機会を確保する。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4040" y="1136928"/>
            <a:ext cx="7983260" cy="997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850"/>
              </a:lnSpc>
              <a:buNone/>
            </a:pPr>
            <a:r>
              <a:rPr lang="en-US" sz="62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多疾患併発の理解</a:t>
            </a:r>
            <a:endParaRPr lang="en-US" sz="6250" dirty="0"/>
          </a:p>
        </p:txBody>
      </p:sp>
      <p:sp>
        <p:nvSpPr>
          <p:cNvPr id="3" name="Text 1"/>
          <p:cNvSpPr/>
          <p:nvPr/>
        </p:nvSpPr>
        <p:spPr>
          <a:xfrm>
            <a:off x="894040" y="2355430"/>
            <a:ext cx="13272918" cy="1858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高齢者は糖尿病・高血圧・心疾患・慢性腎疾患など、複数の慢性疾患を同時に抱える状態(Multimorbidity)が多い。複数の疾患が相互に影響し症状が複雑化する。薬剤の相互作用・副作用リスクが増加し、自己管理が困難になりやすい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894040" y="4247333"/>
            <a:ext cx="4204284" cy="2943770"/>
          </a:xfrm>
          <a:prstGeom prst="roundRect">
            <a:avLst>
              <a:gd name="adj" fmla="val 552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5" name="Text 3"/>
          <p:cNvSpPr/>
          <p:nvPr/>
        </p:nvSpPr>
        <p:spPr>
          <a:xfrm>
            <a:off x="1251466" y="4604759"/>
            <a:ext cx="3465464" cy="605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服薬管理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251466" y="5295321"/>
            <a:ext cx="3465464" cy="1239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服薬時間・量・副作用などをチェックする。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281255" y="4247333"/>
            <a:ext cx="4204284" cy="2943770"/>
          </a:xfrm>
          <a:prstGeom prst="roundRect">
            <a:avLst>
              <a:gd name="adj" fmla="val 552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Text 6"/>
          <p:cNvSpPr/>
          <p:nvPr/>
        </p:nvSpPr>
        <p:spPr>
          <a:xfrm>
            <a:off x="5638681" y="4604759"/>
            <a:ext cx="3465464" cy="605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ADL観察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638681" y="5295321"/>
            <a:ext cx="3465464" cy="1239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食事・排泄・移動などの変化を捉える。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9668470" y="4247333"/>
            <a:ext cx="4204284" cy="2943770"/>
          </a:xfrm>
          <a:prstGeom prst="roundRect">
            <a:avLst>
              <a:gd name="adj" fmla="val 5526"/>
            </a:avLst>
          </a:prstGeom>
          <a:solidFill>
            <a:srgbClr val="FFFFFF">
              <a:alpha val="95000"/>
            </a:srgbClr>
          </a:solidFill>
          <a:ln w="381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1" name="Text 9"/>
          <p:cNvSpPr/>
          <p:nvPr/>
        </p:nvSpPr>
        <p:spPr>
          <a:xfrm>
            <a:off x="10025896" y="4604759"/>
            <a:ext cx="3465464" cy="605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スキンケア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0025896" y="5295321"/>
            <a:ext cx="3465464" cy="12392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足の観察により感染・褥瘡を予防する。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605</Words>
  <Application>Microsoft Office PowerPoint</Application>
  <PresentationFormat>ユーザー設定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Abadi</vt:lpstr>
      <vt:lpstr>Calibri</vt:lpstr>
      <vt:lpstr>Inter Medium</vt:lpstr>
      <vt:lpstr>BIZ UDPゴシック</vt:lpstr>
      <vt:lpstr>Calibri Light</vt:lpstr>
      <vt:lpstr>IBM Plex Sans Medium</vt:lpstr>
      <vt:lpstr>Arial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2025-10-13T02:19:24Z</dcterms:created>
  <dcterms:modified xsi:type="dcterms:W3CDTF">2025-10-13T02:37:29Z</dcterms:modified>
</cp:coreProperties>
</file>