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bold r:id="rId24"/>
      <p:italic r:id="rId25"/>
      <p:boldItalic r:id="rId26"/>
    </p:embeddedFont>
    <p:embeddedFont>
      <p:font typeface="BIZ UDPゴシック" panose="020B0400000000000000" pitchFamily="50" charset="-128"/>
      <p:regular r:id="rId27"/>
      <p:bold r:id="rId28"/>
    </p:embeddedFont>
    <p:embeddedFont>
      <p:font typeface="IBM Plex Sans Medium" panose="020B0603050203000203" pitchFamily="34" charset="0"/>
      <p:regular r:id="rId29"/>
      <p:italic r:id="rId30"/>
    </p:embeddedFont>
    <p:embeddedFont>
      <p:font typeface="Inter Medium" panose="020B0600070205080204"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063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452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84312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38567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59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196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48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82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634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03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01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5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527107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41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229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170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22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111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156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83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054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0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9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10/27/2025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054787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42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25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21230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056437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88626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14881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15407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10/27/2025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44083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10/27/2025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020318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09447" y="4986457"/>
            <a:ext cx="12520970" cy="920710"/>
          </a:xfrm>
          <a:prstGeom prst="rect">
            <a:avLst/>
          </a:prstGeom>
          <a:noFill/>
          <a:ln/>
        </p:spPr>
        <p:txBody>
          <a:bodyPr wrap="none" lIns="0" tIns="0" rIns="0" bIns="0" rtlCol="0" anchor="t"/>
          <a:lstStyle/>
          <a:p>
            <a:pPr marL="0" indent="0" algn="l">
              <a:buNone/>
            </a:pPr>
            <a:r>
              <a:rPr lang="ja-JP" alt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rPr>
              <a:t>精神看護学</a:t>
            </a:r>
            <a:r>
              <a:rPr lang="en-US" altLang="ja-JP" sz="4000" dirty="0">
                <a:solidFill>
                  <a:srgbClr val="1B1B27"/>
                </a:solidFill>
                <a:latin typeface="BIZ UDPゴシック" panose="020B0400000000000000" pitchFamily="50" charset="-128"/>
                <a:ea typeface="BIZ UDPゴシック" panose="020B0400000000000000" pitchFamily="50" charset="-128"/>
                <a:cs typeface="Inter Medium" pitchFamily="34" charset="-120"/>
              </a:rPr>
              <a:t>Ⅰ</a:t>
            </a:r>
            <a:r>
              <a:rPr lang="ja-JP" alt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rPr>
              <a:t>　第１回</a:t>
            </a:r>
            <a:endParaRPr 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buNone/>
            </a:pPr>
            <a:r>
              <a:rPr lang="en-US" sz="40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援助的関係の基本と患者－看護師関係</a:t>
            </a:r>
            <a:endParaRPr lang="en-US" sz="40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609446" y="6375253"/>
            <a:ext cx="13589879" cy="942975"/>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精神科看護における援助的関係は、看護師と患者が治療的目標の達成に向けて共同で取り組む専門的関係である。この関係は薬物療法や精神療法と並び、ケアの重要な一部として機能する。</a:t>
            </a:r>
            <a:endParaRPr lang="en-US" sz="2800" dirty="0"/>
          </a:p>
        </p:txBody>
      </p:sp>
      <p:pic>
        <p:nvPicPr>
          <p:cNvPr id="6" name="図 5" descr="カーブしたパステルの形状">
            <a:extLst>
              <a:ext uri="{FF2B5EF4-FFF2-40B4-BE49-F238E27FC236}">
                <a16:creationId xmlns:a16="http://schemas.microsoft.com/office/drawing/2014/main" id="{12861161-7E39-F71F-FF98-CDC83C9C9D26}"/>
              </a:ext>
            </a:extLst>
          </p:cNvPr>
          <p:cNvPicPr>
            <a:picLocks noChangeAspect="1"/>
          </p:cNvPicPr>
          <p:nvPr/>
        </p:nvPicPr>
        <p:blipFill>
          <a:blip r:embed="rId3"/>
          <a:srcRect t="17143" b="26666"/>
          <a:stretch>
            <a:fillRect/>
          </a:stretch>
        </p:blipFill>
        <p:spPr>
          <a:xfrm>
            <a:off x="1" y="0"/>
            <a:ext cx="14630399" cy="46242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76776" y="1112639"/>
            <a:ext cx="8611195" cy="978694"/>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関係構築に影響する要因</a:t>
            </a:r>
            <a:endParaRPr lang="en-US" sz="6150" dirty="0"/>
          </a:p>
        </p:txBody>
      </p:sp>
      <p:sp>
        <p:nvSpPr>
          <p:cNvPr id="3" name="Text 1"/>
          <p:cNvSpPr/>
          <p:nvPr/>
        </p:nvSpPr>
        <p:spPr>
          <a:xfrm>
            <a:off x="876776" y="2717602"/>
            <a:ext cx="12876848" cy="1002030"/>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援助的関係の構築には、患者側と看護師側それぞれの要因が影響を与える。これらの要因を理解し、適切に対応することが良好な関係を築くために不可欠である。</a:t>
            </a:r>
            <a:endParaRPr lang="en-US" sz="2800" dirty="0"/>
          </a:p>
        </p:txBody>
      </p:sp>
      <p:sp>
        <p:nvSpPr>
          <p:cNvPr id="4" name="Text 2"/>
          <p:cNvSpPr/>
          <p:nvPr/>
        </p:nvSpPr>
        <p:spPr>
          <a:xfrm>
            <a:off x="876776" y="4384953"/>
            <a:ext cx="4697373" cy="587097"/>
          </a:xfrm>
          <a:prstGeom prst="rect">
            <a:avLst/>
          </a:prstGeom>
          <a:noFill/>
          <a:ln/>
        </p:spPr>
        <p:txBody>
          <a:bodyPr wrap="none" lIns="0" tIns="0" rIns="0" bIns="0" rtlCol="0" anchor="t"/>
          <a:lstStyle/>
          <a:p>
            <a:pPr marL="0" indent="0" algn="l">
              <a:lnSpc>
                <a:spcPts val="4600"/>
              </a:lnSpc>
              <a:buNone/>
            </a:pPr>
            <a:r>
              <a:rPr lang="en-US" sz="4000" dirty="0">
                <a:solidFill>
                  <a:srgbClr val="1B1B27"/>
                </a:solidFill>
                <a:latin typeface="Inter Medium" pitchFamily="34" charset="0"/>
                <a:ea typeface="Inter Medium" pitchFamily="34" charset="-122"/>
                <a:cs typeface="Inter Medium" pitchFamily="34" charset="-120"/>
              </a:rPr>
              <a:t>患者側の要因</a:t>
            </a:r>
            <a:endParaRPr lang="en-US" sz="4000" dirty="0"/>
          </a:p>
        </p:txBody>
      </p:sp>
      <p:sp>
        <p:nvSpPr>
          <p:cNvPr id="5" name="Text 3"/>
          <p:cNvSpPr/>
          <p:nvPr/>
        </p:nvSpPr>
        <p:spPr>
          <a:xfrm>
            <a:off x="876776" y="5285184"/>
            <a:ext cx="6056471" cy="501015"/>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精神状態</a:t>
            </a:r>
            <a:endParaRPr lang="en-US" sz="2800" dirty="0"/>
          </a:p>
        </p:txBody>
      </p:sp>
      <p:sp>
        <p:nvSpPr>
          <p:cNvPr id="6" name="Text 4"/>
          <p:cNvSpPr/>
          <p:nvPr/>
        </p:nvSpPr>
        <p:spPr>
          <a:xfrm>
            <a:off x="876776" y="5895737"/>
            <a:ext cx="6056471" cy="501015"/>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過去の対人関係経験</a:t>
            </a:r>
            <a:endParaRPr lang="en-US" sz="2800" dirty="0"/>
          </a:p>
        </p:txBody>
      </p:sp>
      <p:sp>
        <p:nvSpPr>
          <p:cNvPr id="7" name="Text 5"/>
          <p:cNvSpPr/>
          <p:nvPr/>
        </p:nvSpPr>
        <p:spPr>
          <a:xfrm>
            <a:off x="876776" y="6506289"/>
            <a:ext cx="6056471" cy="501015"/>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治療への態度や意欲</a:t>
            </a:r>
            <a:endParaRPr lang="en-US" sz="2800" dirty="0"/>
          </a:p>
        </p:txBody>
      </p:sp>
      <p:sp>
        <p:nvSpPr>
          <p:cNvPr id="8" name="Text 6"/>
          <p:cNvSpPr/>
          <p:nvPr/>
        </p:nvSpPr>
        <p:spPr>
          <a:xfrm>
            <a:off x="7704773" y="4384953"/>
            <a:ext cx="4697373" cy="587097"/>
          </a:xfrm>
          <a:prstGeom prst="rect">
            <a:avLst/>
          </a:prstGeom>
          <a:noFill/>
          <a:ln/>
        </p:spPr>
        <p:txBody>
          <a:bodyPr wrap="none" lIns="0" tIns="0" rIns="0" bIns="0" rtlCol="0" anchor="t"/>
          <a:lstStyle/>
          <a:p>
            <a:pPr marL="0" indent="0" algn="l">
              <a:lnSpc>
                <a:spcPts val="4600"/>
              </a:lnSpc>
              <a:buNone/>
            </a:pPr>
            <a:r>
              <a:rPr lang="en-US" sz="4000" dirty="0">
                <a:solidFill>
                  <a:srgbClr val="1B1B27"/>
                </a:solidFill>
                <a:latin typeface="Inter Medium" pitchFamily="34" charset="0"/>
                <a:ea typeface="Inter Medium" pitchFamily="34" charset="-122"/>
                <a:cs typeface="Inter Medium" pitchFamily="34" charset="-120"/>
              </a:rPr>
              <a:t>看護師側の要因</a:t>
            </a:r>
            <a:endParaRPr lang="en-US" sz="4000" dirty="0"/>
          </a:p>
        </p:txBody>
      </p:sp>
      <p:sp>
        <p:nvSpPr>
          <p:cNvPr id="9" name="Text 7"/>
          <p:cNvSpPr/>
          <p:nvPr/>
        </p:nvSpPr>
        <p:spPr>
          <a:xfrm>
            <a:off x="7704773" y="5285184"/>
            <a:ext cx="6056471" cy="501015"/>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自己理解の深さ</a:t>
            </a:r>
            <a:endParaRPr lang="en-US" sz="2800" dirty="0"/>
          </a:p>
        </p:txBody>
      </p:sp>
      <p:sp>
        <p:nvSpPr>
          <p:cNvPr id="10" name="Text 8"/>
          <p:cNvSpPr/>
          <p:nvPr/>
        </p:nvSpPr>
        <p:spPr>
          <a:xfrm>
            <a:off x="7704773" y="5895737"/>
            <a:ext cx="6056471" cy="501015"/>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感情のコントロール</a:t>
            </a:r>
            <a:endParaRPr lang="en-US" sz="2800" dirty="0"/>
          </a:p>
        </p:txBody>
      </p:sp>
      <p:sp>
        <p:nvSpPr>
          <p:cNvPr id="11" name="Text 9"/>
          <p:cNvSpPr/>
          <p:nvPr/>
        </p:nvSpPr>
        <p:spPr>
          <a:xfrm>
            <a:off x="7704773" y="6506289"/>
            <a:ext cx="6056471" cy="501015"/>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偏見や先入観</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268492"/>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患者側の要因：精神状態</a:t>
            </a:r>
            <a:endParaRPr lang="en-US" sz="6750" dirty="0"/>
          </a:p>
        </p:txBody>
      </p:sp>
      <p:sp>
        <p:nvSpPr>
          <p:cNvPr id="3" name="Text 1"/>
          <p:cNvSpPr/>
          <p:nvPr/>
        </p:nvSpPr>
        <p:spPr>
          <a:xfrm>
            <a:off x="966073" y="3036808"/>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患者の精神的な状態は、関係構築に大きな影響を与える。例えば、うつ病や不安障害などがある場合、患者は自己開示やコミュニケーションが難しいことがある。</a:t>
            </a:r>
            <a:endParaRPr lang="en-US" sz="2800" dirty="0"/>
          </a:p>
        </p:txBody>
      </p:sp>
      <p:sp>
        <p:nvSpPr>
          <p:cNvPr id="4" name="Text 2"/>
          <p:cNvSpPr/>
          <p:nvPr/>
        </p:nvSpPr>
        <p:spPr>
          <a:xfrm>
            <a:off x="1483638" y="5469017"/>
            <a:ext cx="12180689" cy="1103948"/>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看護師は患者の精神状態に応じた柔軟な対応が求められる。患者の状態を理解し、無理に関係を急がず、ペースを合わせることが重要である。</a:t>
            </a:r>
            <a:endParaRPr lang="en-US" sz="2800" dirty="0"/>
          </a:p>
        </p:txBody>
      </p:sp>
      <p:sp>
        <p:nvSpPr>
          <p:cNvPr id="5" name="Shape 3"/>
          <p:cNvSpPr/>
          <p:nvPr/>
        </p:nvSpPr>
        <p:spPr>
          <a:xfrm>
            <a:off x="966073" y="5080873"/>
            <a:ext cx="45720" cy="1880235"/>
          </a:xfrm>
          <a:prstGeom prst="rect">
            <a:avLst/>
          </a:prstGeom>
          <a:solidFill>
            <a:srgbClr val="030303"/>
          </a:solidFill>
          <a:ln/>
        </p:spPr>
        <p:txBody>
          <a:bodyPr/>
          <a:lstStyle/>
          <a:p>
            <a:endParaRPr lang="ja-JP"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85098" y="771049"/>
            <a:ext cx="8411051" cy="876300"/>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患者側の要因：過去の経験</a:t>
            </a:r>
            <a:endParaRPr lang="en-US" sz="5500" dirty="0"/>
          </a:p>
        </p:txBody>
      </p:sp>
      <p:sp>
        <p:nvSpPr>
          <p:cNvPr id="3" name="Shape 1"/>
          <p:cNvSpPr/>
          <p:nvPr/>
        </p:nvSpPr>
        <p:spPr>
          <a:xfrm>
            <a:off x="785098" y="4833342"/>
            <a:ext cx="13060204" cy="38100"/>
          </a:xfrm>
          <a:prstGeom prst="roundRect">
            <a:avLst>
              <a:gd name="adj" fmla="val 309110"/>
            </a:avLst>
          </a:prstGeom>
          <a:solidFill>
            <a:srgbClr val="CCCCCC"/>
          </a:solidFill>
          <a:ln/>
        </p:spPr>
        <p:txBody>
          <a:bodyPr/>
          <a:lstStyle/>
          <a:p>
            <a:endParaRPr lang="ja-JP" altLang="en-US" sz="2400"/>
          </a:p>
        </p:txBody>
      </p:sp>
      <p:sp>
        <p:nvSpPr>
          <p:cNvPr id="4" name="Shape 2"/>
          <p:cNvSpPr/>
          <p:nvPr/>
        </p:nvSpPr>
        <p:spPr>
          <a:xfrm>
            <a:off x="3943350" y="3992225"/>
            <a:ext cx="38100" cy="841177"/>
          </a:xfrm>
          <a:prstGeom prst="roundRect">
            <a:avLst>
              <a:gd name="adj" fmla="val 309110"/>
            </a:avLst>
          </a:prstGeom>
          <a:solidFill>
            <a:srgbClr val="CCCCCC"/>
          </a:solidFill>
          <a:ln/>
        </p:spPr>
        <p:txBody>
          <a:bodyPr/>
          <a:lstStyle/>
          <a:p>
            <a:endParaRPr lang="ja-JP" altLang="en-US" sz="2400"/>
          </a:p>
        </p:txBody>
      </p:sp>
      <p:sp>
        <p:nvSpPr>
          <p:cNvPr id="5" name="Shape 3"/>
          <p:cNvSpPr/>
          <p:nvPr/>
        </p:nvSpPr>
        <p:spPr>
          <a:xfrm>
            <a:off x="3647003" y="4517886"/>
            <a:ext cx="630912" cy="630912"/>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6" name="Text 4"/>
          <p:cNvSpPr/>
          <p:nvPr/>
        </p:nvSpPr>
        <p:spPr>
          <a:xfrm>
            <a:off x="3771186" y="4707254"/>
            <a:ext cx="420529" cy="525661"/>
          </a:xfrm>
          <a:prstGeom prst="rect">
            <a:avLst/>
          </a:prstGeom>
          <a:noFill/>
          <a:ln/>
        </p:spPr>
        <p:txBody>
          <a:bodyPr wrap="none" lIns="0" tIns="0" rIns="0" bIns="0" rtlCol="0" anchor="t"/>
          <a:lstStyle/>
          <a:p>
            <a:pPr marL="0" indent="0" algn="ctr">
              <a:lnSpc>
                <a:spcPts val="3300"/>
              </a:lnSpc>
              <a:buNone/>
            </a:pPr>
            <a:r>
              <a:rPr lang="en-US" sz="4000" dirty="0">
                <a:solidFill>
                  <a:srgbClr val="030303"/>
                </a:solidFill>
                <a:latin typeface="Inter Medium" pitchFamily="34" charset="0"/>
                <a:ea typeface="Inter Medium" pitchFamily="34" charset="-122"/>
                <a:cs typeface="Inter Medium" pitchFamily="34" charset="-120"/>
              </a:rPr>
              <a:t>1</a:t>
            </a:r>
            <a:endParaRPr lang="en-US" sz="4000" dirty="0"/>
          </a:p>
        </p:txBody>
      </p:sp>
      <p:sp>
        <p:nvSpPr>
          <p:cNvPr id="7" name="Text 5"/>
          <p:cNvSpPr/>
          <p:nvPr/>
        </p:nvSpPr>
        <p:spPr>
          <a:xfrm>
            <a:off x="2209919" y="2208133"/>
            <a:ext cx="3505081" cy="438150"/>
          </a:xfrm>
          <a:prstGeom prst="rect">
            <a:avLst/>
          </a:prstGeom>
          <a:noFill/>
          <a:ln/>
        </p:spPr>
        <p:txBody>
          <a:bodyPr wrap="none" lIns="0" tIns="0" rIns="0" bIns="0" rtlCol="0" anchor="t"/>
          <a:lstStyle/>
          <a:p>
            <a:pPr marL="0" indent="0" algn="ctr">
              <a:lnSpc>
                <a:spcPts val="3400"/>
              </a:lnSpc>
              <a:buNone/>
            </a:pPr>
            <a:r>
              <a:rPr lang="en-US" sz="4400" dirty="0">
                <a:solidFill>
                  <a:srgbClr val="FF0000"/>
                </a:solidFill>
                <a:latin typeface="Inter Medium" pitchFamily="34" charset="0"/>
                <a:ea typeface="Inter Medium" pitchFamily="34" charset="-122"/>
                <a:cs typeface="Inter Medium" pitchFamily="34" charset="-120"/>
              </a:rPr>
              <a:t>過去のトラウマ</a:t>
            </a:r>
            <a:endParaRPr lang="en-US" sz="4400" dirty="0">
              <a:solidFill>
                <a:srgbClr val="FF0000"/>
              </a:solidFill>
            </a:endParaRPr>
          </a:p>
        </p:txBody>
      </p:sp>
      <p:sp>
        <p:nvSpPr>
          <p:cNvPr id="8" name="Text 6"/>
          <p:cNvSpPr/>
          <p:nvPr/>
        </p:nvSpPr>
        <p:spPr>
          <a:xfrm>
            <a:off x="1065490" y="2814518"/>
            <a:ext cx="5794058" cy="897255"/>
          </a:xfrm>
          <a:prstGeom prst="rect">
            <a:avLst/>
          </a:prstGeom>
          <a:noFill/>
          <a:ln/>
        </p:spPr>
        <p:txBody>
          <a:bodyPr wrap="square" lIns="0" tIns="0" rIns="0" bIns="0" rtlCol="0" anchor="t"/>
          <a:lstStyle/>
          <a:p>
            <a:pPr marL="0" indent="0" algn="ctr">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虐待や対人関係の困難な経験が現在の関係に影響を与える</a:t>
            </a:r>
            <a:endParaRPr lang="en-US" sz="2800" dirty="0"/>
          </a:p>
        </p:txBody>
      </p:sp>
      <p:sp>
        <p:nvSpPr>
          <p:cNvPr id="9" name="Shape 7"/>
          <p:cNvSpPr/>
          <p:nvPr/>
        </p:nvSpPr>
        <p:spPr>
          <a:xfrm>
            <a:off x="7295912" y="4833283"/>
            <a:ext cx="38100" cy="841177"/>
          </a:xfrm>
          <a:prstGeom prst="roundRect">
            <a:avLst>
              <a:gd name="adj" fmla="val 309110"/>
            </a:avLst>
          </a:prstGeom>
          <a:solidFill>
            <a:srgbClr val="CCCCCC"/>
          </a:solidFill>
          <a:ln/>
        </p:spPr>
        <p:txBody>
          <a:bodyPr/>
          <a:lstStyle/>
          <a:p>
            <a:endParaRPr lang="ja-JP" altLang="en-US" sz="2400"/>
          </a:p>
        </p:txBody>
      </p:sp>
      <p:sp>
        <p:nvSpPr>
          <p:cNvPr id="10" name="Shape 8"/>
          <p:cNvSpPr/>
          <p:nvPr/>
        </p:nvSpPr>
        <p:spPr>
          <a:xfrm>
            <a:off x="6999565" y="4517886"/>
            <a:ext cx="630912" cy="630912"/>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11" name="Text 9"/>
          <p:cNvSpPr/>
          <p:nvPr/>
        </p:nvSpPr>
        <p:spPr>
          <a:xfrm>
            <a:off x="7123748" y="4707254"/>
            <a:ext cx="420529" cy="525661"/>
          </a:xfrm>
          <a:prstGeom prst="rect">
            <a:avLst/>
          </a:prstGeom>
          <a:noFill/>
          <a:ln/>
        </p:spPr>
        <p:txBody>
          <a:bodyPr wrap="none" lIns="0" tIns="0" rIns="0" bIns="0" rtlCol="0" anchor="t"/>
          <a:lstStyle/>
          <a:p>
            <a:pPr marL="0" indent="0" algn="ctr">
              <a:lnSpc>
                <a:spcPts val="3300"/>
              </a:lnSpc>
              <a:buNone/>
            </a:pPr>
            <a:r>
              <a:rPr lang="en-US" sz="4000" dirty="0">
                <a:solidFill>
                  <a:srgbClr val="030303"/>
                </a:solidFill>
                <a:latin typeface="Inter Medium" pitchFamily="34" charset="0"/>
                <a:ea typeface="Inter Medium" pitchFamily="34" charset="-122"/>
                <a:cs typeface="Inter Medium" pitchFamily="34" charset="-120"/>
              </a:rPr>
              <a:t>2</a:t>
            </a:r>
            <a:endParaRPr lang="en-US" sz="4000" dirty="0"/>
          </a:p>
        </p:txBody>
      </p:sp>
      <p:sp>
        <p:nvSpPr>
          <p:cNvPr id="12" name="Text 10"/>
          <p:cNvSpPr/>
          <p:nvPr/>
        </p:nvSpPr>
        <p:spPr>
          <a:xfrm>
            <a:off x="5562600" y="5954911"/>
            <a:ext cx="3505081" cy="438150"/>
          </a:xfrm>
          <a:prstGeom prst="rect">
            <a:avLst/>
          </a:prstGeom>
          <a:noFill/>
          <a:ln/>
        </p:spPr>
        <p:txBody>
          <a:bodyPr wrap="none" lIns="0" tIns="0" rIns="0" bIns="0" rtlCol="0" anchor="t"/>
          <a:lstStyle/>
          <a:p>
            <a:pPr marL="0" indent="0" algn="ctr">
              <a:lnSpc>
                <a:spcPts val="3400"/>
              </a:lnSpc>
              <a:buNone/>
            </a:pPr>
            <a:r>
              <a:rPr lang="en-US" sz="4400" dirty="0">
                <a:solidFill>
                  <a:srgbClr val="FF0000"/>
                </a:solidFill>
                <a:latin typeface="Inter Medium" pitchFamily="34" charset="0"/>
                <a:ea typeface="Inter Medium" pitchFamily="34" charset="-122"/>
                <a:cs typeface="Inter Medium" pitchFamily="34" charset="-120"/>
              </a:rPr>
              <a:t>警戒心の表出</a:t>
            </a:r>
            <a:endParaRPr lang="en-US" sz="4400" dirty="0">
              <a:solidFill>
                <a:srgbClr val="FF0000"/>
              </a:solidFill>
            </a:endParaRPr>
          </a:p>
        </p:txBody>
      </p:sp>
      <p:sp>
        <p:nvSpPr>
          <p:cNvPr id="13" name="Text 11"/>
          <p:cNvSpPr/>
          <p:nvPr/>
        </p:nvSpPr>
        <p:spPr>
          <a:xfrm>
            <a:off x="4418052" y="6561296"/>
            <a:ext cx="5794177" cy="897255"/>
          </a:xfrm>
          <a:prstGeom prst="rect">
            <a:avLst/>
          </a:prstGeom>
          <a:noFill/>
          <a:ln/>
        </p:spPr>
        <p:txBody>
          <a:bodyPr wrap="square" lIns="0" tIns="0" rIns="0" bIns="0" rtlCol="0" anchor="t"/>
          <a:lstStyle/>
          <a:p>
            <a:pPr marL="0" indent="0" algn="ctr">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看護師に対しても警戒心を抱き、信頼関係の構築に時間を要する</a:t>
            </a:r>
            <a:endParaRPr lang="en-US" sz="2800" dirty="0"/>
          </a:p>
        </p:txBody>
      </p:sp>
      <p:sp>
        <p:nvSpPr>
          <p:cNvPr id="14" name="Shape 12"/>
          <p:cNvSpPr/>
          <p:nvPr/>
        </p:nvSpPr>
        <p:spPr>
          <a:xfrm>
            <a:off x="10648593" y="3992225"/>
            <a:ext cx="38100" cy="841177"/>
          </a:xfrm>
          <a:prstGeom prst="roundRect">
            <a:avLst>
              <a:gd name="adj" fmla="val 309110"/>
            </a:avLst>
          </a:prstGeom>
          <a:solidFill>
            <a:srgbClr val="CCCCCC"/>
          </a:solidFill>
          <a:ln/>
        </p:spPr>
        <p:txBody>
          <a:bodyPr/>
          <a:lstStyle/>
          <a:p>
            <a:endParaRPr lang="ja-JP" altLang="en-US" sz="2400"/>
          </a:p>
        </p:txBody>
      </p:sp>
      <p:sp>
        <p:nvSpPr>
          <p:cNvPr id="15" name="Shape 13"/>
          <p:cNvSpPr/>
          <p:nvPr/>
        </p:nvSpPr>
        <p:spPr>
          <a:xfrm>
            <a:off x="10352246" y="4517886"/>
            <a:ext cx="630912" cy="630912"/>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16" name="Text 14"/>
          <p:cNvSpPr/>
          <p:nvPr/>
        </p:nvSpPr>
        <p:spPr>
          <a:xfrm>
            <a:off x="10476428" y="4707254"/>
            <a:ext cx="420529" cy="525661"/>
          </a:xfrm>
          <a:prstGeom prst="rect">
            <a:avLst/>
          </a:prstGeom>
          <a:noFill/>
          <a:ln/>
        </p:spPr>
        <p:txBody>
          <a:bodyPr wrap="none" lIns="0" tIns="0" rIns="0" bIns="0" rtlCol="0" anchor="t"/>
          <a:lstStyle/>
          <a:p>
            <a:pPr marL="0" indent="0" algn="ctr">
              <a:lnSpc>
                <a:spcPts val="3300"/>
              </a:lnSpc>
              <a:buNone/>
            </a:pPr>
            <a:r>
              <a:rPr lang="en-US" sz="4000" dirty="0">
                <a:solidFill>
                  <a:srgbClr val="030303"/>
                </a:solidFill>
                <a:latin typeface="Inter Medium" pitchFamily="34" charset="0"/>
                <a:ea typeface="Inter Medium" pitchFamily="34" charset="-122"/>
                <a:cs typeface="Inter Medium" pitchFamily="34" charset="-120"/>
              </a:rPr>
              <a:t>3</a:t>
            </a:r>
            <a:endParaRPr lang="en-US" sz="4000" dirty="0"/>
          </a:p>
        </p:txBody>
      </p:sp>
      <p:sp>
        <p:nvSpPr>
          <p:cNvPr id="17" name="Text 15"/>
          <p:cNvSpPr/>
          <p:nvPr/>
        </p:nvSpPr>
        <p:spPr>
          <a:xfrm>
            <a:off x="8915281" y="2208133"/>
            <a:ext cx="3505081" cy="438150"/>
          </a:xfrm>
          <a:prstGeom prst="rect">
            <a:avLst/>
          </a:prstGeom>
          <a:noFill/>
          <a:ln/>
        </p:spPr>
        <p:txBody>
          <a:bodyPr wrap="none" lIns="0" tIns="0" rIns="0" bIns="0" rtlCol="0" anchor="t"/>
          <a:lstStyle/>
          <a:p>
            <a:pPr marL="0" indent="0" algn="ctr">
              <a:lnSpc>
                <a:spcPts val="3400"/>
              </a:lnSpc>
              <a:buNone/>
            </a:pPr>
            <a:r>
              <a:rPr lang="en-US" sz="4400" dirty="0">
                <a:solidFill>
                  <a:srgbClr val="FF0000"/>
                </a:solidFill>
                <a:latin typeface="Inter Medium" pitchFamily="34" charset="0"/>
                <a:ea typeface="Inter Medium" pitchFamily="34" charset="-122"/>
                <a:cs typeface="Inter Medium" pitchFamily="34" charset="-120"/>
              </a:rPr>
              <a:t>丁寧な対応</a:t>
            </a:r>
            <a:endParaRPr lang="en-US" sz="4400" dirty="0">
              <a:solidFill>
                <a:srgbClr val="FF0000"/>
              </a:solidFill>
            </a:endParaRPr>
          </a:p>
        </p:txBody>
      </p:sp>
      <p:sp>
        <p:nvSpPr>
          <p:cNvPr id="18" name="Text 16"/>
          <p:cNvSpPr/>
          <p:nvPr/>
        </p:nvSpPr>
        <p:spPr>
          <a:xfrm>
            <a:off x="7770733" y="2814518"/>
            <a:ext cx="5794177" cy="897255"/>
          </a:xfrm>
          <a:prstGeom prst="rect">
            <a:avLst/>
          </a:prstGeom>
          <a:noFill/>
          <a:ln/>
        </p:spPr>
        <p:txBody>
          <a:bodyPr wrap="square" lIns="0" tIns="0" rIns="0" bIns="0" rtlCol="0" anchor="t"/>
          <a:lstStyle/>
          <a:p>
            <a:pPr marL="0" indent="0" algn="ctr">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看護師は患者の過去を理解し、慎重かつ丁寧に接することが必要</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42367" y="1066205"/>
            <a:ext cx="9777651" cy="940237"/>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患者側の要因：治療への態度</a:t>
            </a:r>
            <a:endParaRPr lang="en-US" sz="5900" dirty="0"/>
          </a:p>
        </p:txBody>
      </p:sp>
      <p:sp>
        <p:nvSpPr>
          <p:cNvPr id="3" name="Text 1"/>
          <p:cNvSpPr/>
          <p:nvPr/>
        </p:nvSpPr>
        <p:spPr>
          <a:xfrm>
            <a:off x="842367" y="2307738"/>
            <a:ext cx="13105765" cy="1173841"/>
          </a:xfrm>
          <a:prstGeom prst="rect">
            <a:avLst/>
          </a:prstGeom>
          <a:noFill/>
          <a:ln/>
        </p:spPr>
        <p:txBody>
          <a:bodyPr wrap="square" lIns="0" tIns="0" rIns="0" bIns="0" rtlCol="0" anchor="t"/>
          <a:lstStyle/>
          <a:p>
            <a:pPr marL="0" indent="0">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患者が治療に対して積極的かつ前向きな態度を持っているかどうかが、関係構築に影響を与える。</a:t>
            </a:r>
            <a:endParaRPr lang="en-US" sz="2800" dirty="0"/>
          </a:p>
        </p:txBody>
      </p:sp>
      <p:sp>
        <p:nvSpPr>
          <p:cNvPr id="4" name="Shape 2"/>
          <p:cNvSpPr/>
          <p:nvPr/>
        </p:nvSpPr>
        <p:spPr>
          <a:xfrm>
            <a:off x="842367" y="3608972"/>
            <a:ext cx="6400527" cy="3967486"/>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81339" y="3947943"/>
            <a:ext cx="3807578" cy="573130"/>
          </a:xfrm>
          <a:prstGeom prst="rect">
            <a:avLst/>
          </a:prstGeom>
          <a:noFill/>
          <a:ln/>
        </p:spPr>
        <p:txBody>
          <a:bodyPr wrap="none" lIns="0" tIns="0" rIns="0" bIns="0" rtlCol="0" anchor="t"/>
          <a:lstStyle/>
          <a:p>
            <a:pPr marL="0" indent="0">
              <a:lnSpc>
                <a:spcPts val="3700"/>
              </a:lnSpc>
              <a:buNone/>
            </a:pPr>
            <a:r>
              <a:rPr lang="en-US" sz="3600" dirty="0">
                <a:solidFill>
                  <a:srgbClr val="030303"/>
                </a:solidFill>
                <a:latin typeface="Inter Medium" pitchFamily="34" charset="0"/>
                <a:ea typeface="Inter Medium" pitchFamily="34" charset="-122"/>
                <a:cs typeface="Inter Medium" pitchFamily="34" charset="-120"/>
              </a:rPr>
              <a:t>積極的な態度</a:t>
            </a:r>
            <a:endParaRPr lang="en-US" sz="3600" dirty="0"/>
          </a:p>
        </p:txBody>
      </p:sp>
      <p:sp>
        <p:nvSpPr>
          <p:cNvPr id="6" name="Text 4"/>
          <p:cNvSpPr/>
          <p:nvPr/>
        </p:nvSpPr>
        <p:spPr>
          <a:xfrm>
            <a:off x="1181339" y="4598501"/>
            <a:ext cx="5714200" cy="1173841"/>
          </a:xfrm>
          <a:prstGeom prst="rect">
            <a:avLst/>
          </a:prstGeom>
          <a:noFill/>
          <a:ln/>
        </p:spPr>
        <p:txBody>
          <a:bodyPr wrap="square" lIns="0" tIns="0" rIns="0" bIns="0" rtlCol="0" anchor="t"/>
          <a:lstStyle/>
          <a:p>
            <a:pPr marL="0" indent="0">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治療に前向きな患者は、看護師との関係を築きやすく、協力的な姿勢を示す。</a:t>
            </a:r>
            <a:endParaRPr lang="en-US" sz="2800" dirty="0"/>
          </a:p>
        </p:txBody>
      </p:sp>
      <p:sp>
        <p:nvSpPr>
          <p:cNvPr id="7" name="Shape 5"/>
          <p:cNvSpPr/>
          <p:nvPr/>
        </p:nvSpPr>
        <p:spPr>
          <a:xfrm>
            <a:off x="7465577" y="3608972"/>
            <a:ext cx="6400647" cy="3967486"/>
          </a:xfrm>
          <a:prstGeom prst="roundRect">
            <a:avLst>
              <a:gd name="adj" fmla="val 3884"/>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7804548" y="3947943"/>
            <a:ext cx="3807578" cy="573130"/>
          </a:xfrm>
          <a:prstGeom prst="rect">
            <a:avLst/>
          </a:prstGeom>
          <a:noFill/>
          <a:ln/>
        </p:spPr>
        <p:txBody>
          <a:bodyPr wrap="none" lIns="0" tIns="0" rIns="0" bIns="0" rtlCol="0" anchor="t"/>
          <a:lstStyle/>
          <a:p>
            <a:pPr marL="0" indent="0">
              <a:lnSpc>
                <a:spcPts val="3700"/>
              </a:lnSpc>
              <a:buNone/>
            </a:pPr>
            <a:r>
              <a:rPr lang="en-US" sz="3600" dirty="0">
                <a:solidFill>
                  <a:srgbClr val="030303"/>
                </a:solidFill>
                <a:latin typeface="Inter Medium" pitchFamily="34" charset="0"/>
                <a:ea typeface="Inter Medium" pitchFamily="34" charset="-122"/>
                <a:cs typeface="Inter Medium" pitchFamily="34" charset="-120"/>
              </a:rPr>
              <a:t>抵抗感や無関心</a:t>
            </a:r>
            <a:endParaRPr lang="en-US" sz="3600" dirty="0"/>
          </a:p>
        </p:txBody>
      </p:sp>
      <p:sp>
        <p:nvSpPr>
          <p:cNvPr id="9" name="Text 7"/>
          <p:cNvSpPr/>
          <p:nvPr/>
        </p:nvSpPr>
        <p:spPr>
          <a:xfrm>
            <a:off x="7804548" y="4598501"/>
            <a:ext cx="5714321" cy="2347684"/>
          </a:xfrm>
          <a:prstGeom prst="rect">
            <a:avLst/>
          </a:prstGeom>
          <a:noFill/>
          <a:ln/>
        </p:spPr>
        <p:txBody>
          <a:bodyPr wrap="square" lIns="0" tIns="0" rIns="0" bIns="0" rtlCol="0" anchor="t"/>
          <a:lstStyle/>
          <a:p>
            <a:pPr marL="0" indent="0">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治療に対する抵抗感や無関心が強い場合、関係が築きにくくなることがある。看護師は患者の態度に敏感になり、適切にサポートすることが求められる。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21663" y="908923"/>
            <a:ext cx="9875639" cy="1028700"/>
          </a:xfrm>
          <a:prstGeom prst="rect">
            <a:avLst/>
          </a:prstGeom>
          <a:noFill/>
          <a:ln/>
        </p:spPr>
        <p:txBody>
          <a:bodyPr wrap="none" lIns="0" tIns="0" rIns="0" bIns="0" rtlCol="0" anchor="t"/>
          <a:lstStyle/>
          <a:p>
            <a:pPr marL="0" indent="0" algn="l">
              <a:lnSpc>
                <a:spcPts val="8100"/>
              </a:lnSpc>
              <a:buNone/>
            </a:pPr>
            <a:r>
              <a:rPr lang="en-US" sz="6450" dirty="0">
                <a:solidFill>
                  <a:srgbClr val="1B1B27"/>
                </a:solidFill>
                <a:latin typeface="Inter Medium" pitchFamily="34" charset="0"/>
                <a:ea typeface="Inter Medium" pitchFamily="34" charset="-122"/>
                <a:cs typeface="Inter Medium" pitchFamily="34" charset="-120"/>
              </a:rPr>
              <a:t>看護師側の要因：自己理解</a:t>
            </a:r>
            <a:endParaRPr lang="en-US" sz="6450" dirty="0"/>
          </a:p>
        </p:txBody>
      </p:sp>
      <p:sp>
        <p:nvSpPr>
          <p:cNvPr id="3" name="Text 1"/>
          <p:cNvSpPr/>
          <p:nvPr/>
        </p:nvSpPr>
        <p:spPr>
          <a:xfrm>
            <a:off x="921663" y="2282411"/>
            <a:ext cx="12787074" cy="1580198"/>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看護師が自分自身を理解していることが、患者との関係において重要である。自己理解が浅いと、感情や反応が予測できず、患者に対して過剰な反応や誤った対応をする可能性がある。</a:t>
            </a:r>
            <a:endParaRPr lang="en-US" sz="2800" dirty="0"/>
          </a:p>
        </p:txBody>
      </p:sp>
      <p:sp>
        <p:nvSpPr>
          <p:cNvPr id="4" name="Text 2"/>
          <p:cNvSpPr/>
          <p:nvPr/>
        </p:nvSpPr>
        <p:spPr>
          <a:xfrm>
            <a:off x="921663" y="4199164"/>
            <a:ext cx="329089" cy="411480"/>
          </a:xfrm>
          <a:prstGeom prst="rect">
            <a:avLst/>
          </a:prstGeom>
          <a:noFill/>
          <a:ln/>
        </p:spPr>
        <p:txBody>
          <a:bodyPr wrap="none" lIns="0" tIns="0" rIns="0" bIns="0" rtlCol="0" anchor="t"/>
          <a:lstStyle/>
          <a:p>
            <a:pPr marL="0" indent="0" algn="l">
              <a:lnSpc>
                <a:spcPts val="4100"/>
              </a:lnSpc>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5" name="Shape 3"/>
          <p:cNvSpPr/>
          <p:nvPr/>
        </p:nvSpPr>
        <p:spPr>
          <a:xfrm>
            <a:off x="921663" y="4720538"/>
            <a:ext cx="4042886" cy="38100"/>
          </a:xfrm>
          <a:prstGeom prst="rect">
            <a:avLst/>
          </a:prstGeom>
          <a:solidFill>
            <a:srgbClr val="030303"/>
          </a:solidFill>
          <a:ln/>
        </p:spPr>
        <p:txBody>
          <a:bodyPr/>
          <a:lstStyle/>
          <a:p>
            <a:endParaRPr lang="ja-JP" altLang="en-US" sz="2000"/>
          </a:p>
        </p:txBody>
      </p:sp>
      <p:sp>
        <p:nvSpPr>
          <p:cNvPr id="6" name="Text 4"/>
          <p:cNvSpPr/>
          <p:nvPr/>
        </p:nvSpPr>
        <p:spPr>
          <a:xfrm>
            <a:off x="921663" y="4961283"/>
            <a:ext cx="4042886" cy="514350"/>
          </a:xfrm>
          <a:prstGeom prst="rect">
            <a:avLst/>
          </a:prstGeom>
          <a:noFill/>
          <a:ln/>
        </p:spPr>
        <p:txBody>
          <a:bodyPr wrap="none" lIns="0" tIns="0" rIns="0" bIns="0" rtlCol="0" anchor="t"/>
          <a:lstStyle/>
          <a:p>
            <a:pPr marL="0" indent="0" algn="l">
              <a:lnSpc>
                <a:spcPts val="4050"/>
              </a:lnSpc>
              <a:buNone/>
            </a:pPr>
            <a:r>
              <a:rPr lang="en-US" sz="3200" dirty="0">
                <a:solidFill>
                  <a:srgbClr val="030303"/>
                </a:solidFill>
                <a:latin typeface="Inter Medium" pitchFamily="34" charset="0"/>
                <a:ea typeface="Inter Medium" pitchFamily="34" charset="-122"/>
                <a:cs typeface="Inter Medium" pitchFamily="34" charset="-120"/>
              </a:rPr>
              <a:t>自己の価値観を認識</a:t>
            </a:r>
            <a:endParaRPr lang="en-US" sz="3200" dirty="0"/>
          </a:p>
        </p:txBody>
      </p:sp>
      <p:sp>
        <p:nvSpPr>
          <p:cNvPr id="7" name="Text 5"/>
          <p:cNvSpPr/>
          <p:nvPr/>
        </p:nvSpPr>
        <p:spPr>
          <a:xfrm>
            <a:off x="921663" y="5673038"/>
            <a:ext cx="4042886" cy="1053465"/>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自分の価値観や信念を理解する</a:t>
            </a:r>
            <a:endParaRPr lang="en-US" sz="2800" dirty="0"/>
          </a:p>
        </p:txBody>
      </p:sp>
      <p:sp>
        <p:nvSpPr>
          <p:cNvPr id="8" name="Text 6"/>
          <p:cNvSpPr/>
          <p:nvPr/>
        </p:nvSpPr>
        <p:spPr>
          <a:xfrm>
            <a:off x="5293638" y="4199164"/>
            <a:ext cx="329089" cy="411480"/>
          </a:xfrm>
          <a:prstGeom prst="rect">
            <a:avLst/>
          </a:prstGeom>
          <a:noFill/>
          <a:ln/>
        </p:spPr>
        <p:txBody>
          <a:bodyPr wrap="none" lIns="0" tIns="0" rIns="0" bIns="0" rtlCol="0" anchor="t"/>
          <a:lstStyle/>
          <a:p>
            <a:pPr marL="0" indent="0" algn="l">
              <a:lnSpc>
                <a:spcPts val="4100"/>
              </a:lnSpc>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9" name="Shape 7"/>
          <p:cNvSpPr/>
          <p:nvPr/>
        </p:nvSpPr>
        <p:spPr>
          <a:xfrm>
            <a:off x="5293638" y="4720538"/>
            <a:ext cx="4043005" cy="38100"/>
          </a:xfrm>
          <a:prstGeom prst="rect">
            <a:avLst/>
          </a:prstGeom>
          <a:solidFill>
            <a:srgbClr val="030303"/>
          </a:solidFill>
          <a:ln/>
        </p:spPr>
        <p:txBody>
          <a:bodyPr/>
          <a:lstStyle/>
          <a:p>
            <a:endParaRPr lang="ja-JP" altLang="en-US" sz="2000"/>
          </a:p>
        </p:txBody>
      </p:sp>
      <p:sp>
        <p:nvSpPr>
          <p:cNvPr id="10" name="Text 8"/>
          <p:cNvSpPr/>
          <p:nvPr/>
        </p:nvSpPr>
        <p:spPr>
          <a:xfrm>
            <a:off x="5293638" y="4961283"/>
            <a:ext cx="4043005" cy="514350"/>
          </a:xfrm>
          <a:prstGeom prst="rect">
            <a:avLst/>
          </a:prstGeom>
          <a:noFill/>
          <a:ln/>
        </p:spPr>
        <p:txBody>
          <a:bodyPr wrap="none" lIns="0" tIns="0" rIns="0" bIns="0" rtlCol="0" anchor="t"/>
          <a:lstStyle/>
          <a:p>
            <a:pPr marL="0" indent="0" algn="l">
              <a:lnSpc>
                <a:spcPts val="4050"/>
              </a:lnSpc>
              <a:buNone/>
            </a:pPr>
            <a:r>
              <a:rPr lang="en-US" sz="3200" dirty="0">
                <a:solidFill>
                  <a:srgbClr val="030303"/>
                </a:solidFill>
                <a:latin typeface="Inter Medium" pitchFamily="34" charset="0"/>
                <a:ea typeface="Inter Medium" pitchFamily="34" charset="-122"/>
                <a:cs typeface="Inter Medium" pitchFamily="34" charset="-120"/>
              </a:rPr>
              <a:t>偏見を自覚</a:t>
            </a:r>
            <a:endParaRPr lang="en-US" sz="3200" dirty="0"/>
          </a:p>
        </p:txBody>
      </p:sp>
      <p:sp>
        <p:nvSpPr>
          <p:cNvPr id="11" name="Text 9"/>
          <p:cNvSpPr/>
          <p:nvPr/>
        </p:nvSpPr>
        <p:spPr>
          <a:xfrm>
            <a:off x="5293638" y="5673038"/>
            <a:ext cx="4043005" cy="1053465"/>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無意識の偏見や先入観を認識する</a:t>
            </a:r>
            <a:endParaRPr lang="en-US" sz="2800" dirty="0"/>
          </a:p>
        </p:txBody>
      </p:sp>
      <p:sp>
        <p:nvSpPr>
          <p:cNvPr id="12" name="Text 10"/>
          <p:cNvSpPr/>
          <p:nvPr/>
        </p:nvSpPr>
        <p:spPr>
          <a:xfrm>
            <a:off x="9665732" y="4199164"/>
            <a:ext cx="329089" cy="411480"/>
          </a:xfrm>
          <a:prstGeom prst="rect">
            <a:avLst/>
          </a:prstGeom>
          <a:noFill/>
          <a:ln/>
        </p:spPr>
        <p:txBody>
          <a:bodyPr wrap="none" lIns="0" tIns="0" rIns="0" bIns="0" rtlCol="0" anchor="t"/>
          <a:lstStyle/>
          <a:p>
            <a:pPr marL="0" indent="0" algn="l">
              <a:lnSpc>
                <a:spcPts val="4100"/>
              </a:lnSpc>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3" name="Shape 11"/>
          <p:cNvSpPr/>
          <p:nvPr/>
        </p:nvSpPr>
        <p:spPr>
          <a:xfrm>
            <a:off x="9665732" y="4720538"/>
            <a:ext cx="4042886" cy="38100"/>
          </a:xfrm>
          <a:prstGeom prst="rect">
            <a:avLst/>
          </a:prstGeom>
          <a:solidFill>
            <a:srgbClr val="030303"/>
          </a:solidFill>
          <a:ln/>
        </p:spPr>
        <p:txBody>
          <a:bodyPr/>
          <a:lstStyle/>
          <a:p>
            <a:endParaRPr lang="ja-JP" altLang="en-US" sz="2000"/>
          </a:p>
        </p:txBody>
      </p:sp>
      <p:sp>
        <p:nvSpPr>
          <p:cNvPr id="14" name="Text 12"/>
          <p:cNvSpPr/>
          <p:nvPr/>
        </p:nvSpPr>
        <p:spPr>
          <a:xfrm>
            <a:off x="9665732" y="4961283"/>
            <a:ext cx="4042886" cy="514350"/>
          </a:xfrm>
          <a:prstGeom prst="rect">
            <a:avLst/>
          </a:prstGeom>
          <a:noFill/>
          <a:ln/>
        </p:spPr>
        <p:txBody>
          <a:bodyPr wrap="none" lIns="0" tIns="0" rIns="0" bIns="0" rtlCol="0" anchor="t"/>
          <a:lstStyle/>
          <a:p>
            <a:pPr marL="0" indent="0" algn="l">
              <a:lnSpc>
                <a:spcPts val="4050"/>
              </a:lnSpc>
              <a:buNone/>
            </a:pPr>
            <a:r>
              <a:rPr lang="en-US" sz="3200" dirty="0">
                <a:solidFill>
                  <a:srgbClr val="030303"/>
                </a:solidFill>
                <a:latin typeface="Inter Medium" pitchFamily="34" charset="0"/>
                <a:ea typeface="Inter Medium" pitchFamily="34" charset="-122"/>
                <a:cs typeface="Inter Medium" pitchFamily="34" charset="-120"/>
              </a:rPr>
              <a:t>客観的対応</a:t>
            </a:r>
            <a:endParaRPr lang="en-US" sz="3200" dirty="0"/>
          </a:p>
        </p:txBody>
      </p:sp>
      <p:sp>
        <p:nvSpPr>
          <p:cNvPr id="15" name="Text 13"/>
          <p:cNvSpPr/>
          <p:nvPr/>
        </p:nvSpPr>
        <p:spPr>
          <a:xfrm>
            <a:off x="9665732" y="5673038"/>
            <a:ext cx="4042886" cy="1053465"/>
          </a:xfrm>
          <a:prstGeom prst="rect">
            <a:avLst/>
          </a:prstGeom>
          <a:noFill/>
          <a:ln/>
        </p:spPr>
        <p:txBody>
          <a:bodyPr wrap="square" lIns="0" tIns="0" rIns="0" bIns="0" rtlCol="0" anchor="t"/>
          <a:lstStyle/>
          <a:p>
            <a:pPr marL="0" indent="0" algn="l">
              <a:lnSpc>
                <a:spcPts val="4100"/>
              </a:lnSpc>
              <a:buNone/>
            </a:pPr>
            <a:r>
              <a:rPr lang="en-US" sz="2800" dirty="0">
                <a:solidFill>
                  <a:srgbClr val="030303"/>
                </a:solidFill>
                <a:latin typeface="IBM Plex Sans Medium" pitchFamily="34" charset="0"/>
                <a:ea typeface="IBM Plex Sans Medium" pitchFamily="34" charset="-122"/>
                <a:cs typeface="IBM Plex Sans Medium" pitchFamily="34" charset="-120"/>
              </a:rPr>
              <a:t>冷静で客観的な対応を心がける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19626" y="1092637"/>
            <a:ext cx="12439888" cy="914757"/>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看護師側の要因：感情のコントロール</a:t>
            </a:r>
            <a:endParaRPr lang="en-US" sz="5750" dirty="0"/>
          </a:p>
        </p:txBody>
      </p:sp>
      <p:sp>
        <p:nvSpPr>
          <p:cNvPr id="3" name="Text 1"/>
          <p:cNvSpPr/>
          <p:nvPr/>
        </p:nvSpPr>
        <p:spPr>
          <a:xfrm>
            <a:off x="819626" y="2739033"/>
            <a:ext cx="4390906" cy="548878"/>
          </a:xfrm>
          <a:prstGeom prst="rect">
            <a:avLst/>
          </a:prstGeom>
          <a:noFill/>
          <a:ln/>
        </p:spPr>
        <p:txBody>
          <a:bodyPr wrap="none" lIns="0" tIns="0" rIns="0" bIns="0" rtlCol="0" anchor="t"/>
          <a:lstStyle/>
          <a:p>
            <a:pPr marL="0" indent="0" algn="l">
              <a:lnSpc>
                <a:spcPts val="4300"/>
              </a:lnSpc>
              <a:buNone/>
            </a:pPr>
            <a:r>
              <a:rPr lang="en-US" sz="3600" dirty="0">
                <a:solidFill>
                  <a:srgbClr val="1B1B27"/>
                </a:solidFill>
                <a:latin typeface="Inter Medium" pitchFamily="34" charset="0"/>
                <a:ea typeface="Inter Medium" pitchFamily="34" charset="-122"/>
                <a:cs typeface="Inter Medium" pitchFamily="34" charset="-120"/>
              </a:rPr>
              <a:t>感情管理の重要性</a:t>
            </a:r>
            <a:endParaRPr lang="en-US" sz="3600" dirty="0"/>
          </a:p>
        </p:txBody>
      </p:sp>
      <p:sp>
        <p:nvSpPr>
          <p:cNvPr id="4" name="Text 2"/>
          <p:cNvSpPr/>
          <p:nvPr/>
        </p:nvSpPr>
        <p:spPr>
          <a:xfrm>
            <a:off x="819626" y="3580567"/>
            <a:ext cx="4767977" cy="1405176"/>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看護師は患者との関わりにおいて、自分の感情を適切にコントロールする能力が求められる。</a:t>
            </a:r>
            <a:endParaRPr lang="en-US" sz="2400" dirty="0"/>
          </a:p>
        </p:txBody>
      </p:sp>
      <p:sp>
        <p:nvSpPr>
          <p:cNvPr id="5" name="Text 3"/>
          <p:cNvSpPr/>
          <p:nvPr/>
        </p:nvSpPr>
        <p:spPr>
          <a:xfrm>
            <a:off x="6309360" y="2739033"/>
            <a:ext cx="3659029" cy="457319"/>
          </a:xfrm>
          <a:prstGeom prst="rect">
            <a:avLst/>
          </a:prstGeom>
          <a:noFill/>
          <a:ln/>
        </p:spPr>
        <p:txBody>
          <a:bodyPr wrap="none" lIns="0" tIns="0" rIns="0" bIns="0" rtlCol="0" anchor="t"/>
          <a:lstStyle/>
          <a:p>
            <a:pPr marL="0" indent="0" algn="l">
              <a:lnSpc>
                <a:spcPts val="3600"/>
              </a:lnSpc>
              <a:buNone/>
            </a:pPr>
            <a:r>
              <a:rPr lang="en-US" sz="3200" dirty="0">
                <a:solidFill>
                  <a:srgbClr val="1B1B27"/>
                </a:solidFill>
                <a:latin typeface="Inter Medium" pitchFamily="34" charset="0"/>
                <a:ea typeface="Inter Medium" pitchFamily="34" charset="-122"/>
                <a:cs typeface="Inter Medium" pitchFamily="34" charset="-120"/>
              </a:rPr>
              <a:t>感情的反応のリスク</a:t>
            </a:r>
            <a:endParaRPr lang="en-US" sz="3200" dirty="0"/>
          </a:p>
        </p:txBody>
      </p:sp>
      <p:sp>
        <p:nvSpPr>
          <p:cNvPr id="6" name="Text 4"/>
          <p:cNvSpPr/>
          <p:nvPr/>
        </p:nvSpPr>
        <p:spPr>
          <a:xfrm>
            <a:off x="6309360" y="3489008"/>
            <a:ext cx="7509034" cy="1405176"/>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感情的に反応しすぎると、患者に不安や混乱を与えてしまう可能性がある。冷静で安定した態度を保つことが大切である。</a:t>
            </a:r>
            <a:endParaRPr lang="en-US" sz="2400" dirty="0"/>
          </a:p>
        </p:txBody>
      </p:sp>
      <p:sp>
        <p:nvSpPr>
          <p:cNvPr id="7" name="Text 5"/>
          <p:cNvSpPr/>
          <p:nvPr/>
        </p:nvSpPr>
        <p:spPr>
          <a:xfrm>
            <a:off x="6309360" y="5186839"/>
            <a:ext cx="3659029" cy="457319"/>
          </a:xfrm>
          <a:prstGeom prst="rect">
            <a:avLst/>
          </a:prstGeom>
          <a:noFill/>
          <a:ln/>
        </p:spPr>
        <p:txBody>
          <a:bodyPr wrap="none" lIns="0" tIns="0" rIns="0" bIns="0" rtlCol="0" anchor="t"/>
          <a:lstStyle/>
          <a:p>
            <a:pPr marL="0" indent="0" algn="l">
              <a:lnSpc>
                <a:spcPts val="3600"/>
              </a:lnSpc>
              <a:buNone/>
            </a:pPr>
            <a:r>
              <a:rPr lang="en-US" sz="3200" dirty="0">
                <a:solidFill>
                  <a:srgbClr val="1B1B27"/>
                </a:solidFill>
                <a:latin typeface="Inter Medium" pitchFamily="34" charset="0"/>
                <a:ea typeface="Inter Medium" pitchFamily="34" charset="-122"/>
                <a:cs typeface="Inter Medium" pitchFamily="34" charset="-120"/>
              </a:rPr>
              <a:t>安定した態度</a:t>
            </a:r>
            <a:endParaRPr lang="en-US" sz="3200" dirty="0"/>
          </a:p>
        </p:txBody>
      </p:sp>
      <p:sp>
        <p:nvSpPr>
          <p:cNvPr id="8" name="Text 6"/>
          <p:cNvSpPr/>
          <p:nvPr/>
        </p:nvSpPr>
        <p:spPr>
          <a:xfrm>
            <a:off x="6309360" y="5936813"/>
            <a:ext cx="7509034" cy="936784"/>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どのような状況でも、一貫して落ち着いた対応を維持することで、患者は安心感を得ることができる。</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59882" y="944166"/>
            <a:ext cx="11998166" cy="1071324"/>
          </a:xfrm>
          <a:prstGeom prst="rect">
            <a:avLst/>
          </a:prstGeom>
          <a:noFill/>
          <a:ln/>
        </p:spPr>
        <p:txBody>
          <a:bodyPr wrap="none" lIns="0" tIns="0" rIns="0" bIns="0" rtlCol="0" anchor="t"/>
          <a:lstStyle/>
          <a:p>
            <a:pPr marL="0" indent="0" algn="l">
              <a:lnSpc>
                <a:spcPts val="8400"/>
              </a:lnSpc>
              <a:buNone/>
            </a:pPr>
            <a:r>
              <a:rPr lang="en-US" sz="6700" dirty="0">
                <a:solidFill>
                  <a:srgbClr val="1B1B27"/>
                </a:solidFill>
                <a:latin typeface="Inter Medium" pitchFamily="34" charset="0"/>
                <a:ea typeface="Inter Medium" pitchFamily="34" charset="-122"/>
                <a:cs typeface="Inter Medium" pitchFamily="34" charset="-120"/>
              </a:rPr>
              <a:t>看護師側の要因：偏見と先入観</a:t>
            </a:r>
            <a:endParaRPr lang="en-US" sz="6700" dirty="0"/>
          </a:p>
        </p:txBody>
      </p:sp>
      <p:sp>
        <p:nvSpPr>
          <p:cNvPr id="3" name="Text 1"/>
          <p:cNvSpPr/>
          <p:nvPr/>
        </p:nvSpPr>
        <p:spPr>
          <a:xfrm>
            <a:off x="959882" y="2701052"/>
            <a:ext cx="12710636" cy="1645206"/>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看護師の偏見や先入観が患者との関係に影響を与えることがある。例えば、患者が特定の疾患を持っていることで無意識に偏見を持ってしまうと、関係が歪んでしまう可能性がある。</a:t>
            </a:r>
            <a:endParaRPr lang="en-US" sz="2800" dirty="0"/>
          </a:p>
        </p:txBody>
      </p:sp>
      <p:sp>
        <p:nvSpPr>
          <p:cNvPr id="4" name="Shape 2"/>
          <p:cNvSpPr/>
          <p:nvPr/>
        </p:nvSpPr>
        <p:spPr>
          <a:xfrm>
            <a:off x="959882" y="4731901"/>
            <a:ext cx="12710636" cy="2553414"/>
          </a:xfrm>
          <a:prstGeom prst="roundRect">
            <a:avLst>
              <a:gd name="adj" fmla="val 5639"/>
            </a:avLst>
          </a:prstGeom>
          <a:solidFill>
            <a:srgbClr val="D9D9D9"/>
          </a:solidFill>
          <a:ln/>
        </p:spPr>
        <p:txBody>
          <a:bodyPr/>
          <a:lstStyle/>
          <a:p>
            <a:endParaRPr lang="ja-JP" altLang="en-US" sz="2000"/>
          </a:p>
        </p:txBody>
      </p:sp>
      <p:pic>
        <p:nvPicPr>
          <p:cNvPr id="5" name="Image 0" descr="preencoded.png"/>
          <p:cNvPicPr>
            <a:picLocks noChangeAspect="1"/>
          </p:cNvPicPr>
          <p:nvPr/>
        </p:nvPicPr>
        <p:blipFill>
          <a:blip r:embed="rId3"/>
          <a:stretch>
            <a:fillRect/>
          </a:stretch>
        </p:blipFill>
        <p:spPr>
          <a:xfrm>
            <a:off x="1302663" y="5256490"/>
            <a:ext cx="428506" cy="342781"/>
          </a:xfrm>
          <a:prstGeom prst="rect">
            <a:avLst/>
          </a:prstGeom>
        </p:spPr>
      </p:pic>
      <p:sp>
        <p:nvSpPr>
          <p:cNvPr id="6" name="Text 3"/>
          <p:cNvSpPr/>
          <p:nvPr/>
        </p:nvSpPr>
        <p:spPr>
          <a:xfrm>
            <a:off x="2073950" y="5160288"/>
            <a:ext cx="11253788" cy="1645206"/>
          </a:xfrm>
          <a:prstGeom prst="rect">
            <a:avLst/>
          </a:prstGeom>
          <a:noFill/>
          <a:ln/>
        </p:spPr>
        <p:txBody>
          <a:bodyPr wrap="square" lIns="0" tIns="0" rIns="0" bIns="0" rtlCol="0" anchor="t"/>
          <a:lstStyle/>
          <a:p>
            <a:pPr marL="0" indent="0" algn="l">
              <a:lnSpc>
                <a:spcPts val="4300"/>
              </a:lnSpc>
              <a:buNone/>
            </a:pPr>
            <a:r>
              <a:rPr lang="en-US" sz="2800" dirty="0">
                <a:solidFill>
                  <a:srgbClr val="000000"/>
                </a:solidFill>
                <a:latin typeface="IBM Plex Sans Medium" pitchFamily="34" charset="0"/>
                <a:ea typeface="IBM Plex Sans Medium" pitchFamily="34" charset="-122"/>
                <a:cs typeface="IBM Plex Sans Medium" pitchFamily="34" charset="-120"/>
              </a:rPr>
              <a:t>看護師は自分の偏見を意識し、常に患者を公正に、非評価的に扱うことが求められる。患者一人ひとりを個別の存在として尊重し、先入観にとらわれない姿勢が重要である。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69620" y="798671"/>
            <a:ext cx="10286048" cy="859036"/>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看護師の内面が関係に与える影響</a:t>
            </a:r>
            <a:endParaRPr lang="en-US" sz="5400" dirty="0"/>
          </a:p>
        </p:txBody>
      </p:sp>
      <p:sp>
        <p:nvSpPr>
          <p:cNvPr id="3" name="Shape 1"/>
          <p:cNvSpPr/>
          <p:nvPr/>
        </p:nvSpPr>
        <p:spPr>
          <a:xfrm>
            <a:off x="769620" y="2207419"/>
            <a:ext cx="4180523" cy="2099786"/>
          </a:xfrm>
          <a:prstGeom prst="roundRect">
            <a:avLst>
              <a:gd name="adj" fmla="val 5498"/>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082516" y="2520315"/>
            <a:ext cx="3436025" cy="429458"/>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自己理解</a:t>
            </a:r>
            <a:endParaRPr lang="en-US" sz="3200" dirty="0"/>
          </a:p>
        </p:txBody>
      </p:sp>
      <p:sp>
        <p:nvSpPr>
          <p:cNvPr id="5" name="Text 3"/>
          <p:cNvSpPr/>
          <p:nvPr/>
        </p:nvSpPr>
        <p:spPr>
          <a:xfrm>
            <a:off x="1082516" y="3114675"/>
            <a:ext cx="3554730" cy="879634"/>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自分の感情や価値観を深く理解する</a:t>
            </a:r>
            <a:endParaRPr lang="en-US" sz="2800" dirty="0"/>
          </a:p>
        </p:txBody>
      </p:sp>
      <p:sp>
        <p:nvSpPr>
          <p:cNvPr id="6" name="Shape 4"/>
          <p:cNvSpPr/>
          <p:nvPr/>
        </p:nvSpPr>
        <p:spPr>
          <a:xfrm>
            <a:off x="5224939" y="2207419"/>
            <a:ext cx="4180523" cy="2099786"/>
          </a:xfrm>
          <a:prstGeom prst="roundRect">
            <a:avLst>
              <a:gd name="adj" fmla="val 5498"/>
            </a:avLst>
          </a:prstGeom>
          <a:solidFill>
            <a:srgbClr val="FFFFFF">
              <a:alpha val="95000"/>
            </a:srgbClr>
          </a:solidFill>
          <a:ln w="38100">
            <a:solidFill>
              <a:srgbClr val="CCCCCC"/>
            </a:solidFill>
            <a:prstDash val="solid"/>
          </a:ln>
        </p:spPr>
        <p:txBody>
          <a:bodyPr/>
          <a:lstStyle/>
          <a:p>
            <a:endParaRPr lang="ja-JP" altLang="en-US" sz="2400"/>
          </a:p>
        </p:txBody>
      </p:sp>
      <p:sp>
        <p:nvSpPr>
          <p:cNvPr id="7" name="Text 5"/>
          <p:cNvSpPr/>
          <p:nvPr/>
        </p:nvSpPr>
        <p:spPr>
          <a:xfrm>
            <a:off x="5537835" y="2520315"/>
            <a:ext cx="3436025" cy="429458"/>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感情の安定</a:t>
            </a:r>
            <a:endParaRPr lang="en-US" sz="3200" dirty="0"/>
          </a:p>
        </p:txBody>
      </p:sp>
      <p:sp>
        <p:nvSpPr>
          <p:cNvPr id="8" name="Text 6"/>
          <p:cNvSpPr/>
          <p:nvPr/>
        </p:nvSpPr>
        <p:spPr>
          <a:xfrm>
            <a:off x="5537835" y="3114675"/>
            <a:ext cx="3554730" cy="879634"/>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冷静で柔軟な対応を維持する</a:t>
            </a:r>
            <a:endParaRPr lang="en-US" sz="2800" dirty="0"/>
          </a:p>
        </p:txBody>
      </p:sp>
      <p:sp>
        <p:nvSpPr>
          <p:cNvPr id="9" name="Shape 7"/>
          <p:cNvSpPr/>
          <p:nvPr/>
        </p:nvSpPr>
        <p:spPr>
          <a:xfrm>
            <a:off x="9680258" y="2207419"/>
            <a:ext cx="4180523" cy="2099786"/>
          </a:xfrm>
          <a:prstGeom prst="roundRect">
            <a:avLst>
              <a:gd name="adj" fmla="val 5498"/>
            </a:avLst>
          </a:prstGeom>
          <a:solidFill>
            <a:srgbClr val="FFFFFF">
              <a:alpha val="95000"/>
            </a:srgbClr>
          </a:solidFill>
          <a:ln w="38100">
            <a:solidFill>
              <a:srgbClr val="CCCCCC"/>
            </a:solidFill>
            <a:prstDash val="solid"/>
          </a:ln>
        </p:spPr>
        <p:txBody>
          <a:bodyPr/>
          <a:lstStyle/>
          <a:p>
            <a:endParaRPr lang="ja-JP" altLang="en-US" sz="2400"/>
          </a:p>
        </p:txBody>
      </p:sp>
      <p:sp>
        <p:nvSpPr>
          <p:cNvPr id="10" name="Text 8"/>
          <p:cNvSpPr/>
          <p:nvPr/>
        </p:nvSpPr>
        <p:spPr>
          <a:xfrm>
            <a:off x="9993154" y="2520315"/>
            <a:ext cx="3436025" cy="429458"/>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客観的視点</a:t>
            </a:r>
            <a:endParaRPr lang="en-US" sz="3200" dirty="0"/>
          </a:p>
        </p:txBody>
      </p:sp>
      <p:sp>
        <p:nvSpPr>
          <p:cNvPr id="11" name="Text 9"/>
          <p:cNvSpPr/>
          <p:nvPr/>
        </p:nvSpPr>
        <p:spPr>
          <a:xfrm>
            <a:off x="9993154" y="3114675"/>
            <a:ext cx="3554730" cy="879634"/>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自分の態度を客観的に見直す</a:t>
            </a:r>
            <a:endParaRPr lang="en-US" sz="2800" dirty="0"/>
          </a:p>
        </p:txBody>
      </p:sp>
      <p:sp>
        <p:nvSpPr>
          <p:cNvPr id="12" name="Shape 10"/>
          <p:cNvSpPr/>
          <p:nvPr/>
        </p:nvSpPr>
        <p:spPr>
          <a:xfrm>
            <a:off x="769620" y="4582001"/>
            <a:ext cx="13091160" cy="1659969"/>
          </a:xfrm>
          <a:prstGeom prst="roundRect">
            <a:avLst>
              <a:gd name="adj" fmla="val 6955"/>
            </a:avLst>
          </a:prstGeom>
          <a:solidFill>
            <a:srgbClr val="FFFFFF">
              <a:alpha val="95000"/>
            </a:srgbClr>
          </a:solidFill>
          <a:ln w="38100">
            <a:solidFill>
              <a:srgbClr val="CCCCCC"/>
            </a:solidFill>
            <a:prstDash val="solid"/>
          </a:ln>
        </p:spPr>
        <p:txBody>
          <a:bodyPr/>
          <a:lstStyle/>
          <a:p>
            <a:endParaRPr lang="ja-JP" altLang="en-US" sz="2400"/>
          </a:p>
        </p:txBody>
      </p:sp>
      <p:sp>
        <p:nvSpPr>
          <p:cNvPr id="13" name="Text 11"/>
          <p:cNvSpPr/>
          <p:nvPr/>
        </p:nvSpPr>
        <p:spPr>
          <a:xfrm>
            <a:off x="1082516" y="4894897"/>
            <a:ext cx="3436025" cy="429458"/>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専門職意識</a:t>
            </a:r>
            <a:endParaRPr lang="en-US" sz="3200" dirty="0"/>
          </a:p>
        </p:txBody>
      </p:sp>
      <p:sp>
        <p:nvSpPr>
          <p:cNvPr id="14" name="Text 12"/>
          <p:cNvSpPr/>
          <p:nvPr/>
        </p:nvSpPr>
        <p:spPr>
          <a:xfrm>
            <a:off x="1082516" y="5489258"/>
            <a:ext cx="12465368" cy="439817"/>
          </a:xfrm>
          <a:prstGeom prst="rect">
            <a:avLst/>
          </a:prstGeom>
          <a:noFill/>
          <a:ln/>
        </p:spPr>
        <p:txBody>
          <a:bodyPr wrap="non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専門職として適切に対応する</a:t>
            </a:r>
            <a:endParaRPr lang="en-US" sz="2800" dirty="0"/>
          </a:p>
        </p:txBody>
      </p:sp>
      <p:sp>
        <p:nvSpPr>
          <p:cNvPr id="15" name="Text 13"/>
          <p:cNvSpPr/>
          <p:nvPr/>
        </p:nvSpPr>
        <p:spPr>
          <a:xfrm>
            <a:off x="769620" y="6551176"/>
            <a:ext cx="13091160" cy="879634"/>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看護師自身の内面的な状態や態度は、患者との関係に大きな影響を与える。自分自身を理解し、冷静かつ柔軟に対応することが、援助的関係を築くためには不可欠である。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83550" y="769501"/>
            <a:ext cx="9792891" cy="874514"/>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援助的関係構築の実践ポイント</a:t>
            </a:r>
            <a:endParaRPr lang="en-US" sz="5500" dirty="0"/>
          </a:p>
        </p:txBody>
      </p:sp>
      <p:sp>
        <p:nvSpPr>
          <p:cNvPr id="3" name="Shape 1"/>
          <p:cNvSpPr/>
          <p:nvPr/>
        </p:nvSpPr>
        <p:spPr>
          <a:xfrm>
            <a:off x="783550" y="2203728"/>
            <a:ext cx="4167902" cy="5260419"/>
          </a:xfrm>
          <a:prstGeom prst="roundRect">
            <a:avLst>
              <a:gd name="adj" fmla="val 2820"/>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101447" y="2521625"/>
            <a:ext cx="3532108" cy="874395"/>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nter Medium" pitchFamily="34" charset="0"/>
                <a:ea typeface="Inter Medium" pitchFamily="34" charset="-122"/>
                <a:cs typeface="Inter Medium" pitchFamily="34" charset="-120"/>
              </a:rPr>
              <a:t>日常的な関わりの中で実践</a:t>
            </a:r>
            <a:endParaRPr lang="en-US" sz="2800" dirty="0"/>
          </a:p>
        </p:txBody>
      </p:sp>
      <p:sp>
        <p:nvSpPr>
          <p:cNvPr id="5" name="Text 3"/>
          <p:cNvSpPr/>
          <p:nvPr/>
        </p:nvSpPr>
        <p:spPr>
          <a:xfrm>
            <a:off x="1101447" y="3563898"/>
            <a:ext cx="3532108" cy="3582353"/>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共感、受容、一貫性は日常的な関わりの中で実践されるべきである。患者の話に耳を傾け、理解し、共感し、受け入れ、一貫した態度を貫くことで、患者は安心感と信頼感を抱くことができる。</a:t>
            </a:r>
            <a:endParaRPr lang="en-US" sz="2400" dirty="0"/>
          </a:p>
        </p:txBody>
      </p:sp>
      <p:sp>
        <p:nvSpPr>
          <p:cNvPr id="6" name="Shape 4"/>
          <p:cNvSpPr/>
          <p:nvPr/>
        </p:nvSpPr>
        <p:spPr>
          <a:xfrm>
            <a:off x="5231249" y="2203728"/>
            <a:ext cx="4167902" cy="5260419"/>
          </a:xfrm>
          <a:prstGeom prst="roundRect">
            <a:avLst>
              <a:gd name="adj" fmla="val 2820"/>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549146" y="2521625"/>
            <a:ext cx="3498175" cy="437198"/>
          </a:xfrm>
          <a:prstGeom prst="rect">
            <a:avLst/>
          </a:prstGeom>
          <a:noFill/>
          <a:ln/>
        </p:spPr>
        <p:txBody>
          <a:bodyPr wrap="none" lIns="0" tIns="0" rIns="0" bIns="0" rtlCol="0" anchor="t"/>
          <a:lstStyle/>
          <a:p>
            <a:pPr marL="0" indent="0" algn="l">
              <a:lnSpc>
                <a:spcPts val="3400"/>
              </a:lnSpc>
              <a:buNone/>
            </a:pPr>
            <a:r>
              <a:rPr lang="en-US" sz="2800" dirty="0">
                <a:solidFill>
                  <a:srgbClr val="030303"/>
                </a:solidFill>
                <a:latin typeface="Inter Medium" pitchFamily="34" charset="0"/>
                <a:ea typeface="Inter Medium" pitchFamily="34" charset="-122"/>
                <a:cs typeface="Inter Medium" pitchFamily="34" charset="-120"/>
              </a:rPr>
              <a:t>専門的距離の維持</a:t>
            </a:r>
            <a:endParaRPr lang="en-US" sz="2800" dirty="0"/>
          </a:p>
        </p:txBody>
      </p:sp>
      <p:sp>
        <p:nvSpPr>
          <p:cNvPr id="8" name="Text 6"/>
          <p:cNvSpPr/>
          <p:nvPr/>
        </p:nvSpPr>
        <p:spPr>
          <a:xfrm>
            <a:off x="5549146" y="3126700"/>
            <a:ext cx="3532108" cy="2686764"/>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私的感情に流されず、倫理的な枠組みと専門的距離を保ちながら関係を形成する。患者の自立を支え、過剰な介入や依存を避けることが重要である。</a:t>
            </a:r>
            <a:endParaRPr lang="en-US" sz="2400" dirty="0"/>
          </a:p>
        </p:txBody>
      </p:sp>
      <p:sp>
        <p:nvSpPr>
          <p:cNvPr id="9" name="Shape 7"/>
          <p:cNvSpPr/>
          <p:nvPr/>
        </p:nvSpPr>
        <p:spPr>
          <a:xfrm>
            <a:off x="9678948" y="2203728"/>
            <a:ext cx="4167902" cy="5260419"/>
          </a:xfrm>
          <a:prstGeom prst="roundRect">
            <a:avLst>
              <a:gd name="adj" fmla="val 2820"/>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9996845" y="2521625"/>
            <a:ext cx="3498175" cy="437198"/>
          </a:xfrm>
          <a:prstGeom prst="rect">
            <a:avLst/>
          </a:prstGeom>
          <a:noFill/>
          <a:ln/>
        </p:spPr>
        <p:txBody>
          <a:bodyPr wrap="none" lIns="0" tIns="0" rIns="0" bIns="0" rtlCol="0" anchor="t"/>
          <a:lstStyle/>
          <a:p>
            <a:pPr marL="0" indent="0" algn="l">
              <a:lnSpc>
                <a:spcPts val="3400"/>
              </a:lnSpc>
              <a:buNone/>
            </a:pPr>
            <a:r>
              <a:rPr lang="en-US" sz="2800" dirty="0">
                <a:solidFill>
                  <a:srgbClr val="030303"/>
                </a:solidFill>
                <a:latin typeface="Inter Medium" pitchFamily="34" charset="0"/>
                <a:ea typeface="Inter Medium" pitchFamily="34" charset="-122"/>
                <a:cs typeface="Inter Medium" pitchFamily="34" charset="-120"/>
              </a:rPr>
              <a:t>継続的な自己省察</a:t>
            </a:r>
            <a:endParaRPr lang="en-US" sz="2800" dirty="0"/>
          </a:p>
        </p:txBody>
      </p:sp>
      <p:sp>
        <p:nvSpPr>
          <p:cNvPr id="11" name="Text 9"/>
          <p:cNvSpPr/>
          <p:nvPr/>
        </p:nvSpPr>
        <p:spPr>
          <a:xfrm>
            <a:off x="9996845" y="3126700"/>
            <a:ext cx="3532108" cy="3134558"/>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看護師は患者に接する前に、自分の感情や態度を客観的に見直し、専門職として適切に対応することが重要である。自己理解を深め、偏見を認識し続ける姿勢が求められる。</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58083" y="843796"/>
            <a:ext cx="9177338" cy="957620"/>
          </a:xfrm>
          <a:prstGeom prst="rect">
            <a:avLst/>
          </a:prstGeom>
          <a:noFill/>
          <a:ln/>
        </p:spPr>
        <p:txBody>
          <a:bodyPr wrap="none" lIns="0" tIns="0" rIns="0" bIns="0" rtlCol="0" anchor="t"/>
          <a:lstStyle/>
          <a:p>
            <a:pPr marL="0" indent="0" algn="l">
              <a:lnSpc>
                <a:spcPts val="7500"/>
              </a:lnSpc>
              <a:buNone/>
            </a:pPr>
            <a:r>
              <a:rPr lang="en-US" sz="6000" dirty="0">
                <a:solidFill>
                  <a:srgbClr val="1B1B27"/>
                </a:solidFill>
                <a:latin typeface="Inter Medium" pitchFamily="34" charset="0"/>
                <a:ea typeface="Inter Medium" pitchFamily="34" charset="-122"/>
                <a:cs typeface="Inter Medium" pitchFamily="34" charset="-120"/>
              </a:rPr>
              <a:t>援助的関係がもたらす成果</a:t>
            </a:r>
            <a:endParaRPr lang="en-US" sz="6000" dirty="0"/>
          </a:p>
        </p:txBody>
      </p:sp>
      <p:sp>
        <p:nvSpPr>
          <p:cNvPr id="3" name="Shape 1"/>
          <p:cNvSpPr/>
          <p:nvPr/>
        </p:nvSpPr>
        <p:spPr>
          <a:xfrm>
            <a:off x="858083" y="2145983"/>
            <a:ext cx="6303883" cy="2723436"/>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02650" y="2490550"/>
            <a:ext cx="3830836" cy="559145"/>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安心感の獲得</a:t>
            </a:r>
            <a:endParaRPr lang="en-US" sz="3200" dirty="0"/>
          </a:p>
        </p:txBody>
      </p:sp>
      <p:sp>
        <p:nvSpPr>
          <p:cNvPr id="5" name="Text 3"/>
          <p:cNvSpPr/>
          <p:nvPr/>
        </p:nvSpPr>
        <p:spPr>
          <a:xfrm>
            <a:off x="1202650" y="3153252"/>
            <a:ext cx="5614749" cy="1144984"/>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患者は看護師との関係の中で安心感を得て、不安や孤独感が軽減される</a:t>
            </a:r>
            <a:endParaRPr lang="en-US" sz="2800" dirty="0"/>
          </a:p>
        </p:txBody>
      </p:sp>
      <p:sp>
        <p:nvSpPr>
          <p:cNvPr id="6" name="Shape 4"/>
          <p:cNvSpPr/>
          <p:nvPr/>
        </p:nvSpPr>
        <p:spPr>
          <a:xfrm>
            <a:off x="7468433" y="2145983"/>
            <a:ext cx="6303883" cy="2723436"/>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13000" y="2490550"/>
            <a:ext cx="3830836" cy="559145"/>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自己理解の深化</a:t>
            </a:r>
            <a:endParaRPr lang="en-US" sz="3200" dirty="0"/>
          </a:p>
        </p:txBody>
      </p:sp>
      <p:sp>
        <p:nvSpPr>
          <p:cNvPr id="8" name="Text 6"/>
          <p:cNvSpPr/>
          <p:nvPr/>
        </p:nvSpPr>
        <p:spPr>
          <a:xfrm>
            <a:off x="7813000" y="3153252"/>
            <a:ext cx="5614749" cy="1144984"/>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感情の整理と自己理解が進み、内面的な成長が促される</a:t>
            </a:r>
            <a:endParaRPr lang="en-US" sz="2800" dirty="0"/>
          </a:p>
        </p:txBody>
      </p:sp>
      <p:sp>
        <p:nvSpPr>
          <p:cNvPr id="9" name="Shape 7"/>
          <p:cNvSpPr/>
          <p:nvPr/>
        </p:nvSpPr>
        <p:spPr>
          <a:xfrm>
            <a:off x="858083" y="5053251"/>
            <a:ext cx="6303883" cy="2332434"/>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202650" y="5397818"/>
            <a:ext cx="3830836" cy="478869"/>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治療への参加</a:t>
            </a:r>
            <a:endParaRPr lang="en-US" sz="3200" dirty="0"/>
          </a:p>
        </p:txBody>
      </p:sp>
      <p:sp>
        <p:nvSpPr>
          <p:cNvPr id="11" name="Text 9"/>
          <p:cNvSpPr/>
          <p:nvPr/>
        </p:nvSpPr>
        <p:spPr>
          <a:xfrm>
            <a:off x="1202650" y="6060519"/>
            <a:ext cx="5614749" cy="980599"/>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信頼関係を基盤に、治療への意欲と積極的な参加が引き出される</a:t>
            </a:r>
            <a:endParaRPr lang="en-US" sz="2800" dirty="0"/>
          </a:p>
        </p:txBody>
      </p:sp>
      <p:sp>
        <p:nvSpPr>
          <p:cNvPr id="12" name="Shape 10"/>
          <p:cNvSpPr/>
          <p:nvPr/>
        </p:nvSpPr>
        <p:spPr>
          <a:xfrm>
            <a:off x="7468433" y="5053251"/>
            <a:ext cx="6303883" cy="2332434"/>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13" name="Text 11"/>
          <p:cNvSpPr/>
          <p:nvPr/>
        </p:nvSpPr>
        <p:spPr>
          <a:xfrm>
            <a:off x="7813000" y="5397818"/>
            <a:ext cx="3830836" cy="478869"/>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社会的関係の再構築</a:t>
            </a:r>
            <a:endParaRPr lang="en-US" sz="3200" dirty="0"/>
          </a:p>
        </p:txBody>
      </p:sp>
      <p:sp>
        <p:nvSpPr>
          <p:cNvPr id="14" name="Text 12"/>
          <p:cNvSpPr/>
          <p:nvPr/>
        </p:nvSpPr>
        <p:spPr>
          <a:xfrm>
            <a:off x="7813000" y="6060519"/>
            <a:ext cx="5614749" cy="980599"/>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安全な対人関係モデルを通じて、社会的関係の再構築に向かう</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58560" y="843320"/>
            <a:ext cx="7666673" cy="958215"/>
          </a:xfrm>
          <a:prstGeom prst="rect">
            <a:avLst/>
          </a:prstGeom>
          <a:noFill/>
          <a:ln/>
        </p:spPr>
        <p:txBody>
          <a:bodyPr wrap="none" lIns="0" tIns="0" rIns="0" bIns="0" rtlCol="0" anchor="t"/>
          <a:lstStyle/>
          <a:p>
            <a:pPr marL="0" indent="0" algn="l">
              <a:lnSpc>
                <a:spcPts val="7500"/>
              </a:lnSpc>
              <a:buNone/>
            </a:pPr>
            <a:r>
              <a:rPr lang="en-US" sz="6000" dirty="0">
                <a:solidFill>
                  <a:srgbClr val="1B1B27"/>
                </a:solidFill>
                <a:latin typeface="Inter Medium" pitchFamily="34" charset="0"/>
                <a:ea typeface="Inter Medium" pitchFamily="34" charset="-122"/>
                <a:cs typeface="Inter Medium" pitchFamily="34" charset="-120"/>
              </a:rPr>
              <a:t>援助的関係の意義</a:t>
            </a:r>
            <a:endParaRPr lang="en-US" sz="6000" dirty="0"/>
          </a:p>
        </p:txBody>
      </p:sp>
      <p:sp>
        <p:nvSpPr>
          <p:cNvPr id="3" name="Shape 1"/>
          <p:cNvSpPr/>
          <p:nvPr/>
        </p:nvSpPr>
        <p:spPr>
          <a:xfrm>
            <a:off x="858560" y="2414826"/>
            <a:ext cx="6303288" cy="2333863"/>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03246" y="2759512"/>
            <a:ext cx="3833336"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不安と孤独の軽減</a:t>
            </a:r>
            <a:endParaRPr lang="en-US" sz="3200" dirty="0"/>
          </a:p>
        </p:txBody>
      </p:sp>
      <p:sp>
        <p:nvSpPr>
          <p:cNvPr id="5" name="Text 3"/>
          <p:cNvSpPr/>
          <p:nvPr/>
        </p:nvSpPr>
        <p:spPr>
          <a:xfrm>
            <a:off x="1203246" y="3422690"/>
            <a:ext cx="5613916" cy="98131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患者の不安や孤独感を和らげ、安心できる環境を提供する</a:t>
            </a:r>
            <a:endParaRPr lang="en-US" sz="2800" dirty="0"/>
          </a:p>
        </p:txBody>
      </p:sp>
      <p:sp>
        <p:nvSpPr>
          <p:cNvPr id="6" name="Shape 4"/>
          <p:cNvSpPr/>
          <p:nvPr/>
        </p:nvSpPr>
        <p:spPr>
          <a:xfrm>
            <a:off x="7468433" y="2414826"/>
            <a:ext cx="6303407" cy="2333863"/>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13119" y="2759512"/>
            <a:ext cx="3833336"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自己理解の促進</a:t>
            </a:r>
            <a:endParaRPr lang="en-US" sz="3200" dirty="0"/>
          </a:p>
        </p:txBody>
      </p:sp>
      <p:sp>
        <p:nvSpPr>
          <p:cNvPr id="8" name="Text 6"/>
          <p:cNvSpPr/>
          <p:nvPr/>
        </p:nvSpPr>
        <p:spPr>
          <a:xfrm>
            <a:off x="7813119" y="3422690"/>
            <a:ext cx="5614035" cy="98131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感情の整理と自己理解を深め、内面的成長を支援する</a:t>
            </a:r>
            <a:endParaRPr lang="en-US" sz="2800" dirty="0"/>
          </a:p>
        </p:txBody>
      </p:sp>
      <p:sp>
        <p:nvSpPr>
          <p:cNvPr id="9" name="Shape 7"/>
          <p:cNvSpPr/>
          <p:nvPr/>
        </p:nvSpPr>
        <p:spPr>
          <a:xfrm>
            <a:off x="858560" y="5055275"/>
            <a:ext cx="6303288" cy="2333863"/>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203246" y="5399961"/>
            <a:ext cx="3833336"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治療意欲の向上</a:t>
            </a:r>
            <a:endParaRPr lang="en-US" sz="3200" dirty="0"/>
          </a:p>
        </p:txBody>
      </p:sp>
      <p:sp>
        <p:nvSpPr>
          <p:cNvPr id="11" name="Text 9"/>
          <p:cNvSpPr/>
          <p:nvPr/>
        </p:nvSpPr>
        <p:spPr>
          <a:xfrm>
            <a:off x="1203246" y="6063139"/>
            <a:ext cx="5613916" cy="98131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看護師への信頼を通じて、治療への積極的な参加を引き出す</a:t>
            </a:r>
            <a:endParaRPr lang="en-US" sz="2800" dirty="0"/>
          </a:p>
        </p:txBody>
      </p:sp>
      <p:sp>
        <p:nvSpPr>
          <p:cNvPr id="12" name="Shape 10"/>
          <p:cNvSpPr/>
          <p:nvPr/>
        </p:nvSpPr>
        <p:spPr>
          <a:xfrm>
            <a:off x="7468433" y="5055275"/>
            <a:ext cx="6303407" cy="2333863"/>
          </a:xfrm>
          <a:prstGeom prst="roundRect">
            <a:avLst>
              <a:gd name="adj" fmla="val 5519"/>
            </a:avLst>
          </a:prstGeom>
          <a:solidFill>
            <a:srgbClr val="FFFFFF">
              <a:alpha val="95000"/>
            </a:srgbClr>
          </a:solidFill>
          <a:ln w="38100">
            <a:solidFill>
              <a:srgbClr val="CCCCCC"/>
            </a:solidFill>
            <a:prstDash val="solid"/>
          </a:ln>
        </p:spPr>
        <p:txBody>
          <a:bodyPr/>
          <a:lstStyle/>
          <a:p>
            <a:endParaRPr lang="ja-JP" altLang="en-US" sz="2000"/>
          </a:p>
        </p:txBody>
      </p:sp>
      <p:sp>
        <p:nvSpPr>
          <p:cNvPr id="13" name="Text 11"/>
          <p:cNvSpPr/>
          <p:nvPr/>
        </p:nvSpPr>
        <p:spPr>
          <a:xfrm>
            <a:off x="7813119" y="5399961"/>
            <a:ext cx="3833336"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関係モデルの提供</a:t>
            </a:r>
            <a:endParaRPr lang="en-US" sz="3200" dirty="0"/>
          </a:p>
        </p:txBody>
      </p:sp>
      <p:sp>
        <p:nvSpPr>
          <p:cNvPr id="14" name="Text 12"/>
          <p:cNvSpPr/>
          <p:nvPr/>
        </p:nvSpPr>
        <p:spPr>
          <a:xfrm>
            <a:off x="7813119" y="6063139"/>
            <a:ext cx="5614035" cy="981313"/>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社会的関係の再構築に向けた安全な対人関係のモデルとなる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24984" y="786833"/>
            <a:ext cx="7366278" cy="920710"/>
          </a:xfrm>
          <a:prstGeom prst="rect">
            <a:avLst/>
          </a:prstGeom>
          <a:noFill/>
          <a:ln/>
        </p:spPr>
        <p:txBody>
          <a:bodyPr wrap="none" lIns="0" tIns="0" rIns="0" bIns="0" rtlCol="0" anchor="t"/>
          <a:lstStyle/>
          <a:p>
            <a:pPr marL="0" indent="0" algn="l">
              <a:lnSpc>
                <a:spcPts val="7250"/>
              </a:lnSpc>
              <a:buNone/>
            </a:pPr>
            <a:r>
              <a:rPr lang="en-US" sz="6600" dirty="0">
                <a:solidFill>
                  <a:srgbClr val="1B1B27"/>
                </a:solidFill>
                <a:latin typeface="Inter Medium" pitchFamily="34" charset="0"/>
                <a:ea typeface="Inter Medium" pitchFamily="34" charset="-122"/>
                <a:cs typeface="Inter Medium" pitchFamily="34" charset="-120"/>
              </a:rPr>
              <a:t>まとめ</a:t>
            </a:r>
            <a:endParaRPr lang="en-US" sz="6600" dirty="0"/>
          </a:p>
        </p:txBody>
      </p:sp>
      <p:sp>
        <p:nvSpPr>
          <p:cNvPr id="3" name="Text 1"/>
          <p:cNvSpPr/>
          <p:nvPr/>
        </p:nvSpPr>
        <p:spPr>
          <a:xfrm>
            <a:off x="981738" y="2036938"/>
            <a:ext cx="12980432" cy="942975"/>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援助的関係は、精神科看護において極めて重要な要素である。信頼関係やラポールの形成には、看護師の態度や姿勢が大きく影響する。</a:t>
            </a:r>
            <a:endParaRPr lang="en-US" sz="2800" dirty="0"/>
          </a:p>
        </p:txBody>
      </p:sp>
      <p:sp>
        <p:nvSpPr>
          <p:cNvPr id="4" name="Text 2"/>
          <p:cNvSpPr/>
          <p:nvPr/>
        </p:nvSpPr>
        <p:spPr>
          <a:xfrm>
            <a:off x="981738" y="3309308"/>
            <a:ext cx="12980432" cy="141446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専門的関係としての特性と限界を理解したうえで、看護師は患者一人ひとりと向き合い、その人らしさを尊重しながら関係を構築していく必要がある。共感、受容、一貫性を基盤とし、自己理解を深めながら、患者の自立を支える姿勢を持ち続けることが、援助的関係の本質である。</a:t>
            </a:r>
            <a:endParaRPr lang="en-US" sz="2800" dirty="0"/>
          </a:p>
        </p:txBody>
      </p:sp>
      <p:sp>
        <p:nvSpPr>
          <p:cNvPr id="5" name="Text 3"/>
          <p:cNvSpPr/>
          <p:nvPr/>
        </p:nvSpPr>
        <p:spPr>
          <a:xfrm>
            <a:off x="1266944" y="6237872"/>
            <a:ext cx="12538472" cy="942975"/>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看護師は、常に専門職としての自覚を持ち、患者との関係を意図的・計画的に構築していくことが求められる。</a:t>
            </a:r>
            <a:endParaRPr lang="en-US" sz="2800" dirty="0"/>
          </a:p>
        </p:txBody>
      </p:sp>
      <p:sp>
        <p:nvSpPr>
          <p:cNvPr id="6" name="Shape 4"/>
          <p:cNvSpPr/>
          <p:nvPr/>
        </p:nvSpPr>
        <p:spPr>
          <a:xfrm>
            <a:off x="824984" y="5906402"/>
            <a:ext cx="38100" cy="1605915"/>
          </a:xfrm>
          <a:prstGeom prst="rect">
            <a:avLst/>
          </a:prstGeom>
          <a:solidFill>
            <a:srgbClr val="030303"/>
          </a:solidFill>
          <a:ln/>
        </p:spPr>
        <p:txBody>
          <a:bodyPr/>
          <a:lstStyle/>
          <a:p>
            <a:endParaRPr lang="ja-JP"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8426" y="734139"/>
            <a:ext cx="7251859" cy="824151"/>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看護師に求められる態度</a:t>
            </a:r>
            <a:endParaRPr lang="en-US" sz="5150" dirty="0"/>
          </a:p>
        </p:txBody>
      </p:sp>
      <p:sp>
        <p:nvSpPr>
          <p:cNvPr id="3" name="Text 1"/>
          <p:cNvSpPr/>
          <p:nvPr/>
        </p:nvSpPr>
        <p:spPr>
          <a:xfrm>
            <a:off x="768906" y="1892975"/>
            <a:ext cx="13153549"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援助的関係は、看護師の姿勢や関わり方によって成立する。この関係は単なる人間関係ではなく、意図的・計画的に構築された専門的関係である。</a:t>
            </a:r>
            <a:endParaRPr lang="en-US" sz="2800" dirty="0"/>
          </a:p>
        </p:txBody>
      </p:sp>
      <p:sp>
        <p:nvSpPr>
          <p:cNvPr id="4" name="Shape 2"/>
          <p:cNvSpPr/>
          <p:nvPr/>
        </p:nvSpPr>
        <p:spPr>
          <a:xfrm>
            <a:off x="738426" y="3226356"/>
            <a:ext cx="6444853" cy="2002631"/>
          </a:xfrm>
          <a:prstGeom prst="roundRect">
            <a:avLst>
              <a:gd name="adj" fmla="val 7306"/>
            </a:avLst>
          </a:prstGeom>
          <a:solidFill>
            <a:srgbClr val="FFFFFF">
              <a:alpha val="95000"/>
            </a:srgbClr>
          </a:solidFill>
          <a:ln w="30480">
            <a:solidFill>
              <a:srgbClr val="CCCCCC"/>
            </a:solidFill>
            <a:prstDash val="solid"/>
          </a:ln>
        </p:spPr>
        <p:txBody>
          <a:bodyPr/>
          <a:lstStyle/>
          <a:p>
            <a:endParaRPr lang="ja-JP" altLang="en-US" sz="2400"/>
          </a:p>
        </p:txBody>
      </p:sp>
      <p:sp>
        <p:nvSpPr>
          <p:cNvPr id="5" name="Shape 3"/>
          <p:cNvSpPr/>
          <p:nvPr/>
        </p:nvSpPr>
        <p:spPr>
          <a:xfrm>
            <a:off x="707946" y="3226356"/>
            <a:ext cx="121920" cy="2002631"/>
          </a:xfrm>
          <a:prstGeom prst="roundRect">
            <a:avLst>
              <a:gd name="adj" fmla="val 90862"/>
            </a:avLst>
          </a:prstGeom>
          <a:solidFill>
            <a:srgbClr val="030303"/>
          </a:solidFill>
          <a:ln/>
        </p:spPr>
        <p:txBody>
          <a:bodyPr/>
          <a:lstStyle/>
          <a:p>
            <a:endParaRPr lang="ja-JP" altLang="en-US" sz="2400"/>
          </a:p>
        </p:txBody>
      </p:sp>
      <p:sp>
        <p:nvSpPr>
          <p:cNvPr id="6" name="Text 4"/>
          <p:cNvSpPr/>
          <p:nvPr/>
        </p:nvSpPr>
        <p:spPr>
          <a:xfrm>
            <a:off x="1124069" y="3520559"/>
            <a:ext cx="3296960" cy="412075"/>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傾聴の姿勢</a:t>
            </a:r>
            <a:endParaRPr lang="en-US" sz="3200" dirty="0"/>
          </a:p>
        </p:txBody>
      </p:sp>
      <p:sp>
        <p:nvSpPr>
          <p:cNvPr id="7" name="Text 5"/>
          <p:cNvSpPr/>
          <p:nvPr/>
        </p:nvSpPr>
        <p:spPr>
          <a:xfrm>
            <a:off x="1124069" y="4090868"/>
            <a:ext cx="5765006"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相手の話を丁寧に聴き、理解しようとする態度を示す</a:t>
            </a:r>
            <a:endParaRPr lang="en-US" sz="2800" dirty="0"/>
          </a:p>
        </p:txBody>
      </p:sp>
      <p:sp>
        <p:nvSpPr>
          <p:cNvPr id="8" name="Shape 6"/>
          <p:cNvSpPr/>
          <p:nvPr/>
        </p:nvSpPr>
        <p:spPr>
          <a:xfrm>
            <a:off x="7447002" y="3226356"/>
            <a:ext cx="6444972" cy="2002631"/>
          </a:xfrm>
          <a:prstGeom prst="roundRect">
            <a:avLst>
              <a:gd name="adj" fmla="val 7306"/>
            </a:avLst>
          </a:prstGeom>
          <a:solidFill>
            <a:srgbClr val="FFFFFF">
              <a:alpha val="95000"/>
            </a:srgbClr>
          </a:solidFill>
          <a:ln w="30480">
            <a:solidFill>
              <a:srgbClr val="CCCCCC"/>
            </a:solidFill>
            <a:prstDash val="solid"/>
          </a:ln>
        </p:spPr>
        <p:txBody>
          <a:bodyPr/>
          <a:lstStyle/>
          <a:p>
            <a:endParaRPr lang="ja-JP" altLang="en-US" sz="2400"/>
          </a:p>
        </p:txBody>
      </p:sp>
      <p:sp>
        <p:nvSpPr>
          <p:cNvPr id="9" name="Shape 7"/>
          <p:cNvSpPr/>
          <p:nvPr/>
        </p:nvSpPr>
        <p:spPr>
          <a:xfrm>
            <a:off x="7416522" y="3226356"/>
            <a:ext cx="121920" cy="2002631"/>
          </a:xfrm>
          <a:prstGeom prst="roundRect">
            <a:avLst>
              <a:gd name="adj" fmla="val 90862"/>
            </a:avLst>
          </a:prstGeom>
          <a:solidFill>
            <a:srgbClr val="030303"/>
          </a:solidFill>
          <a:ln/>
        </p:spPr>
        <p:txBody>
          <a:bodyPr/>
          <a:lstStyle/>
          <a:p>
            <a:endParaRPr lang="ja-JP" altLang="en-US" sz="2400"/>
          </a:p>
        </p:txBody>
      </p:sp>
      <p:sp>
        <p:nvSpPr>
          <p:cNvPr id="10" name="Text 8"/>
          <p:cNvSpPr/>
          <p:nvPr/>
        </p:nvSpPr>
        <p:spPr>
          <a:xfrm>
            <a:off x="7832646" y="3520559"/>
            <a:ext cx="3296960" cy="412075"/>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尊重と受容</a:t>
            </a:r>
            <a:endParaRPr lang="en-US" sz="3200" dirty="0"/>
          </a:p>
        </p:txBody>
      </p:sp>
      <p:sp>
        <p:nvSpPr>
          <p:cNvPr id="11" name="Text 9"/>
          <p:cNvSpPr/>
          <p:nvPr/>
        </p:nvSpPr>
        <p:spPr>
          <a:xfrm>
            <a:off x="7832646" y="4090868"/>
            <a:ext cx="5765125"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相手の感情や価値観を尊重し、非評価的で温かみのある応対を心がける</a:t>
            </a:r>
            <a:endParaRPr lang="en-US" sz="2800" dirty="0"/>
          </a:p>
        </p:txBody>
      </p:sp>
      <p:sp>
        <p:nvSpPr>
          <p:cNvPr id="12" name="Shape 10"/>
          <p:cNvSpPr/>
          <p:nvPr/>
        </p:nvSpPr>
        <p:spPr>
          <a:xfrm>
            <a:off x="738426" y="5492710"/>
            <a:ext cx="6444853" cy="2002631"/>
          </a:xfrm>
          <a:prstGeom prst="roundRect">
            <a:avLst>
              <a:gd name="adj" fmla="val 7306"/>
            </a:avLst>
          </a:prstGeom>
          <a:solidFill>
            <a:srgbClr val="FFFFFF">
              <a:alpha val="95000"/>
            </a:srgbClr>
          </a:solidFill>
          <a:ln w="30480">
            <a:solidFill>
              <a:srgbClr val="CCCCCC"/>
            </a:solidFill>
            <a:prstDash val="solid"/>
          </a:ln>
        </p:spPr>
        <p:txBody>
          <a:bodyPr/>
          <a:lstStyle/>
          <a:p>
            <a:endParaRPr lang="ja-JP" altLang="en-US" sz="2400"/>
          </a:p>
        </p:txBody>
      </p:sp>
      <p:sp>
        <p:nvSpPr>
          <p:cNvPr id="13" name="Shape 11"/>
          <p:cNvSpPr/>
          <p:nvPr/>
        </p:nvSpPr>
        <p:spPr>
          <a:xfrm>
            <a:off x="707946" y="5492710"/>
            <a:ext cx="121920" cy="2002631"/>
          </a:xfrm>
          <a:prstGeom prst="roundRect">
            <a:avLst>
              <a:gd name="adj" fmla="val 90862"/>
            </a:avLst>
          </a:prstGeom>
          <a:solidFill>
            <a:srgbClr val="030303"/>
          </a:solidFill>
          <a:ln/>
        </p:spPr>
        <p:txBody>
          <a:bodyPr/>
          <a:lstStyle/>
          <a:p>
            <a:endParaRPr lang="ja-JP" altLang="en-US" sz="2400"/>
          </a:p>
        </p:txBody>
      </p:sp>
      <p:sp>
        <p:nvSpPr>
          <p:cNvPr id="14" name="Text 12"/>
          <p:cNvSpPr/>
          <p:nvPr/>
        </p:nvSpPr>
        <p:spPr>
          <a:xfrm>
            <a:off x="1124069" y="5786914"/>
            <a:ext cx="3296960" cy="412075"/>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一貫性の維持</a:t>
            </a:r>
            <a:endParaRPr lang="en-US" sz="3200" dirty="0"/>
          </a:p>
        </p:txBody>
      </p:sp>
      <p:sp>
        <p:nvSpPr>
          <p:cNvPr id="15" name="Text 13"/>
          <p:cNvSpPr/>
          <p:nvPr/>
        </p:nvSpPr>
        <p:spPr>
          <a:xfrm>
            <a:off x="1124069" y="6357223"/>
            <a:ext cx="5765006"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継続的かつ一貫した対応により、安定した関係を構築する</a:t>
            </a:r>
            <a:endParaRPr lang="en-US" sz="2800" dirty="0"/>
          </a:p>
        </p:txBody>
      </p:sp>
      <p:sp>
        <p:nvSpPr>
          <p:cNvPr id="16" name="Shape 14"/>
          <p:cNvSpPr/>
          <p:nvPr/>
        </p:nvSpPr>
        <p:spPr>
          <a:xfrm>
            <a:off x="7447002" y="5492710"/>
            <a:ext cx="6444972" cy="2002631"/>
          </a:xfrm>
          <a:prstGeom prst="roundRect">
            <a:avLst>
              <a:gd name="adj" fmla="val 7306"/>
            </a:avLst>
          </a:prstGeom>
          <a:solidFill>
            <a:srgbClr val="FFFFFF">
              <a:alpha val="95000"/>
            </a:srgbClr>
          </a:solidFill>
          <a:ln w="30480">
            <a:solidFill>
              <a:srgbClr val="CCCCCC"/>
            </a:solidFill>
            <a:prstDash val="solid"/>
          </a:ln>
        </p:spPr>
        <p:txBody>
          <a:bodyPr/>
          <a:lstStyle/>
          <a:p>
            <a:endParaRPr lang="ja-JP" altLang="en-US" sz="2400"/>
          </a:p>
        </p:txBody>
      </p:sp>
      <p:sp>
        <p:nvSpPr>
          <p:cNvPr id="17" name="Shape 15"/>
          <p:cNvSpPr/>
          <p:nvPr/>
        </p:nvSpPr>
        <p:spPr>
          <a:xfrm>
            <a:off x="7416522" y="5492710"/>
            <a:ext cx="121920" cy="2002631"/>
          </a:xfrm>
          <a:prstGeom prst="roundRect">
            <a:avLst>
              <a:gd name="adj" fmla="val 90862"/>
            </a:avLst>
          </a:prstGeom>
          <a:solidFill>
            <a:srgbClr val="030303"/>
          </a:solidFill>
          <a:ln/>
        </p:spPr>
        <p:txBody>
          <a:bodyPr/>
          <a:lstStyle/>
          <a:p>
            <a:endParaRPr lang="ja-JP" altLang="en-US" sz="2400"/>
          </a:p>
        </p:txBody>
      </p:sp>
      <p:sp>
        <p:nvSpPr>
          <p:cNvPr id="18" name="Text 16"/>
          <p:cNvSpPr/>
          <p:nvPr/>
        </p:nvSpPr>
        <p:spPr>
          <a:xfrm>
            <a:off x="7832646" y="5786914"/>
            <a:ext cx="3296960" cy="412075"/>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専門的距離</a:t>
            </a:r>
            <a:endParaRPr lang="en-US" sz="3200" dirty="0"/>
          </a:p>
        </p:txBody>
      </p:sp>
      <p:sp>
        <p:nvSpPr>
          <p:cNvPr id="19" name="Text 17"/>
          <p:cNvSpPr/>
          <p:nvPr/>
        </p:nvSpPr>
        <p:spPr>
          <a:xfrm>
            <a:off x="7832646" y="6357223"/>
            <a:ext cx="5765125"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私的感情に流されず、倫理的な枠組みと専門的距離を保つ</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6073" y="1587460"/>
            <a:ext cx="12698254" cy="2156579"/>
          </a:xfrm>
          <a:prstGeom prst="rect">
            <a:avLst/>
          </a:prstGeom>
          <a:noFill/>
          <a:ln/>
        </p:spPr>
        <p:txBody>
          <a:bodyPr wrap="none" lIns="0" tIns="0" rIns="0" bIns="0" rtlCol="0" anchor="t"/>
          <a:lstStyle/>
          <a:p>
            <a:pPr marL="0" indent="0" algn="l">
              <a:lnSpc>
                <a:spcPts val="16950"/>
              </a:lnSpc>
              <a:buNone/>
            </a:pPr>
            <a:r>
              <a:rPr lang="en-US" sz="7200" dirty="0">
                <a:solidFill>
                  <a:srgbClr val="1B1B27"/>
                </a:solidFill>
                <a:latin typeface="Inter Medium" pitchFamily="34" charset="0"/>
                <a:ea typeface="Inter Medium" pitchFamily="34" charset="-122"/>
                <a:cs typeface="Inter Medium" pitchFamily="34" charset="-120"/>
              </a:rPr>
              <a:t>信頼関係の構築</a:t>
            </a:r>
            <a:endParaRPr lang="en-US" sz="7200" dirty="0"/>
          </a:p>
        </p:txBody>
      </p:sp>
      <p:sp>
        <p:nvSpPr>
          <p:cNvPr id="3" name="Text 1"/>
          <p:cNvSpPr/>
          <p:nvPr/>
        </p:nvSpPr>
        <p:spPr>
          <a:xfrm>
            <a:off x="966073" y="3950800"/>
            <a:ext cx="1269825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患者と看護師の間に築かれる信頼関係は、患者が安心して自身の心身を預け、治療に積極的に取り組むための最も重要な基盤です。この信頼があるからこそ、患者は不安なく治療を受け入れ、自身の回復に向けて前向きに進むことがで</a:t>
            </a:r>
            <a:r>
              <a:rPr lang="ja-JP" altLang="en-US" sz="2700" dirty="0">
                <a:solidFill>
                  <a:srgbClr val="030303"/>
                </a:solidFill>
                <a:latin typeface="IBM Plex Sans Medium" pitchFamily="34" charset="0"/>
                <a:ea typeface="IBM Plex Sans Medium" pitchFamily="34" charset="-122"/>
                <a:cs typeface="IBM Plex Sans Medium" pitchFamily="34" charset="-120"/>
              </a:rPr>
              <a:t>きま</a:t>
            </a:r>
            <a:r>
              <a:rPr lang="en-US" sz="2700" dirty="0">
                <a:solidFill>
                  <a:srgbClr val="030303"/>
                </a:solidFill>
                <a:latin typeface="IBM Plex Sans Medium" pitchFamily="34" charset="0"/>
                <a:ea typeface="IBM Plex Sans Medium" pitchFamily="34" charset="-122"/>
                <a:cs typeface="IBM Plex Sans Medium" pitchFamily="34" charset="-120"/>
              </a:rPr>
              <a:t>す。</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1170" y="999292"/>
            <a:ext cx="8475464" cy="882968"/>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信頼関係を築く三つの要素</a:t>
            </a:r>
            <a:endParaRPr lang="en-US" sz="5550" dirty="0"/>
          </a:p>
        </p:txBody>
      </p:sp>
      <p:sp>
        <p:nvSpPr>
          <p:cNvPr id="3" name="Shape 1"/>
          <p:cNvSpPr/>
          <p:nvPr/>
        </p:nvSpPr>
        <p:spPr>
          <a:xfrm>
            <a:off x="791170" y="2173010"/>
            <a:ext cx="4299024" cy="5383853"/>
          </a:xfrm>
          <a:prstGeom prst="roundRect">
            <a:avLst>
              <a:gd name="adj" fmla="val 2852"/>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111806" y="2493644"/>
            <a:ext cx="3636482" cy="496947"/>
          </a:xfrm>
          <a:prstGeom prst="rect">
            <a:avLst/>
          </a:prstGeom>
          <a:noFill/>
          <a:ln/>
        </p:spPr>
        <p:txBody>
          <a:bodyPr wrap="none" lIns="0" tIns="0" rIns="0" bIns="0" rtlCol="0" anchor="t"/>
          <a:lstStyle/>
          <a:p>
            <a:pPr marL="0" indent="0" algn="l">
              <a:lnSpc>
                <a:spcPts val="3450"/>
              </a:lnSpc>
              <a:buNone/>
            </a:pPr>
            <a:r>
              <a:rPr lang="en-US" sz="4000" dirty="0">
                <a:solidFill>
                  <a:srgbClr val="030303"/>
                </a:solidFill>
                <a:latin typeface="Inter Medium" pitchFamily="34" charset="0"/>
                <a:ea typeface="Inter Medium" pitchFamily="34" charset="-122"/>
                <a:cs typeface="Inter Medium" pitchFamily="34" charset="-120"/>
              </a:rPr>
              <a:t>共感</a:t>
            </a:r>
            <a:endParaRPr lang="en-US" sz="4000" dirty="0"/>
          </a:p>
        </p:txBody>
      </p:sp>
      <p:sp>
        <p:nvSpPr>
          <p:cNvPr id="5" name="Text 3"/>
          <p:cNvSpPr/>
          <p:nvPr/>
        </p:nvSpPr>
        <p:spPr>
          <a:xfrm>
            <a:off x="1111806" y="3104555"/>
            <a:ext cx="3636482" cy="1017481"/>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患者の感情や体験を理解し共有する</a:t>
            </a:r>
            <a:endParaRPr lang="en-US" sz="2400" dirty="0"/>
          </a:p>
        </p:txBody>
      </p:sp>
      <p:sp>
        <p:nvSpPr>
          <p:cNvPr id="6" name="Text 4"/>
          <p:cNvSpPr/>
          <p:nvPr/>
        </p:nvSpPr>
        <p:spPr>
          <a:xfrm>
            <a:off x="1111806" y="4177903"/>
            <a:ext cx="3636482" cy="1017481"/>
          </a:xfrm>
          <a:prstGeom prst="rect">
            <a:avLst/>
          </a:prstGeom>
          <a:noFill/>
          <a:ln/>
        </p:spPr>
        <p:txBody>
          <a:bodyPr wrap="squar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感情をそのまま受け止める</a:t>
            </a:r>
            <a:endParaRPr lang="en-US" sz="2400" dirty="0"/>
          </a:p>
        </p:txBody>
      </p:sp>
      <p:sp>
        <p:nvSpPr>
          <p:cNvPr id="7" name="Text 5"/>
          <p:cNvSpPr/>
          <p:nvPr/>
        </p:nvSpPr>
        <p:spPr>
          <a:xfrm>
            <a:off x="1111806" y="5180648"/>
            <a:ext cx="3636482" cy="1017481"/>
          </a:xfrm>
          <a:prstGeom prst="rect">
            <a:avLst/>
          </a:prstGeom>
          <a:noFill/>
          <a:ln/>
        </p:spPr>
        <p:txBody>
          <a:bodyPr wrap="squar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理解を言葉や態度で示す</a:t>
            </a:r>
            <a:endParaRPr lang="en-US" sz="2400" dirty="0"/>
          </a:p>
        </p:txBody>
      </p:sp>
      <p:sp>
        <p:nvSpPr>
          <p:cNvPr id="8" name="Text 6"/>
          <p:cNvSpPr/>
          <p:nvPr/>
        </p:nvSpPr>
        <p:spPr>
          <a:xfrm>
            <a:off x="1111806" y="6183392"/>
            <a:ext cx="3636482" cy="50874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不安や恐怖に寄り添う</a:t>
            </a:r>
            <a:endParaRPr lang="en-US" sz="2400" dirty="0"/>
          </a:p>
        </p:txBody>
      </p:sp>
      <p:sp>
        <p:nvSpPr>
          <p:cNvPr id="9" name="Shape 7"/>
          <p:cNvSpPr/>
          <p:nvPr/>
        </p:nvSpPr>
        <p:spPr>
          <a:xfrm>
            <a:off x="5234702" y="2173010"/>
            <a:ext cx="4299024" cy="5383853"/>
          </a:xfrm>
          <a:prstGeom prst="roundRect">
            <a:avLst>
              <a:gd name="adj" fmla="val 2852"/>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5555337" y="2493644"/>
            <a:ext cx="3636482" cy="496947"/>
          </a:xfrm>
          <a:prstGeom prst="rect">
            <a:avLst/>
          </a:prstGeom>
          <a:noFill/>
          <a:ln/>
        </p:spPr>
        <p:txBody>
          <a:bodyPr wrap="none" lIns="0" tIns="0" rIns="0" bIns="0" rtlCol="0" anchor="t"/>
          <a:lstStyle/>
          <a:p>
            <a:pPr marL="0" indent="0" algn="l">
              <a:lnSpc>
                <a:spcPts val="3450"/>
              </a:lnSpc>
              <a:buNone/>
            </a:pPr>
            <a:r>
              <a:rPr lang="en-US" sz="4000" dirty="0">
                <a:solidFill>
                  <a:srgbClr val="030303"/>
                </a:solidFill>
                <a:latin typeface="Inter Medium" pitchFamily="34" charset="0"/>
                <a:ea typeface="Inter Medium" pitchFamily="34" charset="-122"/>
                <a:cs typeface="Inter Medium" pitchFamily="34" charset="-120"/>
              </a:rPr>
              <a:t>受容</a:t>
            </a:r>
            <a:endParaRPr lang="en-US" sz="4000" dirty="0"/>
          </a:p>
        </p:txBody>
      </p:sp>
      <p:sp>
        <p:nvSpPr>
          <p:cNvPr id="11" name="Text 9"/>
          <p:cNvSpPr/>
          <p:nvPr/>
        </p:nvSpPr>
        <p:spPr>
          <a:xfrm>
            <a:off x="5555337" y="3104555"/>
            <a:ext cx="3636482" cy="1017481"/>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考え方や感情を否定せず受け入れる</a:t>
            </a:r>
            <a:endParaRPr lang="en-US" sz="2400" dirty="0"/>
          </a:p>
        </p:txBody>
      </p:sp>
      <p:sp>
        <p:nvSpPr>
          <p:cNvPr id="12" name="Text 10"/>
          <p:cNvSpPr/>
          <p:nvPr/>
        </p:nvSpPr>
        <p:spPr>
          <a:xfrm>
            <a:off x="5555337" y="4177903"/>
            <a:ext cx="3636482" cy="1017481"/>
          </a:xfrm>
          <a:prstGeom prst="rect">
            <a:avLst/>
          </a:prstGeom>
          <a:noFill/>
          <a:ln/>
        </p:spPr>
        <p:txBody>
          <a:bodyPr wrap="squar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価値観や行動を理解する</a:t>
            </a:r>
            <a:endParaRPr lang="en-US" sz="2400" dirty="0"/>
          </a:p>
        </p:txBody>
      </p:sp>
      <p:sp>
        <p:nvSpPr>
          <p:cNvPr id="13" name="Text 11"/>
          <p:cNvSpPr/>
          <p:nvPr/>
        </p:nvSpPr>
        <p:spPr>
          <a:xfrm>
            <a:off x="5555337" y="5180648"/>
            <a:ext cx="3636482" cy="1017481"/>
          </a:xfrm>
          <a:prstGeom prst="rect">
            <a:avLst/>
          </a:prstGeom>
          <a:noFill/>
          <a:ln/>
        </p:spPr>
        <p:txBody>
          <a:bodyPr wrap="squar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ジャッジせずに受け入れる</a:t>
            </a:r>
            <a:endParaRPr lang="en-US" sz="2400" dirty="0"/>
          </a:p>
        </p:txBody>
      </p:sp>
      <p:sp>
        <p:nvSpPr>
          <p:cNvPr id="14" name="Text 12"/>
          <p:cNvSpPr/>
          <p:nvPr/>
        </p:nvSpPr>
        <p:spPr>
          <a:xfrm>
            <a:off x="5555337" y="6183392"/>
            <a:ext cx="3636482" cy="50874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非評価的に接する</a:t>
            </a:r>
            <a:endParaRPr lang="en-US" sz="2400" dirty="0"/>
          </a:p>
        </p:txBody>
      </p:sp>
      <p:sp>
        <p:nvSpPr>
          <p:cNvPr id="15" name="Shape 13"/>
          <p:cNvSpPr/>
          <p:nvPr/>
        </p:nvSpPr>
        <p:spPr>
          <a:xfrm>
            <a:off x="9678233" y="2173010"/>
            <a:ext cx="4299024" cy="5383853"/>
          </a:xfrm>
          <a:prstGeom prst="roundRect">
            <a:avLst>
              <a:gd name="adj" fmla="val 2852"/>
            </a:avLst>
          </a:prstGeom>
          <a:solidFill>
            <a:srgbClr val="FFFFFF">
              <a:alpha val="95000"/>
            </a:srgbClr>
          </a:solidFill>
          <a:ln w="38100">
            <a:solidFill>
              <a:srgbClr val="CCCCCC"/>
            </a:solidFill>
            <a:prstDash val="solid"/>
          </a:ln>
        </p:spPr>
        <p:txBody>
          <a:bodyPr/>
          <a:lstStyle/>
          <a:p>
            <a:endParaRPr lang="ja-JP" altLang="en-US" sz="2000"/>
          </a:p>
        </p:txBody>
      </p:sp>
      <p:sp>
        <p:nvSpPr>
          <p:cNvPr id="16" name="Text 14"/>
          <p:cNvSpPr/>
          <p:nvPr/>
        </p:nvSpPr>
        <p:spPr>
          <a:xfrm>
            <a:off x="9998869" y="2493644"/>
            <a:ext cx="3636482" cy="496947"/>
          </a:xfrm>
          <a:prstGeom prst="rect">
            <a:avLst/>
          </a:prstGeom>
          <a:noFill/>
          <a:ln/>
        </p:spPr>
        <p:txBody>
          <a:bodyPr wrap="none" lIns="0" tIns="0" rIns="0" bIns="0" rtlCol="0" anchor="t"/>
          <a:lstStyle/>
          <a:p>
            <a:pPr marL="0" indent="0" algn="l">
              <a:lnSpc>
                <a:spcPts val="3450"/>
              </a:lnSpc>
              <a:buNone/>
            </a:pPr>
            <a:r>
              <a:rPr lang="en-US" sz="4000" dirty="0">
                <a:solidFill>
                  <a:srgbClr val="030303"/>
                </a:solidFill>
                <a:latin typeface="Inter Medium" pitchFamily="34" charset="0"/>
                <a:ea typeface="Inter Medium" pitchFamily="34" charset="-122"/>
                <a:cs typeface="Inter Medium" pitchFamily="34" charset="-120"/>
              </a:rPr>
              <a:t>一貫性</a:t>
            </a:r>
            <a:endParaRPr lang="en-US" sz="4000" dirty="0"/>
          </a:p>
        </p:txBody>
      </p:sp>
      <p:sp>
        <p:nvSpPr>
          <p:cNvPr id="17" name="Text 15"/>
          <p:cNvSpPr/>
          <p:nvPr/>
        </p:nvSpPr>
        <p:spPr>
          <a:xfrm>
            <a:off x="9998869" y="3104555"/>
            <a:ext cx="3636482" cy="1017481"/>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態度や対応にぶれがなく安定を維持</a:t>
            </a:r>
            <a:endParaRPr lang="en-US" sz="2400" dirty="0"/>
          </a:p>
        </p:txBody>
      </p:sp>
      <p:sp>
        <p:nvSpPr>
          <p:cNvPr id="18" name="Text 16"/>
          <p:cNvSpPr/>
          <p:nvPr/>
        </p:nvSpPr>
        <p:spPr>
          <a:xfrm>
            <a:off x="9998869" y="4177903"/>
            <a:ext cx="3636482" cy="50874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約束を守る</a:t>
            </a:r>
            <a:endParaRPr lang="en-US" sz="2400" dirty="0"/>
          </a:p>
        </p:txBody>
      </p:sp>
      <p:sp>
        <p:nvSpPr>
          <p:cNvPr id="19" name="Text 17"/>
          <p:cNvSpPr/>
          <p:nvPr/>
        </p:nvSpPr>
        <p:spPr>
          <a:xfrm>
            <a:off x="9998869" y="4728686"/>
            <a:ext cx="3636482" cy="1017481"/>
          </a:xfrm>
          <a:prstGeom prst="rect">
            <a:avLst/>
          </a:prstGeom>
          <a:noFill/>
          <a:ln/>
        </p:spPr>
        <p:txBody>
          <a:bodyPr wrap="squar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一貫したルールを設ける</a:t>
            </a:r>
            <a:endParaRPr lang="en-US" sz="2400" dirty="0"/>
          </a:p>
        </p:txBody>
      </p:sp>
      <p:sp>
        <p:nvSpPr>
          <p:cNvPr id="20" name="Text 18"/>
          <p:cNvSpPr/>
          <p:nvPr/>
        </p:nvSpPr>
        <p:spPr>
          <a:xfrm>
            <a:off x="9998869" y="5731431"/>
            <a:ext cx="3636482" cy="50874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安定した行動を示す</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5218" y="780931"/>
            <a:ext cx="7100173" cy="887373"/>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ラポール形成の過程</a:t>
            </a:r>
            <a:endParaRPr lang="en-US" sz="5550" dirty="0"/>
          </a:p>
        </p:txBody>
      </p:sp>
      <p:sp>
        <p:nvSpPr>
          <p:cNvPr id="3" name="Text 1"/>
          <p:cNvSpPr/>
          <p:nvPr/>
        </p:nvSpPr>
        <p:spPr>
          <a:xfrm>
            <a:off x="795218" y="1974974"/>
            <a:ext cx="13485591" cy="1495596"/>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ラポールは、看護師と患者が互いに信頼し、安心してやり取りできる心理的なつながりを指す。ラポールが形成されることで、患者は自分の感情や考えを自由に表現しやすくなり、治療に対する協力的な姿勢が促される。</a:t>
            </a:r>
            <a:endParaRPr lang="en-US" sz="2400" dirty="0"/>
          </a:p>
        </p:txBody>
      </p:sp>
      <p:sp>
        <p:nvSpPr>
          <p:cNvPr id="4" name="Shape 2"/>
          <p:cNvSpPr/>
          <p:nvPr/>
        </p:nvSpPr>
        <p:spPr>
          <a:xfrm>
            <a:off x="795218" y="3657446"/>
            <a:ext cx="4299377" cy="3873290"/>
          </a:xfrm>
          <a:prstGeom prst="roundRect">
            <a:avLst>
              <a:gd name="adj" fmla="val 3379"/>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117283" y="3979509"/>
            <a:ext cx="3633236" cy="486905"/>
          </a:xfrm>
          <a:prstGeom prst="rect">
            <a:avLst/>
          </a:prstGeom>
          <a:noFill/>
          <a:ln/>
        </p:spPr>
        <p:txBody>
          <a:bodyPr wrap="none" lIns="0" tIns="0" rIns="0" bIns="0" rtlCol="0" anchor="t"/>
          <a:lstStyle/>
          <a:p>
            <a:pPr marL="0" indent="0" algn="l">
              <a:lnSpc>
                <a:spcPts val="3450"/>
              </a:lnSpc>
              <a:buNone/>
            </a:pPr>
            <a:r>
              <a:rPr lang="en-US" sz="3600" dirty="0">
                <a:solidFill>
                  <a:srgbClr val="030303"/>
                </a:solidFill>
                <a:latin typeface="Inter Medium" pitchFamily="34" charset="0"/>
                <a:ea typeface="Inter Medium" pitchFamily="34" charset="-122"/>
                <a:cs typeface="Inter Medium" pitchFamily="34" charset="-120"/>
              </a:rPr>
              <a:t>出会いの段階</a:t>
            </a:r>
            <a:endParaRPr lang="en-US" sz="3600" dirty="0"/>
          </a:p>
        </p:txBody>
      </p:sp>
      <p:sp>
        <p:nvSpPr>
          <p:cNvPr id="6" name="Text 4"/>
          <p:cNvSpPr/>
          <p:nvPr/>
        </p:nvSpPr>
        <p:spPr>
          <a:xfrm>
            <a:off x="1117283" y="4593635"/>
            <a:ext cx="3633236" cy="249266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患者は不安や警戒心が強く、看護師を試すような言動が見られる。接触を避けたり疑念を抱いたりすることがある。</a:t>
            </a:r>
            <a:endParaRPr lang="en-US" sz="2400" dirty="0"/>
          </a:p>
        </p:txBody>
      </p:sp>
      <p:sp>
        <p:nvSpPr>
          <p:cNvPr id="7" name="Shape 5"/>
          <p:cNvSpPr/>
          <p:nvPr/>
        </p:nvSpPr>
        <p:spPr>
          <a:xfrm>
            <a:off x="5236488" y="3657446"/>
            <a:ext cx="4299377" cy="3873290"/>
          </a:xfrm>
          <a:prstGeom prst="roundRect">
            <a:avLst>
              <a:gd name="adj" fmla="val 3379"/>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558552" y="3979509"/>
            <a:ext cx="3633236" cy="486905"/>
          </a:xfrm>
          <a:prstGeom prst="rect">
            <a:avLst/>
          </a:prstGeom>
          <a:noFill/>
          <a:ln/>
        </p:spPr>
        <p:txBody>
          <a:bodyPr wrap="none" lIns="0" tIns="0" rIns="0" bIns="0" rtlCol="0" anchor="t"/>
          <a:lstStyle/>
          <a:p>
            <a:pPr marL="0" indent="0" algn="l">
              <a:lnSpc>
                <a:spcPts val="3450"/>
              </a:lnSpc>
              <a:buNone/>
            </a:pPr>
            <a:r>
              <a:rPr lang="en-US" sz="3600" dirty="0">
                <a:solidFill>
                  <a:srgbClr val="030303"/>
                </a:solidFill>
                <a:latin typeface="Inter Medium" pitchFamily="34" charset="0"/>
                <a:ea typeface="Inter Medium" pitchFamily="34" charset="-122"/>
                <a:cs typeface="Inter Medium" pitchFamily="34" charset="-120"/>
              </a:rPr>
              <a:t>試しの段階</a:t>
            </a:r>
            <a:endParaRPr lang="en-US" sz="3600" dirty="0"/>
          </a:p>
        </p:txBody>
      </p:sp>
      <p:sp>
        <p:nvSpPr>
          <p:cNvPr id="9" name="Text 7"/>
          <p:cNvSpPr/>
          <p:nvPr/>
        </p:nvSpPr>
        <p:spPr>
          <a:xfrm>
            <a:off x="5558552" y="4593635"/>
            <a:ext cx="3633236" cy="1994128"/>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患者は関係が築けるかどうか、看護師の反応や態度を観察している。一貫性のある態度が信頼につながる。</a:t>
            </a:r>
            <a:endParaRPr lang="en-US" sz="2400" dirty="0"/>
          </a:p>
        </p:txBody>
      </p:sp>
      <p:sp>
        <p:nvSpPr>
          <p:cNvPr id="10" name="Shape 8"/>
          <p:cNvSpPr/>
          <p:nvPr/>
        </p:nvSpPr>
        <p:spPr>
          <a:xfrm>
            <a:off x="9677757" y="3657446"/>
            <a:ext cx="4299500" cy="3873290"/>
          </a:xfrm>
          <a:prstGeom prst="roundRect">
            <a:avLst>
              <a:gd name="adj" fmla="val 3379"/>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9999821" y="3979509"/>
            <a:ext cx="3633360" cy="486905"/>
          </a:xfrm>
          <a:prstGeom prst="rect">
            <a:avLst/>
          </a:prstGeom>
          <a:noFill/>
          <a:ln/>
        </p:spPr>
        <p:txBody>
          <a:bodyPr wrap="none" lIns="0" tIns="0" rIns="0" bIns="0" rtlCol="0" anchor="t"/>
          <a:lstStyle/>
          <a:p>
            <a:pPr marL="0" indent="0" algn="l">
              <a:lnSpc>
                <a:spcPts val="3450"/>
              </a:lnSpc>
              <a:buNone/>
            </a:pPr>
            <a:r>
              <a:rPr lang="en-US" sz="3600" dirty="0">
                <a:solidFill>
                  <a:srgbClr val="030303"/>
                </a:solidFill>
                <a:latin typeface="Inter Medium" pitchFamily="34" charset="0"/>
                <a:ea typeface="Inter Medium" pitchFamily="34" charset="-122"/>
                <a:cs typeface="Inter Medium" pitchFamily="34" charset="-120"/>
              </a:rPr>
              <a:t>関係の深化</a:t>
            </a:r>
            <a:endParaRPr lang="en-US" sz="3600" dirty="0"/>
          </a:p>
        </p:txBody>
      </p:sp>
      <p:sp>
        <p:nvSpPr>
          <p:cNvPr id="12" name="Text 10"/>
          <p:cNvSpPr/>
          <p:nvPr/>
        </p:nvSpPr>
        <p:spPr>
          <a:xfrm>
            <a:off x="9999821" y="4593635"/>
            <a:ext cx="3633360" cy="1994128"/>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信頼関係が確立し、患者が自分の考えや感情を開示しやすくなる。安心して話せる環境が整う。</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52857" y="935831"/>
            <a:ext cx="935783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患者－看護師関係の特徴</a:t>
            </a:r>
            <a:endParaRPr lang="en-US" sz="6650" dirty="0"/>
          </a:p>
        </p:txBody>
      </p:sp>
      <p:sp>
        <p:nvSpPr>
          <p:cNvPr id="3" name="Text 1"/>
          <p:cNvSpPr/>
          <p:nvPr/>
        </p:nvSpPr>
        <p:spPr>
          <a:xfrm>
            <a:off x="952857" y="2849999"/>
            <a:ext cx="3642717"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目的が明確</a:t>
            </a:r>
            <a:endParaRPr lang="en-US" sz="3600" dirty="0"/>
          </a:p>
        </p:txBody>
      </p:sp>
      <p:sp>
        <p:nvSpPr>
          <p:cNvPr id="4" name="Text 2"/>
          <p:cNvSpPr/>
          <p:nvPr/>
        </p:nvSpPr>
        <p:spPr>
          <a:xfrm>
            <a:off x="952857" y="3722013"/>
            <a:ext cx="3642717" cy="3266123"/>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治療・援助を目的として形成される専門的関係である。患者の回復や症状の改善に向けて、看護師と患者は共同で取り組む。</a:t>
            </a:r>
            <a:endParaRPr lang="en-US" sz="2800" dirty="0"/>
          </a:p>
        </p:txBody>
      </p:sp>
      <p:sp>
        <p:nvSpPr>
          <p:cNvPr id="5" name="Text 3"/>
          <p:cNvSpPr/>
          <p:nvPr/>
        </p:nvSpPr>
        <p:spPr>
          <a:xfrm>
            <a:off x="5433536" y="2849999"/>
            <a:ext cx="3642717"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時間的枠がある</a:t>
            </a:r>
            <a:endParaRPr lang="en-US" sz="3600" dirty="0"/>
          </a:p>
        </p:txBody>
      </p:sp>
      <p:sp>
        <p:nvSpPr>
          <p:cNvPr id="6" name="Text 4"/>
          <p:cNvSpPr/>
          <p:nvPr/>
        </p:nvSpPr>
        <p:spPr>
          <a:xfrm>
            <a:off x="5433536" y="3722013"/>
            <a:ext cx="3642717" cy="3266123"/>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始まりと終わりが存在する。初めての接触から治療の終了や退院まで、関係の時間的な枠組みが設定されている。</a:t>
            </a:r>
            <a:endParaRPr lang="en-US" sz="2800" dirty="0"/>
          </a:p>
        </p:txBody>
      </p:sp>
      <p:sp>
        <p:nvSpPr>
          <p:cNvPr id="7" name="Text 5"/>
          <p:cNvSpPr/>
          <p:nvPr/>
        </p:nvSpPr>
        <p:spPr>
          <a:xfrm>
            <a:off x="9914215" y="2849999"/>
            <a:ext cx="3778329"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距離が求められる</a:t>
            </a:r>
            <a:endParaRPr lang="en-US" sz="3600" dirty="0"/>
          </a:p>
        </p:txBody>
      </p:sp>
      <p:sp>
        <p:nvSpPr>
          <p:cNvPr id="8" name="Text 6"/>
          <p:cNvSpPr/>
          <p:nvPr/>
        </p:nvSpPr>
        <p:spPr>
          <a:xfrm>
            <a:off x="9914215" y="3722013"/>
            <a:ext cx="3778329" cy="2721769"/>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私的関係とは異なり、一定の専門的距離を保つ必要がある。過度に巻き込まれず、適切な援助を提供する。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28157" y="817670"/>
            <a:ext cx="7245191" cy="823436"/>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患者－看護師関係の限界</a:t>
            </a:r>
            <a:endParaRPr lang="en-US" sz="5150" dirty="0"/>
          </a:p>
        </p:txBody>
      </p:sp>
      <p:sp>
        <p:nvSpPr>
          <p:cNvPr id="3" name="Text 1"/>
          <p:cNvSpPr/>
          <p:nvPr/>
        </p:nvSpPr>
        <p:spPr>
          <a:xfrm>
            <a:off x="528157" y="1987322"/>
            <a:ext cx="13154739" cy="421481"/>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患者－看護師関係には限界があり、不適切な関係は患者の回復を妨げる可能性がある。</a:t>
            </a:r>
            <a:endParaRPr lang="en-US" sz="2800" dirty="0"/>
          </a:p>
        </p:txBody>
      </p:sp>
      <p:sp>
        <p:nvSpPr>
          <p:cNvPr id="4" name="Shape 2"/>
          <p:cNvSpPr/>
          <p:nvPr/>
        </p:nvSpPr>
        <p:spPr>
          <a:xfrm>
            <a:off x="528157" y="2781402"/>
            <a:ext cx="4322255" cy="4742803"/>
          </a:xfrm>
          <a:prstGeom prst="roundRect">
            <a:avLst>
              <a:gd name="adj" fmla="val 2694"/>
            </a:avLst>
          </a:prstGeom>
          <a:solidFill>
            <a:srgbClr val="FFFFFF">
              <a:alpha val="95000"/>
            </a:srgbClr>
          </a:solidFill>
          <a:ln w="30480">
            <a:solidFill>
              <a:srgbClr val="CCCCCC"/>
            </a:solidFill>
            <a:prstDash val="solid"/>
          </a:ln>
        </p:spPr>
        <p:txBody>
          <a:bodyPr/>
          <a:lstStyle/>
          <a:p>
            <a:endParaRPr lang="ja-JP" altLang="en-US" sz="2000"/>
          </a:p>
        </p:txBody>
      </p:sp>
      <p:sp>
        <p:nvSpPr>
          <p:cNvPr id="5" name="Text 3"/>
          <p:cNvSpPr/>
          <p:nvPr/>
        </p:nvSpPr>
        <p:spPr>
          <a:xfrm>
            <a:off x="822123" y="3075366"/>
            <a:ext cx="3382442" cy="47533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Inter Medium" pitchFamily="34" charset="0"/>
                <a:ea typeface="Inter Medium" pitchFamily="34" charset="-122"/>
                <a:cs typeface="Inter Medium" pitchFamily="34" charset="-120"/>
              </a:rPr>
              <a:t>過剰な介入のリスク</a:t>
            </a:r>
            <a:endParaRPr lang="en-US" sz="2800" dirty="0"/>
          </a:p>
        </p:txBody>
      </p:sp>
      <p:sp>
        <p:nvSpPr>
          <p:cNvPr id="6" name="Text 4"/>
          <p:cNvSpPr/>
          <p:nvPr/>
        </p:nvSpPr>
        <p:spPr>
          <a:xfrm>
            <a:off x="822122" y="3645081"/>
            <a:ext cx="3718535" cy="3406274"/>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看護師が患者に対して過剰に介入したり、個人的に関わりすぎたりすると、患者の自立を妨げる可能性がある。過度に世話を焼くことは、患者が自分で問題を解決する力を失う原因となる。</a:t>
            </a:r>
            <a:endParaRPr lang="en-US" sz="2400" dirty="0"/>
          </a:p>
        </p:txBody>
      </p:sp>
      <p:sp>
        <p:nvSpPr>
          <p:cNvPr id="7" name="Shape 5"/>
          <p:cNvSpPr/>
          <p:nvPr/>
        </p:nvSpPr>
        <p:spPr>
          <a:xfrm>
            <a:off x="5000859" y="2781402"/>
            <a:ext cx="4322255" cy="4742803"/>
          </a:xfrm>
          <a:prstGeom prst="roundRect">
            <a:avLst>
              <a:gd name="adj" fmla="val 2694"/>
            </a:avLst>
          </a:prstGeom>
          <a:solidFill>
            <a:srgbClr val="FFFFFF">
              <a:alpha val="95000"/>
            </a:srgbClr>
          </a:solidFill>
          <a:ln w="30480">
            <a:solidFill>
              <a:srgbClr val="CCCCCC"/>
            </a:solidFill>
            <a:prstDash val="solid"/>
          </a:ln>
        </p:spPr>
        <p:txBody>
          <a:bodyPr/>
          <a:lstStyle/>
          <a:p>
            <a:endParaRPr lang="ja-JP" altLang="en-US" sz="2000"/>
          </a:p>
        </p:txBody>
      </p:sp>
      <p:sp>
        <p:nvSpPr>
          <p:cNvPr id="8" name="Text 6"/>
          <p:cNvSpPr/>
          <p:nvPr/>
        </p:nvSpPr>
        <p:spPr>
          <a:xfrm>
            <a:off x="5294825" y="3075366"/>
            <a:ext cx="3382442" cy="47533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Inter Medium" pitchFamily="34" charset="0"/>
                <a:ea typeface="Inter Medium" pitchFamily="34" charset="-122"/>
                <a:cs typeface="Inter Medium" pitchFamily="34" charset="-120"/>
              </a:rPr>
              <a:t>依存心の強化</a:t>
            </a:r>
            <a:endParaRPr lang="en-US" sz="2800" dirty="0"/>
          </a:p>
        </p:txBody>
      </p:sp>
      <p:sp>
        <p:nvSpPr>
          <p:cNvPr id="9" name="Text 7"/>
          <p:cNvSpPr/>
          <p:nvPr/>
        </p:nvSpPr>
        <p:spPr>
          <a:xfrm>
            <a:off x="5294824" y="3645081"/>
            <a:ext cx="3718535" cy="3406274"/>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看護師が過度に援助的であったり、感情的に近づきすぎると、患者が過剰に依存する可能性がある。これは患者が治療過程で自立しづらくなり、長期的な回復を妨げる要因となる。</a:t>
            </a:r>
            <a:endParaRPr lang="en-US" sz="2400" dirty="0"/>
          </a:p>
        </p:txBody>
      </p:sp>
      <p:sp>
        <p:nvSpPr>
          <p:cNvPr id="10" name="Shape 8"/>
          <p:cNvSpPr/>
          <p:nvPr/>
        </p:nvSpPr>
        <p:spPr>
          <a:xfrm>
            <a:off x="9473560" y="2781402"/>
            <a:ext cx="4322377" cy="4742803"/>
          </a:xfrm>
          <a:prstGeom prst="roundRect">
            <a:avLst>
              <a:gd name="adj" fmla="val 2694"/>
            </a:avLst>
          </a:prstGeom>
          <a:solidFill>
            <a:srgbClr val="FFFFFF">
              <a:alpha val="95000"/>
            </a:srgbClr>
          </a:solidFill>
          <a:ln w="30480">
            <a:solidFill>
              <a:srgbClr val="CCCCCC"/>
            </a:solidFill>
            <a:prstDash val="solid"/>
          </a:ln>
        </p:spPr>
        <p:txBody>
          <a:bodyPr/>
          <a:lstStyle/>
          <a:p>
            <a:endParaRPr lang="ja-JP" altLang="en-US" sz="2000"/>
          </a:p>
        </p:txBody>
      </p:sp>
      <p:sp>
        <p:nvSpPr>
          <p:cNvPr id="11" name="Text 9"/>
          <p:cNvSpPr/>
          <p:nvPr/>
        </p:nvSpPr>
        <p:spPr>
          <a:xfrm>
            <a:off x="9767526" y="3075366"/>
            <a:ext cx="3382442" cy="47533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Inter Medium" pitchFamily="34" charset="0"/>
                <a:ea typeface="Inter Medium" pitchFamily="34" charset="-122"/>
                <a:cs typeface="Inter Medium" pitchFamily="34" charset="-120"/>
              </a:rPr>
              <a:t>関係の終わりへの配慮</a:t>
            </a:r>
            <a:endParaRPr lang="en-US" sz="2800" dirty="0"/>
          </a:p>
        </p:txBody>
      </p:sp>
      <p:sp>
        <p:nvSpPr>
          <p:cNvPr id="12" name="Text 10"/>
          <p:cNvSpPr/>
          <p:nvPr/>
        </p:nvSpPr>
        <p:spPr>
          <a:xfrm>
            <a:off x="9767526" y="3645081"/>
            <a:ext cx="3718657" cy="3406274"/>
          </a:xfrm>
          <a:prstGeom prst="rect">
            <a:avLst/>
          </a:prstGeom>
          <a:noFill/>
          <a:ln/>
        </p:spPr>
        <p:txBody>
          <a:bodyPr wrap="square" lIns="0" tIns="0" rIns="0" bIns="0" rtlCol="0" anchor="t"/>
          <a:lstStyle/>
          <a:p>
            <a:pPr marL="0" indent="0" algn="l">
              <a:lnSpc>
                <a:spcPts val="330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看護師は、患者との関係が終了する際に適切な終結を提供する必要がある。急な関係の切断は、患者にとって精神的な負担となることがあるため、終了に向けた準備や説明が重要である。</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2197775"/>
            <a:ext cx="11904345" cy="1487924"/>
          </a:xfrm>
          <a:prstGeom prst="rect">
            <a:avLst/>
          </a:prstGeom>
          <a:noFill/>
          <a:ln/>
        </p:spPr>
        <p:txBody>
          <a:bodyPr wrap="none" lIns="0" tIns="0" rIns="0" bIns="0" rtlCol="0" anchor="t"/>
          <a:lstStyle/>
          <a:p>
            <a:pPr marL="0" indent="0" algn="l">
              <a:lnSpc>
                <a:spcPts val="11700"/>
              </a:lnSpc>
              <a:buNone/>
            </a:pPr>
            <a:r>
              <a:rPr lang="en-US" sz="8000" dirty="0">
                <a:solidFill>
                  <a:srgbClr val="1B1B27"/>
                </a:solidFill>
                <a:latin typeface="Inter Medium" pitchFamily="34" charset="0"/>
                <a:ea typeface="Inter Medium" pitchFamily="34" charset="-122"/>
                <a:cs typeface="Inter Medium" pitchFamily="34" charset="-120"/>
              </a:rPr>
              <a:t>患者の自立を支える</a:t>
            </a:r>
            <a:endParaRPr lang="en-US" sz="8000" dirty="0"/>
          </a:p>
        </p:txBody>
      </p:sp>
      <p:sp>
        <p:nvSpPr>
          <p:cNvPr id="3" name="Text 1"/>
          <p:cNvSpPr/>
          <p:nvPr/>
        </p:nvSpPr>
        <p:spPr>
          <a:xfrm>
            <a:off x="966073" y="4375785"/>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看護師関係では、常に患者の自立を支える姿勢が求められる。看護師は、患者が自分の力で回復に向かうためのサポートを行う立場であり、過剰な介入や依存を避け、患者の自主性を尊重することが重要であ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479</Words>
  <Application>Microsoft Office PowerPoint</Application>
  <PresentationFormat>ユーザー設定</PresentationFormat>
  <Paragraphs>165</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BIZ UDPゴシック</vt:lpstr>
      <vt:lpstr>Calibri Light</vt:lpstr>
      <vt:lpstr>Abadi</vt:lpstr>
      <vt:lpstr>Arial</vt:lpstr>
      <vt:lpstr>Inter Medium</vt:lpstr>
      <vt:lpstr>Calibri</vt:lpstr>
      <vt:lpstr>IBM Plex Sans Medium</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2025-10-26T08:54:37Z</dcterms:created>
  <dcterms:modified xsi:type="dcterms:W3CDTF">2025-10-27T01:32:17Z</dcterms:modified>
</cp:coreProperties>
</file>