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70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BIZ UDPゴシック" panose="020B0400000000000000" pitchFamily="50" charset="-128"/>
      <p:regular r:id="rId24"/>
      <p:bold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4850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5800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18589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794129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23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65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719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76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37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975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65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84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4267998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734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304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636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78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553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131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129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448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632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99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040296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53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32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47244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23492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404758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35152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30510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224663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10/7/2025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856567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959882" y="1141095"/>
            <a:ext cx="7498318" cy="2142649"/>
          </a:xfrm>
          <a:prstGeom prst="rect">
            <a:avLst/>
          </a:prstGeom>
          <a:noFill/>
          <a:ln/>
        </p:spPr>
        <p:txBody>
          <a:bodyPr wrap="square" lIns="0" tIns="0" rIns="0" bIns="0" rtlCol="0" anchor="t"/>
          <a:lstStyle/>
          <a:p>
            <a:pPr marL="0" indent="0" algn="l">
              <a:lnSpc>
                <a:spcPts val="8400"/>
              </a:lnSpc>
              <a:buNone/>
            </a:pPr>
            <a:r>
              <a:rPr lang="ja-JP" altLang="en-US" sz="4400" dirty="0">
                <a:solidFill>
                  <a:srgbClr val="1B1B27"/>
                </a:solidFill>
                <a:latin typeface="BIZ UDPゴシック" panose="020B0400000000000000" pitchFamily="50" charset="-128"/>
                <a:ea typeface="BIZ UDPゴシック" panose="020B0400000000000000" pitchFamily="50" charset="-128"/>
                <a:cs typeface="Inter Medium" pitchFamily="34" charset="-120"/>
              </a:rPr>
              <a:t>母性看護学</a:t>
            </a:r>
            <a:r>
              <a:rPr lang="en-US" altLang="ja-JP" sz="4400" dirty="0">
                <a:solidFill>
                  <a:srgbClr val="1B1B27"/>
                </a:solidFill>
                <a:latin typeface="BIZ UDPゴシック" panose="020B0400000000000000" pitchFamily="50" charset="-128"/>
                <a:ea typeface="BIZ UDPゴシック" panose="020B0400000000000000" pitchFamily="50" charset="-128"/>
                <a:cs typeface="Inter Medium" pitchFamily="34" charset="-120"/>
              </a:rPr>
              <a:t>Ⅰ</a:t>
            </a:r>
            <a:r>
              <a:rPr lang="ja-JP" altLang="en-US" sz="4400" dirty="0">
                <a:solidFill>
                  <a:srgbClr val="1B1B27"/>
                </a:solidFill>
                <a:latin typeface="BIZ UDPゴシック" panose="020B0400000000000000" pitchFamily="50" charset="-128"/>
                <a:ea typeface="BIZ UDPゴシック" panose="020B0400000000000000" pitchFamily="50" charset="-128"/>
                <a:cs typeface="Inter Medium" pitchFamily="34" charset="-120"/>
              </a:rPr>
              <a:t>（周産期）　第１回</a:t>
            </a:r>
            <a:endParaRPr lang="en-US" sz="4400"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lnSpc>
                <a:spcPts val="8400"/>
              </a:lnSpc>
              <a:buNone/>
            </a:pPr>
            <a:r>
              <a:rPr lang="en-US" sz="44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母性の発揮を促す看護</a:t>
            </a:r>
            <a:endParaRPr lang="en-US" sz="44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959882" y="3797975"/>
            <a:ext cx="7224236" cy="3290411"/>
          </a:xfrm>
          <a:prstGeom prst="rect">
            <a:avLst/>
          </a:prstGeom>
          <a:noFill/>
          <a:ln/>
        </p:spPr>
        <p:txBody>
          <a:bodyPr wrap="square" lIns="0" tIns="0" rIns="0" bIns="0" rtlCol="0" anchor="t"/>
          <a:lstStyle/>
          <a:p>
            <a:pPr marL="0" indent="0" algn="l">
              <a:lnSpc>
                <a:spcPts val="4300"/>
              </a:lnSpc>
              <a:buNone/>
            </a:pPr>
            <a:r>
              <a:rPr lang="en-US" sz="2650" dirty="0">
                <a:solidFill>
                  <a:srgbClr val="030303"/>
                </a:solidFill>
                <a:latin typeface="IBM Plex Sans Medium" pitchFamily="34" charset="0"/>
                <a:ea typeface="IBM Plex Sans Medium" pitchFamily="34" charset="-122"/>
                <a:cs typeface="IBM Plex Sans Medium" pitchFamily="34" charset="-120"/>
              </a:rPr>
              <a:t>母性とは、子どもを産むという生物学的側面だけでなく、子どもを育て、愛し、守るといった心理的・社会的側面も含んだ総合的な概念である。母性のあり方は、女性個人の経験だけでなく、文化的背景や社会的価値観の影響を受けて形成される。</a:t>
            </a:r>
            <a:endParaRPr lang="en-US" sz="2650" dirty="0"/>
          </a:p>
        </p:txBody>
      </p:sp>
      <p:pic>
        <p:nvPicPr>
          <p:cNvPr id="10" name="図 9" descr="ボールとブロック 3D アート">
            <a:extLst>
              <a:ext uri="{FF2B5EF4-FFF2-40B4-BE49-F238E27FC236}">
                <a16:creationId xmlns:a16="http://schemas.microsoft.com/office/drawing/2014/main" id="{910E3AED-0DD6-BD22-CFB6-5F41F3C31003}"/>
              </a:ext>
            </a:extLst>
          </p:cNvPr>
          <p:cNvPicPr>
            <a:picLocks noChangeAspect="1"/>
          </p:cNvPicPr>
          <p:nvPr/>
        </p:nvPicPr>
        <p:blipFill>
          <a:blip r:embed="rId3"/>
          <a:srcRect r="53439"/>
          <a:stretch>
            <a:fillRect/>
          </a:stretch>
        </p:blipFill>
        <p:spPr>
          <a:xfrm>
            <a:off x="8882743" y="0"/>
            <a:ext cx="5747657"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43677" y="828556"/>
            <a:ext cx="7532965" cy="941546"/>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努力を認める場面</a:t>
            </a:r>
            <a:endParaRPr lang="en-US" sz="5900" dirty="0"/>
          </a:p>
        </p:txBody>
      </p:sp>
      <p:sp>
        <p:nvSpPr>
          <p:cNvPr id="3" name="Text 1"/>
          <p:cNvSpPr/>
          <p:nvPr/>
        </p:nvSpPr>
        <p:spPr>
          <a:xfrm>
            <a:off x="843677" y="2059901"/>
            <a:ext cx="13185832" cy="964168"/>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母親の日々の努力を具体的に言葉にして伝えることは、自尊感情を高める重要な支援である。小さな成功体験を積み重ねることで、母親としての自信が育まれる。</a:t>
            </a:r>
            <a:endParaRPr lang="en-US" sz="2800" dirty="0"/>
          </a:p>
        </p:txBody>
      </p:sp>
      <p:sp>
        <p:nvSpPr>
          <p:cNvPr id="4" name="Shape 2"/>
          <p:cNvSpPr/>
          <p:nvPr/>
        </p:nvSpPr>
        <p:spPr>
          <a:xfrm>
            <a:off x="843677" y="3388434"/>
            <a:ext cx="4238706" cy="4109646"/>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183005" y="3727762"/>
            <a:ext cx="3539392" cy="518692"/>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具体的な声かけ例</a:t>
            </a:r>
            <a:endParaRPr lang="en-US" sz="3200" dirty="0"/>
          </a:p>
        </p:txBody>
      </p:sp>
      <p:sp>
        <p:nvSpPr>
          <p:cNvPr id="6" name="Text 4"/>
          <p:cNvSpPr/>
          <p:nvPr/>
        </p:nvSpPr>
        <p:spPr>
          <a:xfrm>
            <a:off x="1183005" y="4379153"/>
            <a:ext cx="3539392" cy="2125154"/>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「おむつ替え、もう慣れてきましたね」「手際がとてもよくなりましたよ」</a:t>
            </a:r>
            <a:endParaRPr lang="en-US" sz="2800" dirty="0"/>
          </a:p>
        </p:txBody>
      </p:sp>
      <p:sp>
        <p:nvSpPr>
          <p:cNvPr id="7" name="Shape 5"/>
          <p:cNvSpPr/>
          <p:nvPr/>
        </p:nvSpPr>
        <p:spPr>
          <a:xfrm>
            <a:off x="5258395" y="3388434"/>
            <a:ext cx="4238706" cy="4109646"/>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597723" y="3727762"/>
            <a:ext cx="3539392" cy="1037384"/>
          </a:xfrm>
          <a:prstGeom prst="rect">
            <a:avLst/>
          </a:prstGeom>
          <a:noFill/>
          <a:ln/>
        </p:spPr>
        <p:txBody>
          <a:bodyPr wrap="squar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継続的な努力への評価</a:t>
            </a:r>
            <a:endParaRPr lang="en-US" sz="3600" dirty="0"/>
          </a:p>
        </p:txBody>
      </p:sp>
      <p:sp>
        <p:nvSpPr>
          <p:cNvPr id="9" name="Text 7"/>
          <p:cNvSpPr/>
          <p:nvPr/>
        </p:nvSpPr>
        <p:spPr>
          <a:xfrm>
            <a:off x="5597723" y="4849807"/>
            <a:ext cx="3539392" cy="2125154"/>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「夜中の授乳も頑張っておられますね」「赤ちゃんのために一生懸命ですね」</a:t>
            </a:r>
            <a:endParaRPr lang="en-US" sz="2800" dirty="0"/>
          </a:p>
        </p:txBody>
      </p:sp>
      <p:sp>
        <p:nvSpPr>
          <p:cNvPr id="10" name="Shape 8"/>
          <p:cNvSpPr/>
          <p:nvPr/>
        </p:nvSpPr>
        <p:spPr>
          <a:xfrm>
            <a:off x="9673114" y="3388434"/>
            <a:ext cx="4238829" cy="4109646"/>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sz="2400"/>
          </a:p>
        </p:txBody>
      </p:sp>
      <p:sp>
        <p:nvSpPr>
          <p:cNvPr id="11" name="Text 9"/>
          <p:cNvSpPr/>
          <p:nvPr/>
        </p:nvSpPr>
        <p:spPr>
          <a:xfrm>
            <a:off x="10012442" y="3727762"/>
            <a:ext cx="3539514" cy="518692"/>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成長の実感を共有</a:t>
            </a:r>
            <a:endParaRPr lang="en-US" sz="3600" dirty="0"/>
          </a:p>
        </p:txBody>
      </p:sp>
      <p:sp>
        <p:nvSpPr>
          <p:cNvPr id="12" name="Text 10"/>
          <p:cNvSpPr/>
          <p:nvPr/>
        </p:nvSpPr>
        <p:spPr>
          <a:xfrm>
            <a:off x="10012442" y="4379152"/>
            <a:ext cx="3539514" cy="1593865"/>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「最初の頃と比べて、とても落ち着いて対応できていますね」</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18448" y="902256"/>
            <a:ext cx="9019818" cy="1025128"/>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悩みを話す場面での支援</a:t>
            </a:r>
            <a:endParaRPr lang="en-US" sz="6450" dirty="0"/>
          </a:p>
        </p:txBody>
      </p:sp>
      <p:sp>
        <p:nvSpPr>
          <p:cNvPr id="3" name="Text 1"/>
          <p:cNvSpPr/>
          <p:nvPr/>
        </p:nvSpPr>
        <p:spPr>
          <a:xfrm>
            <a:off x="918448" y="2747367"/>
            <a:ext cx="4100513" cy="512564"/>
          </a:xfrm>
          <a:prstGeom prst="rect">
            <a:avLst/>
          </a:prstGeom>
          <a:noFill/>
          <a:ln/>
        </p:spPr>
        <p:txBody>
          <a:bodyPr wrap="none" lIns="0" tIns="0" rIns="0" bIns="0" rtlCol="0" anchor="t"/>
          <a:lstStyle/>
          <a:p>
            <a:pPr marL="0" indent="0" algn="l">
              <a:lnSpc>
                <a:spcPts val="4000"/>
              </a:lnSpc>
              <a:buNone/>
            </a:pPr>
            <a:r>
              <a:rPr lang="en-US" sz="4400" dirty="0">
                <a:solidFill>
                  <a:srgbClr val="1B1B27"/>
                </a:solidFill>
                <a:latin typeface="Inter Medium" pitchFamily="34" charset="0"/>
                <a:ea typeface="Inter Medium" pitchFamily="34" charset="-122"/>
                <a:cs typeface="Inter Medium" pitchFamily="34" charset="-120"/>
              </a:rPr>
              <a:t>語りを促す声かけ</a:t>
            </a:r>
            <a:endParaRPr lang="en-US" sz="4400" dirty="0"/>
          </a:p>
        </p:txBody>
      </p:sp>
      <p:sp>
        <p:nvSpPr>
          <p:cNvPr id="4" name="Text 2"/>
          <p:cNvSpPr/>
          <p:nvPr/>
        </p:nvSpPr>
        <p:spPr>
          <a:xfrm>
            <a:off x="918448" y="3587948"/>
            <a:ext cx="4637127" cy="1049655"/>
          </a:xfrm>
          <a:prstGeom prst="rect">
            <a:avLst/>
          </a:prstGeom>
          <a:noFill/>
          <a:ln/>
        </p:spPr>
        <p:txBody>
          <a:bodyPr wrap="squar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「どんなことに困っていますか?」</a:t>
            </a:r>
            <a:endParaRPr lang="en-US" sz="2800" dirty="0"/>
          </a:p>
        </p:txBody>
      </p:sp>
      <p:sp>
        <p:nvSpPr>
          <p:cNvPr id="5" name="Text 3"/>
          <p:cNvSpPr/>
          <p:nvPr/>
        </p:nvSpPr>
        <p:spPr>
          <a:xfrm>
            <a:off x="918448" y="4752380"/>
            <a:ext cx="4637127" cy="1049655"/>
          </a:xfrm>
          <a:prstGeom prst="rect">
            <a:avLst/>
          </a:prstGeom>
          <a:noFill/>
          <a:ln/>
        </p:spPr>
        <p:txBody>
          <a:bodyPr wrap="squar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「あなたの気持ちをもう少し聞かせてください」</a:t>
            </a:r>
            <a:endParaRPr lang="en-US" sz="2800" dirty="0"/>
          </a:p>
        </p:txBody>
      </p:sp>
      <p:sp>
        <p:nvSpPr>
          <p:cNvPr id="6" name="Text 4"/>
          <p:cNvSpPr/>
          <p:nvPr/>
        </p:nvSpPr>
        <p:spPr>
          <a:xfrm>
            <a:off x="918448" y="5916811"/>
            <a:ext cx="4637127" cy="1049655"/>
          </a:xfrm>
          <a:prstGeom prst="rect">
            <a:avLst/>
          </a:prstGeom>
          <a:noFill/>
          <a:ln/>
        </p:spPr>
        <p:txBody>
          <a:bodyPr wrap="square" lIns="0" tIns="0" rIns="0" bIns="0" rtlCol="0" anchor="t"/>
          <a:lstStyle/>
          <a:p>
            <a:pPr marL="342900" indent="-342900" algn="l">
              <a:lnSpc>
                <a:spcPts val="41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「ここではどんなことでも話して大丈夫ですよ」</a:t>
            </a:r>
            <a:endParaRPr lang="en-US" sz="2800" dirty="0"/>
          </a:p>
        </p:txBody>
      </p:sp>
      <p:sp>
        <p:nvSpPr>
          <p:cNvPr id="7" name="Text 5"/>
          <p:cNvSpPr/>
          <p:nvPr/>
        </p:nvSpPr>
        <p:spPr>
          <a:xfrm>
            <a:off x="6363533" y="2747367"/>
            <a:ext cx="4100513" cy="512564"/>
          </a:xfrm>
          <a:prstGeom prst="rect">
            <a:avLst/>
          </a:prstGeom>
          <a:noFill/>
          <a:ln/>
        </p:spPr>
        <p:txBody>
          <a:bodyPr wrap="none" lIns="0" tIns="0" rIns="0" bIns="0" rtlCol="0" anchor="t"/>
          <a:lstStyle/>
          <a:p>
            <a:pPr marL="0" indent="0" algn="l">
              <a:lnSpc>
                <a:spcPts val="4000"/>
              </a:lnSpc>
              <a:buNone/>
            </a:pPr>
            <a:r>
              <a:rPr lang="en-US" sz="4400" dirty="0">
                <a:solidFill>
                  <a:srgbClr val="1B1B27"/>
                </a:solidFill>
                <a:latin typeface="Inter Medium" pitchFamily="34" charset="0"/>
                <a:ea typeface="Inter Medium" pitchFamily="34" charset="-122"/>
                <a:cs typeface="Inter Medium" pitchFamily="34" charset="-120"/>
              </a:rPr>
              <a:t>傾聴の重要性</a:t>
            </a:r>
            <a:endParaRPr lang="en-US" sz="4400" dirty="0"/>
          </a:p>
        </p:txBody>
      </p:sp>
      <p:sp>
        <p:nvSpPr>
          <p:cNvPr id="8" name="Text 6"/>
          <p:cNvSpPr/>
          <p:nvPr/>
        </p:nvSpPr>
        <p:spPr>
          <a:xfrm>
            <a:off x="6363533" y="3587948"/>
            <a:ext cx="7355919" cy="2099310"/>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母親の語りを遮らずに聴くことで、思いを整理する手助けができる。安心して話せる関係性が築かれると、母親は自分の感情や悩みを表出しやすくなる。</a:t>
            </a:r>
            <a:endParaRPr lang="en-US" sz="2800" dirty="0"/>
          </a:p>
        </p:txBody>
      </p:sp>
      <p:sp>
        <p:nvSpPr>
          <p:cNvPr id="9" name="Text 7"/>
          <p:cNvSpPr/>
          <p:nvPr/>
        </p:nvSpPr>
        <p:spPr>
          <a:xfrm>
            <a:off x="6363533" y="5982414"/>
            <a:ext cx="7355919" cy="1049655"/>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看護師は、解決策を急ぐのではなく、まず母親の気持ちに寄り添うことが大切である。</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1086922"/>
            <a:ext cx="9487495"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育児技術の説明時の支援</a:t>
            </a:r>
            <a:endParaRPr lang="en-US" sz="6750" dirty="0"/>
          </a:p>
        </p:txBody>
      </p:sp>
      <p:sp>
        <p:nvSpPr>
          <p:cNvPr id="3" name="Shape 1"/>
          <p:cNvSpPr/>
          <p:nvPr/>
        </p:nvSpPr>
        <p:spPr>
          <a:xfrm>
            <a:off x="966073" y="2567855"/>
            <a:ext cx="4145875" cy="4682031"/>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sz="2000"/>
          </a:p>
        </p:txBody>
      </p:sp>
      <p:sp>
        <p:nvSpPr>
          <p:cNvPr id="4" name="Text 2"/>
          <p:cNvSpPr/>
          <p:nvPr/>
        </p:nvSpPr>
        <p:spPr>
          <a:xfrm>
            <a:off x="1356836" y="2958618"/>
            <a:ext cx="3336383" cy="588732"/>
          </a:xfrm>
          <a:prstGeom prst="rect">
            <a:avLst/>
          </a:prstGeom>
          <a:noFill/>
          <a:ln/>
        </p:spPr>
        <p:txBody>
          <a:bodyPr wrap="none" lIns="0" tIns="0" rIns="0" bIns="0" rtlCol="0" anchor="t"/>
          <a:lstStyle/>
          <a:p>
            <a:pPr marL="0" indent="0" algn="l">
              <a:lnSpc>
                <a:spcPts val="4200"/>
              </a:lnSpc>
              <a:buNone/>
            </a:pPr>
            <a:r>
              <a:rPr lang="en-US" sz="3600" dirty="0">
                <a:solidFill>
                  <a:srgbClr val="030303"/>
                </a:solidFill>
                <a:latin typeface="Inter Medium" pitchFamily="34" charset="0"/>
                <a:ea typeface="Inter Medium" pitchFamily="34" charset="-122"/>
                <a:cs typeface="Inter Medium" pitchFamily="34" charset="-120"/>
              </a:rPr>
              <a:t>安心感を与える</a:t>
            </a:r>
            <a:endParaRPr lang="en-US" sz="3600" dirty="0"/>
          </a:p>
        </p:txBody>
      </p:sp>
      <p:sp>
        <p:nvSpPr>
          <p:cNvPr id="5" name="Text 3"/>
          <p:cNvSpPr/>
          <p:nvPr/>
        </p:nvSpPr>
        <p:spPr>
          <a:xfrm>
            <a:off x="1356836" y="3704664"/>
            <a:ext cx="3336383" cy="301387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「一緒にやってみましょう」「最初からうまくできなくて大丈夫です」と声をかける。</a:t>
            </a:r>
            <a:endParaRPr lang="en-US" sz="2800" dirty="0"/>
          </a:p>
        </p:txBody>
      </p:sp>
      <p:sp>
        <p:nvSpPr>
          <p:cNvPr id="6" name="Shape 4"/>
          <p:cNvSpPr/>
          <p:nvPr/>
        </p:nvSpPr>
        <p:spPr>
          <a:xfrm>
            <a:off x="5313759" y="2567855"/>
            <a:ext cx="4145998" cy="4682031"/>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sz="2000"/>
          </a:p>
        </p:txBody>
      </p:sp>
      <p:sp>
        <p:nvSpPr>
          <p:cNvPr id="7" name="Text 5"/>
          <p:cNvSpPr/>
          <p:nvPr/>
        </p:nvSpPr>
        <p:spPr>
          <a:xfrm>
            <a:off x="5704523" y="2958618"/>
            <a:ext cx="3336506" cy="588732"/>
          </a:xfrm>
          <a:prstGeom prst="rect">
            <a:avLst/>
          </a:prstGeom>
          <a:noFill/>
          <a:ln/>
        </p:spPr>
        <p:txBody>
          <a:bodyPr wrap="none" lIns="0" tIns="0" rIns="0" bIns="0" rtlCol="0" anchor="t"/>
          <a:lstStyle/>
          <a:p>
            <a:pPr marL="0" indent="0" algn="l">
              <a:lnSpc>
                <a:spcPts val="4200"/>
              </a:lnSpc>
              <a:buNone/>
            </a:pPr>
            <a:r>
              <a:rPr lang="en-US" sz="3600" dirty="0">
                <a:solidFill>
                  <a:srgbClr val="030303"/>
                </a:solidFill>
                <a:latin typeface="Inter Medium" pitchFamily="34" charset="0"/>
                <a:ea typeface="Inter Medium" pitchFamily="34" charset="-122"/>
                <a:cs typeface="Inter Medium" pitchFamily="34" charset="-120"/>
              </a:rPr>
              <a:t>実践を促す</a:t>
            </a:r>
            <a:endParaRPr lang="en-US" sz="3600" dirty="0"/>
          </a:p>
        </p:txBody>
      </p:sp>
      <p:sp>
        <p:nvSpPr>
          <p:cNvPr id="8" name="Text 6"/>
          <p:cNvSpPr/>
          <p:nvPr/>
        </p:nvSpPr>
        <p:spPr>
          <a:xfrm>
            <a:off x="5704523" y="3704664"/>
            <a:ext cx="3336506" cy="2411096"/>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母親が実際に手を動かしながら学べるよう、見守りながら支援する。</a:t>
            </a:r>
            <a:endParaRPr lang="en-US" sz="2800" dirty="0"/>
          </a:p>
        </p:txBody>
      </p:sp>
      <p:sp>
        <p:nvSpPr>
          <p:cNvPr id="9" name="Shape 7"/>
          <p:cNvSpPr/>
          <p:nvPr/>
        </p:nvSpPr>
        <p:spPr>
          <a:xfrm>
            <a:off x="9661565" y="2567855"/>
            <a:ext cx="4145875" cy="4682031"/>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sz="2000"/>
          </a:p>
        </p:txBody>
      </p:sp>
      <p:sp>
        <p:nvSpPr>
          <p:cNvPr id="10" name="Text 8"/>
          <p:cNvSpPr/>
          <p:nvPr/>
        </p:nvSpPr>
        <p:spPr>
          <a:xfrm>
            <a:off x="10052328" y="2958618"/>
            <a:ext cx="3336383" cy="588732"/>
          </a:xfrm>
          <a:prstGeom prst="rect">
            <a:avLst/>
          </a:prstGeom>
          <a:noFill/>
          <a:ln/>
        </p:spPr>
        <p:txBody>
          <a:bodyPr wrap="none" lIns="0" tIns="0" rIns="0" bIns="0" rtlCol="0" anchor="t"/>
          <a:lstStyle/>
          <a:p>
            <a:pPr marL="0" indent="0" algn="l">
              <a:lnSpc>
                <a:spcPts val="4200"/>
              </a:lnSpc>
              <a:buNone/>
            </a:pPr>
            <a:r>
              <a:rPr lang="en-US" sz="3600" dirty="0">
                <a:solidFill>
                  <a:srgbClr val="030303"/>
                </a:solidFill>
                <a:latin typeface="Inter Medium" pitchFamily="34" charset="0"/>
                <a:ea typeface="Inter Medium" pitchFamily="34" charset="-122"/>
                <a:cs typeface="Inter Medium" pitchFamily="34" charset="-120"/>
              </a:rPr>
              <a:t>肯定的評価</a:t>
            </a:r>
            <a:endParaRPr lang="en-US" sz="3600" dirty="0"/>
          </a:p>
        </p:txBody>
      </p:sp>
      <p:sp>
        <p:nvSpPr>
          <p:cNvPr id="11" name="Text 9"/>
          <p:cNvSpPr/>
          <p:nvPr/>
        </p:nvSpPr>
        <p:spPr>
          <a:xfrm>
            <a:off x="10052328" y="3704664"/>
            <a:ext cx="3336383" cy="301387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「上手にできましたね」「赤ちゃんも気持ちよさそうですよ」と成功体験を共有する。</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55940" y="1238964"/>
            <a:ext cx="7983260"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自尊感情とは</a:t>
            </a:r>
            <a:endParaRPr lang="en-US" sz="6250" dirty="0"/>
          </a:p>
        </p:txBody>
      </p:sp>
      <p:sp>
        <p:nvSpPr>
          <p:cNvPr id="3" name="Text 1"/>
          <p:cNvSpPr/>
          <p:nvPr/>
        </p:nvSpPr>
        <p:spPr>
          <a:xfrm>
            <a:off x="894040" y="2518053"/>
            <a:ext cx="12842319"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自尊感情とは、自分自身に価値があると感じ、自分を肯定的に受け止める感覚である。他者からの承認、共感的関わり、努力の認知などにより高まる。</a:t>
            </a:r>
            <a:endParaRPr lang="en-US" sz="2800" dirty="0"/>
          </a:p>
        </p:txBody>
      </p:sp>
      <p:sp>
        <p:nvSpPr>
          <p:cNvPr id="4" name="Shape 2"/>
          <p:cNvSpPr/>
          <p:nvPr/>
        </p:nvSpPr>
        <p:spPr>
          <a:xfrm>
            <a:off x="894040" y="3899059"/>
            <a:ext cx="6261497" cy="3449003"/>
          </a:xfrm>
          <a:prstGeom prst="roundRect">
            <a:avLst>
              <a:gd name="adj" fmla="val 5302"/>
            </a:avLst>
          </a:prstGeom>
          <a:solidFill>
            <a:srgbClr val="FFFFFF">
              <a:alpha val="95000"/>
            </a:srgbClr>
          </a:solidFill>
          <a:ln w="38100">
            <a:solidFill>
              <a:srgbClr val="CCCCCC"/>
            </a:solidFill>
            <a:prstDash val="solid"/>
          </a:ln>
        </p:spPr>
        <p:txBody>
          <a:bodyPr/>
          <a:lstStyle/>
          <a:p>
            <a:endParaRPr lang="ja-JP" altLang="en-US" sz="2000"/>
          </a:p>
        </p:txBody>
      </p:sp>
      <p:sp>
        <p:nvSpPr>
          <p:cNvPr id="5" name="Shape 3"/>
          <p:cNvSpPr/>
          <p:nvPr/>
        </p:nvSpPr>
        <p:spPr>
          <a:xfrm>
            <a:off x="855940" y="3899059"/>
            <a:ext cx="152400" cy="3449003"/>
          </a:xfrm>
          <a:prstGeom prst="roundRect">
            <a:avLst>
              <a:gd name="adj" fmla="val 88005"/>
            </a:avLst>
          </a:prstGeom>
          <a:solidFill>
            <a:srgbClr val="030303"/>
          </a:solidFill>
          <a:ln/>
        </p:spPr>
        <p:txBody>
          <a:bodyPr/>
          <a:lstStyle/>
          <a:p>
            <a:endParaRPr lang="ja-JP" altLang="en-US" sz="2000"/>
          </a:p>
        </p:txBody>
      </p:sp>
      <p:sp>
        <p:nvSpPr>
          <p:cNvPr id="6" name="Text 4"/>
          <p:cNvSpPr/>
          <p:nvPr/>
        </p:nvSpPr>
        <p:spPr>
          <a:xfrm>
            <a:off x="1365766" y="4256484"/>
            <a:ext cx="3991570"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育児における意義</a:t>
            </a:r>
            <a:endParaRPr lang="en-US" sz="3200" dirty="0"/>
          </a:p>
        </p:txBody>
      </p:sp>
      <p:sp>
        <p:nvSpPr>
          <p:cNvPr id="7" name="Text 5"/>
          <p:cNvSpPr/>
          <p:nvPr/>
        </p:nvSpPr>
        <p:spPr>
          <a:xfrm>
            <a:off x="1365766" y="4947047"/>
            <a:ext cx="5432346" cy="204358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自信を持って育児に取り組めるようになる。不安や落ち込みから回復しやすくなり、周囲との関係性も良好になる。</a:t>
            </a:r>
            <a:endParaRPr lang="en-US" sz="2800" dirty="0"/>
          </a:p>
        </p:txBody>
      </p:sp>
      <p:sp>
        <p:nvSpPr>
          <p:cNvPr id="8" name="Shape 6"/>
          <p:cNvSpPr/>
          <p:nvPr/>
        </p:nvSpPr>
        <p:spPr>
          <a:xfrm>
            <a:off x="7474863" y="3899059"/>
            <a:ext cx="6261497" cy="3449003"/>
          </a:xfrm>
          <a:prstGeom prst="roundRect">
            <a:avLst>
              <a:gd name="adj" fmla="val 5302"/>
            </a:avLst>
          </a:prstGeom>
          <a:solidFill>
            <a:srgbClr val="FFFFFF">
              <a:alpha val="95000"/>
            </a:srgbClr>
          </a:solidFill>
          <a:ln w="38100">
            <a:solidFill>
              <a:srgbClr val="CCCCCC"/>
            </a:solidFill>
            <a:prstDash val="solid"/>
          </a:ln>
        </p:spPr>
        <p:txBody>
          <a:bodyPr/>
          <a:lstStyle/>
          <a:p>
            <a:endParaRPr lang="ja-JP" altLang="en-US" sz="2000"/>
          </a:p>
        </p:txBody>
      </p:sp>
      <p:sp>
        <p:nvSpPr>
          <p:cNvPr id="9" name="Shape 7"/>
          <p:cNvSpPr/>
          <p:nvPr/>
        </p:nvSpPr>
        <p:spPr>
          <a:xfrm>
            <a:off x="7436763" y="3899059"/>
            <a:ext cx="152400" cy="3449003"/>
          </a:xfrm>
          <a:prstGeom prst="roundRect">
            <a:avLst>
              <a:gd name="adj" fmla="val 88005"/>
            </a:avLst>
          </a:prstGeom>
          <a:solidFill>
            <a:srgbClr val="030303"/>
          </a:solidFill>
          <a:ln/>
        </p:spPr>
        <p:txBody>
          <a:bodyPr/>
          <a:lstStyle/>
          <a:p>
            <a:endParaRPr lang="ja-JP" altLang="en-US" sz="2000"/>
          </a:p>
        </p:txBody>
      </p:sp>
      <p:sp>
        <p:nvSpPr>
          <p:cNvPr id="10" name="Text 8"/>
          <p:cNvSpPr/>
          <p:nvPr/>
        </p:nvSpPr>
        <p:spPr>
          <a:xfrm>
            <a:off x="7946588" y="4256484"/>
            <a:ext cx="3991570"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看護師の役割</a:t>
            </a:r>
            <a:endParaRPr lang="en-US" sz="3200" dirty="0"/>
          </a:p>
        </p:txBody>
      </p:sp>
      <p:sp>
        <p:nvSpPr>
          <p:cNvPr id="11" name="Text 9"/>
          <p:cNvSpPr/>
          <p:nvPr/>
        </p:nvSpPr>
        <p:spPr>
          <a:xfrm>
            <a:off x="7946588" y="4947047"/>
            <a:ext cx="5432346" cy="153269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母親の育児行動を否定せず受け止め、小さな成功体験を評価することで、自尊感情を高める支援を行う。</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8426" y="945118"/>
            <a:ext cx="6593324" cy="824151"/>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自己効力感とは</a:t>
            </a:r>
            <a:endParaRPr lang="en-US" sz="5150" dirty="0"/>
          </a:p>
        </p:txBody>
      </p:sp>
      <p:sp>
        <p:nvSpPr>
          <p:cNvPr id="3" name="Text 1"/>
          <p:cNvSpPr/>
          <p:nvPr/>
        </p:nvSpPr>
        <p:spPr>
          <a:xfrm>
            <a:off x="721875" y="1927501"/>
            <a:ext cx="13153549"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自己効力感とは、「自分にはできる」と信じて行動に移す力である。Banduraは、自己効力感を高める4つの要素を提唱した。</a:t>
            </a:r>
            <a:endParaRPr lang="en-US" sz="2800" dirty="0"/>
          </a:p>
        </p:txBody>
      </p:sp>
      <p:sp>
        <p:nvSpPr>
          <p:cNvPr id="4" name="Shape 2"/>
          <p:cNvSpPr/>
          <p:nvPr/>
        </p:nvSpPr>
        <p:spPr>
          <a:xfrm>
            <a:off x="738425" y="3065620"/>
            <a:ext cx="6444854" cy="2057877"/>
          </a:xfrm>
          <a:prstGeom prst="roundRect">
            <a:avLst>
              <a:gd name="adj" fmla="val 7008"/>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1032628" y="3359825"/>
            <a:ext cx="3296604" cy="53648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成功体験</a:t>
            </a:r>
            <a:endParaRPr lang="en-US" sz="3200" dirty="0"/>
          </a:p>
        </p:txBody>
      </p:sp>
      <p:sp>
        <p:nvSpPr>
          <p:cNvPr id="6" name="Text 4"/>
          <p:cNvSpPr/>
          <p:nvPr/>
        </p:nvSpPr>
        <p:spPr>
          <a:xfrm>
            <a:off x="1032627" y="3930134"/>
            <a:ext cx="5856447" cy="549346"/>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実際にうまくいった経験が</a:t>
            </a: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自信につながる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Shape 5"/>
          <p:cNvSpPr/>
          <p:nvPr/>
        </p:nvSpPr>
        <p:spPr>
          <a:xfrm>
            <a:off x="7447000" y="3065620"/>
            <a:ext cx="6444973" cy="2057877"/>
          </a:xfrm>
          <a:prstGeom prst="roundRect">
            <a:avLst>
              <a:gd name="adj" fmla="val 7008"/>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741205" y="3359825"/>
            <a:ext cx="3296604" cy="53648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代理経験</a:t>
            </a:r>
            <a:endParaRPr lang="en-US" sz="3200" dirty="0"/>
          </a:p>
        </p:txBody>
      </p:sp>
      <p:sp>
        <p:nvSpPr>
          <p:cNvPr id="9" name="Text 7"/>
          <p:cNvSpPr/>
          <p:nvPr/>
        </p:nvSpPr>
        <p:spPr>
          <a:xfrm>
            <a:off x="7741205" y="3930134"/>
            <a:ext cx="5856566" cy="549346"/>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他者の成功を見て「自分もできる</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と感じる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0" name="Shape 8"/>
          <p:cNvSpPr/>
          <p:nvPr/>
        </p:nvSpPr>
        <p:spPr>
          <a:xfrm>
            <a:off x="738426" y="5281732"/>
            <a:ext cx="6444853" cy="2002631"/>
          </a:xfrm>
          <a:prstGeom prst="roundRect">
            <a:avLst>
              <a:gd name="adj" fmla="val 5531"/>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1032629" y="5575935"/>
            <a:ext cx="3296603" cy="412075"/>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言語的説得</a:t>
            </a:r>
            <a:endParaRPr lang="en-US" sz="3200" dirty="0"/>
          </a:p>
        </p:txBody>
      </p:sp>
      <p:sp>
        <p:nvSpPr>
          <p:cNvPr id="12" name="Text 10"/>
          <p:cNvSpPr/>
          <p:nvPr/>
        </p:nvSpPr>
        <p:spPr>
          <a:xfrm>
            <a:off x="1032629" y="6146244"/>
            <a:ext cx="5856446" cy="421958"/>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周囲の励ましや評価が自己効力感</a:t>
            </a: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を高める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3" name="Shape 11"/>
          <p:cNvSpPr/>
          <p:nvPr/>
        </p:nvSpPr>
        <p:spPr>
          <a:xfrm>
            <a:off x="7447002" y="5281732"/>
            <a:ext cx="6444972" cy="2002631"/>
          </a:xfrm>
          <a:prstGeom prst="roundRect">
            <a:avLst>
              <a:gd name="adj" fmla="val 5531"/>
            </a:avLst>
          </a:prstGeom>
          <a:solidFill>
            <a:srgbClr val="FFFFFF">
              <a:alpha val="95000"/>
            </a:srgbClr>
          </a:solidFill>
          <a:ln w="30480">
            <a:solidFill>
              <a:srgbClr val="CCCCCC"/>
            </a:solidFill>
            <a:prstDash val="solid"/>
          </a:ln>
        </p:spPr>
        <p:txBody>
          <a:bodyPr/>
          <a:lstStyle/>
          <a:p>
            <a:endParaRPr lang="ja-JP" altLang="en-US" sz="2400"/>
          </a:p>
        </p:txBody>
      </p:sp>
      <p:sp>
        <p:nvSpPr>
          <p:cNvPr id="14" name="Text 12"/>
          <p:cNvSpPr/>
          <p:nvPr/>
        </p:nvSpPr>
        <p:spPr>
          <a:xfrm>
            <a:off x="7741206" y="5575935"/>
            <a:ext cx="3296603" cy="412075"/>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情緒的覚醒</a:t>
            </a:r>
            <a:endParaRPr lang="en-US" sz="3200" dirty="0"/>
          </a:p>
        </p:txBody>
      </p:sp>
      <p:sp>
        <p:nvSpPr>
          <p:cNvPr id="15" name="Text 13"/>
          <p:cNvSpPr/>
          <p:nvPr/>
        </p:nvSpPr>
        <p:spPr>
          <a:xfrm>
            <a:off x="7741206" y="6146244"/>
            <a:ext cx="5856565"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不安が少なく落ち着いているほど、自己効力感が維持しやすい。</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79383" y="874276"/>
            <a:ext cx="6958965" cy="869871"/>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承認的態度を示す</a:t>
            </a:r>
            <a:endParaRPr lang="en-US" sz="5450" dirty="0"/>
          </a:p>
        </p:txBody>
      </p:sp>
      <p:sp>
        <p:nvSpPr>
          <p:cNvPr id="3" name="Text 1"/>
          <p:cNvSpPr/>
          <p:nvPr/>
        </p:nvSpPr>
        <p:spPr>
          <a:xfrm>
            <a:off x="779383" y="2412087"/>
            <a:ext cx="6196251" cy="890588"/>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母親の気持ちや行動を否定せず受け止めることは、自尊感情を高める基本的な支援である。</a:t>
            </a:r>
            <a:endParaRPr lang="en-US" sz="2800" dirty="0"/>
          </a:p>
        </p:txBody>
      </p:sp>
      <p:sp>
        <p:nvSpPr>
          <p:cNvPr id="4" name="Text 2"/>
          <p:cNvSpPr/>
          <p:nvPr/>
        </p:nvSpPr>
        <p:spPr>
          <a:xfrm>
            <a:off x="1250122" y="4114800"/>
            <a:ext cx="5778818" cy="890588"/>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「その気持ち、よくわかります」「がんばっていますね」</a:t>
            </a:r>
            <a:endParaRPr lang="en-US" sz="2800" dirty="0"/>
          </a:p>
        </p:txBody>
      </p:sp>
      <p:sp>
        <p:nvSpPr>
          <p:cNvPr id="5" name="Shape 3"/>
          <p:cNvSpPr/>
          <p:nvPr/>
        </p:nvSpPr>
        <p:spPr>
          <a:xfrm>
            <a:off x="832689" y="4114800"/>
            <a:ext cx="38100" cy="890588"/>
          </a:xfrm>
          <a:prstGeom prst="rect">
            <a:avLst/>
          </a:prstGeom>
          <a:solidFill>
            <a:srgbClr val="030303"/>
          </a:solidFill>
          <a:ln/>
        </p:spPr>
        <p:txBody>
          <a:bodyPr/>
          <a:lstStyle/>
          <a:p>
            <a:endParaRPr lang="ja-JP" altLang="en-US" sz="2400"/>
          </a:p>
        </p:txBody>
      </p:sp>
      <p:sp>
        <p:nvSpPr>
          <p:cNvPr id="6" name="Text 4"/>
          <p:cNvSpPr/>
          <p:nvPr/>
        </p:nvSpPr>
        <p:spPr>
          <a:xfrm>
            <a:off x="832689" y="5318522"/>
            <a:ext cx="6196251" cy="1335881"/>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このような承認的な言葉かけにより、母親は自分の感情や行動が受け入れられていると感じることができる。</a:t>
            </a:r>
            <a:endParaRPr lang="en-US" sz="2800" dirty="0"/>
          </a:p>
        </p:txBody>
      </p:sp>
      <p:sp>
        <p:nvSpPr>
          <p:cNvPr id="7" name="Shape 5"/>
          <p:cNvSpPr/>
          <p:nvPr/>
        </p:nvSpPr>
        <p:spPr>
          <a:xfrm>
            <a:off x="7662386" y="2474714"/>
            <a:ext cx="6569597" cy="5251966"/>
          </a:xfrm>
          <a:prstGeom prst="roundRect">
            <a:avLst>
              <a:gd name="adj" fmla="val 2560"/>
            </a:avLst>
          </a:prstGeom>
          <a:solidFill>
            <a:srgbClr val="D9D9D9"/>
          </a:solidFill>
          <a:ln/>
        </p:spPr>
        <p:txBody>
          <a:bodyPr/>
          <a:lstStyle/>
          <a:p>
            <a:endParaRPr lang="ja-JP" altLang="en-US" sz="2400"/>
          </a:p>
        </p:txBody>
      </p:sp>
      <p:pic>
        <p:nvPicPr>
          <p:cNvPr id="8" name="Image 0" descr="preencoded.png"/>
          <p:cNvPicPr>
            <a:picLocks noChangeAspect="1"/>
          </p:cNvPicPr>
          <p:nvPr/>
        </p:nvPicPr>
        <p:blipFill>
          <a:blip r:embed="rId3"/>
          <a:stretch>
            <a:fillRect/>
          </a:stretch>
        </p:blipFill>
        <p:spPr>
          <a:xfrm>
            <a:off x="7940635" y="2860953"/>
            <a:ext cx="500115" cy="400038"/>
          </a:xfrm>
          <a:prstGeom prst="rect">
            <a:avLst/>
          </a:prstGeom>
        </p:spPr>
      </p:pic>
      <p:sp>
        <p:nvSpPr>
          <p:cNvPr id="9" name="Text 6"/>
          <p:cNvSpPr/>
          <p:nvPr/>
        </p:nvSpPr>
        <p:spPr>
          <a:xfrm>
            <a:off x="8653820" y="2822496"/>
            <a:ext cx="3689134" cy="499978"/>
          </a:xfrm>
          <a:prstGeom prst="rect">
            <a:avLst/>
          </a:prstGeom>
          <a:noFill/>
          <a:ln/>
        </p:spPr>
        <p:txBody>
          <a:bodyPr wrap="none" lIns="0" tIns="0" rIns="0" bIns="0" rtlCol="0" anchor="t"/>
          <a:lstStyle/>
          <a:p>
            <a:pPr marL="0" indent="0" algn="l">
              <a:lnSpc>
                <a:spcPts val="3400"/>
              </a:lnSpc>
              <a:buNone/>
            </a:pPr>
            <a:r>
              <a:rPr lang="en-US" sz="4000" dirty="0">
                <a:solidFill>
                  <a:srgbClr val="000000"/>
                </a:solidFill>
                <a:latin typeface="Inter Medium" pitchFamily="34" charset="0"/>
                <a:ea typeface="Inter Medium" pitchFamily="34" charset="-122"/>
                <a:cs typeface="Inter Medium" pitchFamily="34" charset="-120"/>
              </a:rPr>
              <a:t>ポイント</a:t>
            </a:r>
            <a:endParaRPr lang="en-US" sz="4000" dirty="0"/>
          </a:p>
        </p:txBody>
      </p:sp>
      <p:sp>
        <p:nvSpPr>
          <p:cNvPr id="10" name="Text 7"/>
          <p:cNvSpPr/>
          <p:nvPr/>
        </p:nvSpPr>
        <p:spPr>
          <a:xfrm>
            <a:off x="8653819" y="3535561"/>
            <a:ext cx="5223411" cy="3584184"/>
          </a:xfrm>
          <a:prstGeom prst="rect">
            <a:avLst/>
          </a:prstGeom>
          <a:noFill/>
          <a:ln/>
        </p:spPr>
        <p:txBody>
          <a:bodyPr wrap="square" lIns="0" tIns="0" rIns="0" bIns="0" rtlCol="0" anchor="t"/>
          <a:lstStyle/>
          <a:p>
            <a:pPr marL="0" indent="0" algn="l">
              <a:lnSpc>
                <a:spcPts val="3500"/>
              </a:lnSpc>
              <a:buNone/>
            </a:pPr>
            <a:r>
              <a:rPr lang="en-US" sz="2800" dirty="0">
                <a:solidFill>
                  <a:srgbClr val="000000"/>
                </a:solidFill>
                <a:latin typeface="IBM Plex Sans Medium" pitchFamily="34" charset="0"/>
                <a:ea typeface="IBM Plex Sans Medium" pitchFamily="34" charset="-122"/>
                <a:cs typeface="IBM Plex Sans Medium" pitchFamily="34" charset="-120"/>
              </a:rPr>
              <a:t>承認は、母親の努力や気持ちを具体的に言葉にすることで、より効果的になる。「あなたは頑張っている」という抽象的な言葉よりも、「夜中の授乳も続けていて、本当に頑張っていますね」という具体的な言葉の方が、母親の心に届きやすい。</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95588" y="1131927"/>
            <a:ext cx="9595604" cy="999649"/>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小さな成功体験を評価する</a:t>
            </a:r>
            <a:endParaRPr lang="en-US" sz="6250" dirty="0"/>
          </a:p>
        </p:txBody>
      </p:sp>
      <p:sp>
        <p:nvSpPr>
          <p:cNvPr id="3" name="Text 1"/>
          <p:cNvSpPr/>
          <p:nvPr/>
        </p:nvSpPr>
        <p:spPr>
          <a:xfrm>
            <a:off x="895587" y="2596604"/>
            <a:ext cx="13027667" cy="117434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育児における小さな成功体験を一緒に喜び、評価することで、母親の自信を育てることができる。成功体験の積み重ねが、自己効力感の向上につながる。</a:t>
            </a:r>
            <a:endParaRPr lang="en-US" sz="2800" dirty="0"/>
          </a:p>
        </p:txBody>
      </p:sp>
      <p:sp>
        <p:nvSpPr>
          <p:cNvPr id="4" name="Shape 2"/>
          <p:cNvSpPr/>
          <p:nvPr/>
        </p:nvSpPr>
        <p:spPr>
          <a:xfrm>
            <a:off x="895588" y="3980110"/>
            <a:ext cx="4126145" cy="337593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53490" y="4338012"/>
            <a:ext cx="3399835" cy="1146481"/>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具体的な行動を評価</a:t>
            </a:r>
            <a:endParaRPr lang="en-US" sz="3200" dirty="0"/>
          </a:p>
        </p:txBody>
      </p:sp>
      <p:sp>
        <p:nvSpPr>
          <p:cNvPr id="6" name="Text 4"/>
          <p:cNvSpPr/>
          <p:nvPr/>
        </p:nvSpPr>
        <p:spPr>
          <a:xfrm>
            <a:off x="1253490" y="5529232"/>
            <a:ext cx="3399835" cy="117434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「オムツ替え、とてもスムーズでしたね」</a:t>
            </a:r>
            <a:endParaRPr lang="en-US" sz="2800" dirty="0"/>
          </a:p>
        </p:txBody>
      </p:sp>
      <p:sp>
        <p:nvSpPr>
          <p:cNvPr id="7" name="Shape 5"/>
          <p:cNvSpPr/>
          <p:nvPr/>
        </p:nvSpPr>
        <p:spPr>
          <a:xfrm>
            <a:off x="5281851" y="3980110"/>
            <a:ext cx="4126266" cy="337593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639753" y="4338012"/>
            <a:ext cx="3399956" cy="1146481"/>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赤ちゃんの反応を共有</a:t>
            </a:r>
            <a:endParaRPr lang="en-US" sz="3200" dirty="0"/>
          </a:p>
        </p:txBody>
      </p:sp>
      <p:sp>
        <p:nvSpPr>
          <p:cNvPr id="9" name="Text 7"/>
          <p:cNvSpPr/>
          <p:nvPr/>
        </p:nvSpPr>
        <p:spPr>
          <a:xfrm>
            <a:off x="5639753" y="5529232"/>
            <a:ext cx="3399956" cy="117434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「赤ちゃんが気持ちよさそうでしたよ」</a:t>
            </a:r>
            <a:endParaRPr lang="en-US" sz="2800" dirty="0"/>
          </a:p>
        </p:txBody>
      </p:sp>
      <p:sp>
        <p:nvSpPr>
          <p:cNvPr id="10" name="Shape 8"/>
          <p:cNvSpPr/>
          <p:nvPr/>
        </p:nvSpPr>
        <p:spPr>
          <a:xfrm>
            <a:off x="9668232" y="3980110"/>
            <a:ext cx="4126145" cy="337593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10026134" y="4338012"/>
            <a:ext cx="3399835" cy="573240"/>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成長を実感させる</a:t>
            </a:r>
            <a:endParaRPr lang="en-US" sz="3200" dirty="0"/>
          </a:p>
        </p:txBody>
      </p:sp>
      <p:sp>
        <p:nvSpPr>
          <p:cNvPr id="12" name="Text 10"/>
          <p:cNvSpPr/>
          <p:nvPr/>
        </p:nvSpPr>
        <p:spPr>
          <a:xfrm>
            <a:off x="10026134" y="5029527"/>
            <a:ext cx="3399835" cy="1761516"/>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「最初の頃と比べて、とても上手になりましたね」</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71895" y="1011248"/>
            <a:ext cx="10882551" cy="973098"/>
          </a:xfrm>
          <a:prstGeom prst="rect">
            <a:avLst/>
          </a:prstGeom>
          <a:noFill/>
          <a:ln/>
        </p:spPr>
        <p:txBody>
          <a:bodyPr wrap="none" lIns="0" tIns="0" rIns="0" bIns="0" rtlCol="0" anchor="t"/>
          <a:lstStyle/>
          <a:p>
            <a:pPr marL="0" indent="0" algn="l">
              <a:lnSpc>
                <a:spcPts val="7650"/>
              </a:lnSpc>
              <a:buNone/>
            </a:pPr>
            <a:r>
              <a:rPr lang="en-US" sz="6100" dirty="0">
                <a:solidFill>
                  <a:srgbClr val="1B1B27"/>
                </a:solidFill>
                <a:latin typeface="Inter Medium" pitchFamily="34" charset="0"/>
                <a:ea typeface="Inter Medium" pitchFamily="34" charset="-122"/>
                <a:cs typeface="Inter Medium" pitchFamily="34" charset="-120"/>
              </a:rPr>
              <a:t>不安を表出できる関係性づくり</a:t>
            </a:r>
            <a:endParaRPr lang="en-US" sz="6100" dirty="0"/>
          </a:p>
        </p:txBody>
      </p:sp>
      <p:sp>
        <p:nvSpPr>
          <p:cNvPr id="3" name="Text 1"/>
          <p:cNvSpPr/>
          <p:nvPr/>
        </p:nvSpPr>
        <p:spPr>
          <a:xfrm>
            <a:off x="871895" y="2163025"/>
            <a:ext cx="12886611" cy="996553"/>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母親が安心して不安や悩みを話せる関係性を築くことは、母性発揮を促す支援の基盤となる。看護師は、母親が感情を表出しやすい雰囲気をつくることが重要である。</a:t>
            </a:r>
            <a:endParaRPr lang="en-US" sz="2800" dirty="0"/>
          </a:p>
        </p:txBody>
      </p:sp>
      <p:sp>
        <p:nvSpPr>
          <p:cNvPr id="4" name="Shape 2"/>
          <p:cNvSpPr/>
          <p:nvPr/>
        </p:nvSpPr>
        <p:spPr>
          <a:xfrm>
            <a:off x="871895" y="3782394"/>
            <a:ext cx="12886611" cy="1695450"/>
          </a:xfrm>
          <a:prstGeom prst="roundRect">
            <a:avLst>
              <a:gd name="adj" fmla="val 7714"/>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21343" y="4131842"/>
            <a:ext cx="12187714" cy="996553"/>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「どんなことが不安ですか?」「ここではどんなことでも話して大丈夫ですよ」「あなたの気持ちを聞かせてください」</a:t>
            </a:r>
            <a:endParaRPr lang="en-US" sz="2800" dirty="0"/>
          </a:p>
        </p:txBody>
      </p:sp>
      <p:sp>
        <p:nvSpPr>
          <p:cNvPr id="6" name="Text 4"/>
          <p:cNvSpPr/>
          <p:nvPr/>
        </p:nvSpPr>
        <p:spPr>
          <a:xfrm>
            <a:off x="871895" y="5828126"/>
            <a:ext cx="12886611" cy="996553"/>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このような声かけにより、母親は自分の感情を否定されることなく表出できるようになる。不安を言語化することで、心理的負担が軽減され、問題解決への第一歩となる。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918448" y="902256"/>
            <a:ext cx="9839801" cy="1025128"/>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他者の成功体験を共有する</a:t>
            </a:r>
            <a:endParaRPr lang="en-US" sz="6450" dirty="0"/>
          </a:p>
        </p:txBody>
      </p:sp>
      <p:sp>
        <p:nvSpPr>
          <p:cNvPr id="3" name="Text 1"/>
          <p:cNvSpPr/>
          <p:nvPr/>
        </p:nvSpPr>
        <p:spPr>
          <a:xfrm>
            <a:off x="918448" y="2747367"/>
            <a:ext cx="4100513" cy="512564"/>
          </a:xfrm>
          <a:prstGeom prst="rect">
            <a:avLst/>
          </a:prstGeom>
          <a:noFill/>
          <a:ln/>
        </p:spPr>
        <p:txBody>
          <a:bodyPr wrap="none" lIns="0" tIns="0" rIns="0" bIns="0" rtlCol="0" anchor="t"/>
          <a:lstStyle/>
          <a:p>
            <a:pPr marL="0" indent="0" algn="l">
              <a:lnSpc>
                <a:spcPts val="4000"/>
              </a:lnSpc>
              <a:buNone/>
            </a:pPr>
            <a:r>
              <a:rPr lang="en-US" sz="4400" dirty="0">
                <a:solidFill>
                  <a:srgbClr val="1B1B27"/>
                </a:solidFill>
                <a:latin typeface="Inter Medium" pitchFamily="34" charset="0"/>
                <a:ea typeface="Inter Medium" pitchFamily="34" charset="-122"/>
                <a:cs typeface="Inter Medium" pitchFamily="34" charset="-120"/>
              </a:rPr>
              <a:t>代理経験の活用</a:t>
            </a:r>
            <a:endParaRPr lang="en-US" sz="4400" dirty="0"/>
          </a:p>
        </p:txBody>
      </p:sp>
      <p:sp>
        <p:nvSpPr>
          <p:cNvPr id="4" name="Text 2"/>
          <p:cNvSpPr/>
          <p:nvPr/>
        </p:nvSpPr>
        <p:spPr>
          <a:xfrm>
            <a:off x="918448" y="3587948"/>
            <a:ext cx="5316855" cy="2624137"/>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他の母親の事例を紹介することで、「自分もできる」という感覚を育てることができる。これはBanduraの自己効力感理論における「代理経験」に相当する。</a:t>
            </a:r>
            <a:endParaRPr lang="en-US" sz="2800" dirty="0"/>
          </a:p>
        </p:txBody>
      </p:sp>
      <p:sp>
        <p:nvSpPr>
          <p:cNvPr id="5" name="Text 3"/>
          <p:cNvSpPr/>
          <p:nvPr/>
        </p:nvSpPr>
        <p:spPr>
          <a:xfrm>
            <a:off x="7043261" y="2747367"/>
            <a:ext cx="4100513" cy="512564"/>
          </a:xfrm>
          <a:prstGeom prst="rect">
            <a:avLst/>
          </a:prstGeom>
          <a:noFill/>
          <a:ln/>
        </p:spPr>
        <p:txBody>
          <a:bodyPr wrap="none" lIns="0" tIns="0" rIns="0" bIns="0" rtlCol="0" anchor="t"/>
          <a:lstStyle/>
          <a:p>
            <a:pPr marL="0" indent="0" algn="l">
              <a:lnSpc>
                <a:spcPts val="4000"/>
              </a:lnSpc>
              <a:buNone/>
            </a:pPr>
            <a:r>
              <a:rPr lang="en-US" sz="4400" dirty="0">
                <a:solidFill>
                  <a:srgbClr val="1B1B27"/>
                </a:solidFill>
                <a:latin typeface="Inter Medium" pitchFamily="34" charset="0"/>
                <a:ea typeface="Inter Medium" pitchFamily="34" charset="-122"/>
                <a:cs typeface="Inter Medium" pitchFamily="34" charset="-120"/>
              </a:rPr>
              <a:t>具体的な声かけ例</a:t>
            </a:r>
            <a:endParaRPr lang="en-US" sz="4400" dirty="0"/>
          </a:p>
        </p:txBody>
      </p:sp>
      <p:sp>
        <p:nvSpPr>
          <p:cNvPr id="6" name="Text 4"/>
          <p:cNvSpPr/>
          <p:nvPr/>
        </p:nvSpPr>
        <p:spPr>
          <a:xfrm>
            <a:off x="7043261" y="3587948"/>
            <a:ext cx="6676192" cy="2099310"/>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「同じように悩んでいたお母さんも、少しずつ慣れていったんですよ」「最初は誰でも不安ですが、1週間もすると自然にできるようになりますよ」</a:t>
            </a:r>
            <a:endParaRPr lang="en-US" sz="2800" dirty="0"/>
          </a:p>
        </p:txBody>
      </p:sp>
      <p:sp>
        <p:nvSpPr>
          <p:cNvPr id="7" name="Text 5"/>
          <p:cNvSpPr/>
          <p:nvPr/>
        </p:nvSpPr>
        <p:spPr>
          <a:xfrm>
            <a:off x="7043261" y="5982414"/>
            <a:ext cx="6676192" cy="1049655"/>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他者の成功をモデルとすることで、母親は希望を持つことができる。</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79026" y="765215"/>
            <a:ext cx="9042321" cy="869513"/>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母性発揮を促す支援の全体像</a:t>
            </a:r>
            <a:endParaRPr lang="en-US" sz="5450" dirty="0"/>
          </a:p>
        </p:txBody>
      </p:sp>
      <p:sp>
        <p:nvSpPr>
          <p:cNvPr id="3" name="Shape 1"/>
          <p:cNvSpPr/>
          <p:nvPr/>
        </p:nvSpPr>
        <p:spPr>
          <a:xfrm>
            <a:off x="779026" y="2191226"/>
            <a:ext cx="4171950" cy="2124670"/>
          </a:xfrm>
          <a:prstGeom prst="roundRect">
            <a:avLst>
              <a:gd name="adj" fmla="val 5501"/>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095375" y="2507575"/>
            <a:ext cx="3478292" cy="434697"/>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傾聴と共感</a:t>
            </a:r>
            <a:endParaRPr lang="en-US" sz="3200" dirty="0"/>
          </a:p>
        </p:txBody>
      </p:sp>
      <p:sp>
        <p:nvSpPr>
          <p:cNvPr id="5" name="Text 3"/>
          <p:cNvSpPr/>
          <p:nvPr/>
        </p:nvSpPr>
        <p:spPr>
          <a:xfrm>
            <a:off x="1095375" y="3109198"/>
            <a:ext cx="3539252" cy="89034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母親の語りを聴き、感情を受け止める</a:t>
            </a:r>
            <a:endParaRPr lang="en-US" sz="2800" dirty="0"/>
          </a:p>
        </p:txBody>
      </p:sp>
      <p:sp>
        <p:nvSpPr>
          <p:cNvPr id="6" name="Shape 4"/>
          <p:cNvSpPr/>
          <p:nvPr/>
        </p:nvSpPr>
        <p:spPr>
          <a:xfrm>
            <a:off x="5229225" y="2191226"/>
            <a:ext cx="4171950" cy="2124670"/>
          </a:xfrm>
          <a:prstGeom prst="roundRect">
            <a:avLst>
              <a:gd name="adj" fmla="val 5501"/>
            </a:avLst>
          </a:prstGeom>
          <a:solidFill>
            <a:srgbClr val="FFFFFF">
              <a:alpha val="95000"/>
            </a:srgbClr>
          </a:solidFill>
          <a:ln w="38100">
            <a:solidFill>
              <a:srgbClr val="CCCCCC"/>
            </a:solidFill>
            <a:prstDash val="solid"/>
          </a:ln>
        </p:spPr>
        <p:txBody>
          <a:bodyPr/>
          <a:lstStyle/>
          <a:p>
            <a:endParaRPr lang="ja-JP" altLang="en-US" sz="2400"/>
          </a:p>
        </p:txBody>
      </p:sp>
      <p:sp>
        <p:nvSpPr>
          <p:cNvPr id="7" name="Text 5"/>
          <p:cNvSpPr/>
          <p:nvPr/>
        </p:nvSpPr>
        <p:spPr>
          <a:xfrm>
            <a:off x="5545574" y="2507575"/>
            <a:ext cx="3478292" cy="434697"/>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承認と評価</a:t>
            </a:r>
            <a:endParaRPr lang="en-US" sz="3200" dirty="0"/>
          </a:p>
        </p:txBody>
      </p:sp>
      <p:sp>
        <p:nvSpPr>
          <p:cNvPr id="8" name="Text 6"/>
          <p:cNvSpPr/>
          <p:nvPr/>
        </p:nvSpPr>
        <p:spPr>
          <a:xfrm>
            <a:off x="5545574" y="3109198"/>
            <a:ext cx="3539252" cy="89034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努力や成功体験を具体的に認める</a:t>
            </a:r>
            <a:endParaRPr lang="en-US" sz="2800" dirty="0"/>
          </a:p>
        </p:txBody>
      </p:sp>
      <p:sp>
        <p:nvSpPr>
          <p:cNvPr id="9" name="Shape 7"/>
          <p:cNvSpPr/>
          <p:nvPr/>
        </p:nvSpPr>
        <p:spPr>
          <a:xfrm>
            <a:off x="9679424" y="2191226"/>
            <a:ext cx="4171950" cy="2124670"/>
          </a:xfrm>
          <a:prstGeom prst="roundRect">
            <a:avLst>
              <a:gd name="adj" fmla="val 5501"/>
            </a:avLst>
          </a:prstGeom>
          <a:solidFill>
            <a:srgbClr val="FFFFFF">
              <a:alpha val="95000"/>
            </a:srgbClr>
          </a:solidFill>
          <a:ln w="38100">
            <a:solidFill>
              <a:srgbClr val="CCCCCC"/>
            </a:solidFill>
            <a:prstDash val="solid"/>
          </a:ln>
        </p:spPr>
        <p:txBody>
          <a:bodyPr/>
          <a:lstStyle/>
          <a:p>
            <a:endParaRPr lang="ja-JP" altLang="en-US" sz="2400"/>
          </a:p>
        </p:txBody>
      </p:sp>
      <p:sp>
        <p:nvSpPr>
          <p:cNvPr id="10" name="Text 8"/>
          <p:cNvSpPr/>
          <p:nvPr/>
        </p:nvSpPr>
        <p:spPr>
          <a:xfrm>
            <a:off x="9995773" y="2507575"/>
            <a:ext cx="3478292" cy="434697"/>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情報提供</a:t>
            </a:r>
            <a:endParaRPr lang="en-US" sz="3200" dirty="0"/>
          </a:p>
        </p:txBody>
      </p:sp>
      <p:sp>
        <p:nvSpPr>
          <p:cNvPr id="11" name="Text 9"/>
          <p:cNvSpPr/>
          <p:nvPr/>
        </p:nvSpPr>
        <p:spPr>
          <a:xfrm>
            <a:off x="9995773" y="3109198"/>
            <a:ext cx="3539252" cy="89034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育児技術や他者の経験を共有する</a:t>
            </a:r>
            <a:endParaRPr lang="en-US" sz="2800" dirty="0"/>
          </a:p>
        </p:txBody>
      </p:sp>
      <p:sp>
        <p:nvSpPr>
          <p:cNvPr id="12" name="Shape 10"/>
          <p:cNvSpPr/>
          <p:nvPr/>
        </p:nvSpPr>
        <p:spPr>
          <a:xfrm>
            <a:off x="779026" y="4594146"/>
            <a:ext cx="13072348" cy="1679496"/>
          </a:xfrm>
          <a:prstGeom prst="roundRect">
            <a:avLst>
              <a:gd name="adj" fmla="val 6959"/>
            </a:avLst>
          </a:prstGeom>
          <a:solidFill>
            <a:srgbClr val="FFFFFF">
              <a:alpha val="95000"/>
            </a:srgbClr>
          </a:solidFill>
          <a:ln w="38100">
            <a:solidFill>
              <a:srgbClr val="CCCCCC"/>
            </a:solidFill>
            <a:prstDash val="solid"/>
          </a:ln>
        </p:spPr>
        <p:txBody>
          <a:bodyPr/>
          <a:lstStyle/>
          <a:p>
            <a:endParaRPr lang="ja-JP" altLang="en-US" sz="2400"/>
          </a:p>
        </p:txBody>
      </p:sp>
      <p:sp>
        <p:nvSpPr>
          <p:cNvPr id="13" name="Text 11"/>
          <p:cNvSpPr/>
          <p:nvPr/>
        </p:nvSpPr>
        <p:spPr>
          <a:xfrm>
            <a:off x="1095375" y="4910495"/>
            <a:ext cx="3478292" cy="434697"/>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継続的支援</a:t>
            </a:r>
            <a:endParaRPr lang="en-US" sz="3200" dirty="0"/>
          </a:p>
        </p:txBody>
      </p:sp>
      <p:sp>
        <p:nvSpPr>
          <p:cNvPr id="14" name="Text 12"/>
          <p:cNvSpPr/>
          <p:nvPr/>
        </p:nvSpPr>
        <p:spPr>
          <a:xfrm>
            <a:off x="1095375" y="5512118"/>
            <a:ext cx="12439650" cy="445175"/>
          </a:xfrm>
          <a:prstGeom prst="rect">
            <a:avLst/>
          </a:prstGeom>
          <a:noFill/>
          <a:ln/>
        </p:spPr>
        <p:txBody>
          <a:bodyPr wrap="non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妊娠期から産後まで一貫して関わる</a:t>
            </a:r>
            <a:endParaRPr lang="en-US" sz="2800" dirty="0"/>
          </a:p>
        </p:txBody>
      </p:sp>
      <p:sp>
        <p:nvSpPr>
          <p:cNvPr id="15" name="Text 13"/>
          <p:cNvSpPr/>
          <p:nvPr/>
        </p:nvSpPr>
        <p:spPr>
          <a:xfrm>
            <a:off x="779026" y="6586657"/>
            <a:ext cx="13072348" cy="89034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これらの支援が循環することで、母親の自尊感情と自己効力感が高まり、母性が自然に発揮されるようになる。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2485" y="890893"/>
            <a:ext cx="7433191" cy="929045"/>
          </a:xfrm>
          <a:prstGeom prst="rect">
            <a:avLst/>
          </a:prstGeom>
          <a:noFill/>
          <a:ln/>
        </p:spPr>
        <p:txBody>
          <a:bodyPr wrap="none" lIns="0" tIns="0" rIns="0" bIns="0" rtlCol="0" anchor="t"/>
          <a:lstStyle/>
          <a:p>
            <a:pPr marL="0" indent="0" algn="l">
              <a:lnSpc>
                <a:spcPts val="7300"/>
              </a:lnSpc>
              <a:buNone/>
            </a:pPr>
            <a:r>
              <a:rPr lang="en-US" sz="5850" dirty="0">
                <a:solidFill>
                  <a:srgbClr val="1B1B27"/>
                </a:solidFill>
                <a:latin typeface="Inter Medium" pitchFamily="34" charset="0"/>
                <a:ea typeface="Inter Medium" pitchFamily="34" charset="-122"/>
                <a:cs typeface="Inter Medium" pitchFamily="34" charset="-120"/>
              </a:rPr>
              <a:t>母性の3つの側面</a:t>
            </a:r>
            <a:endParaRPr lang="en-US" sz="5850" dirty="0"/>
          </a:p>
        </p:txBody>
      </p:sp>
      <p:sp>
        <p:nvSpPr>
          <p:cNvPr id="3" name="Shape 1"/>
          <p:cNvSpPr/>
          <p:nvPr/>
        </p:nvSpPr>
        <p:spPr>
          <a:xfrm>
            <a:off x="832485" y="2074900"/>
            <a:ext cx="4224576" cy="5246829"/>
          </a:xfrm>
          <a:prstGeom prst="roundRect">
            <a:avLst>
              <a:gd name="adj" fmla="val 3028"/>
            </a:avLst>
          </a:prstGeom>
          <a:solidFill>
            <a:srgbClr val="E6E6E6"/>
          </a:solidFill>
          <a:ln w="15240">
            <a:solidFill>
              <a:srgbClr val="CCCCCC"/>
            </a:solidFill>
            <a:prstDash val="solid"/>
          </a:ln>
        </p:spPr>
        <p:txBody>
          <a:bodyPr/>
          <a:lstStyle/>
          <a:p>
            <a:endParaRPr lang="ja-JP" altLang="en-US" sz="2400"/>
          </a:p>
        </p:txBody>
      </p:sp>
      <p:sp>
        <p:nvSpPr>
          <p:cNvPr id="4" name="Text 2"/>
          <p:cNvSpPr/>
          <p:nvPr/>
        </p:nvSpPr>
        <p:spPr>
          <a:xfrm>
            <a:off x="1145024" y="2387440"/>
            <a:ext cx="3584193" cy="530186"/>
          </a:xfrm>
          <a:prstGeom prst="rect">
            <a:avLst/>
          </a:prstGeom>
          <a:noFill/>
          <a:ln/>
        </p:spPr>
        <p:txBody>
          <a:bodyPr wrap="none" lIns="0" tIns="0" rIns="0" bIns="0" rtlCol="0" anchor="t"/>
          <a:lstStyle/>
          <a:p>
            <a:pPr marL="0" indent="0" algn="l">
              <a:lnSpc>
                <a:spcPts val="3650"/>
              </a:lnSpc>
              <a:buNone/>
            </a:pPr>
            <a:r>
              <a:rPr lang="en-US" sz="3600" dirty="0">
                <a:solidFill>
                  <a:srgbClr val="030303"/>
                </a:solidFill>
                <a:latin typeface="Inter Medium" pitchFamily="34" charset="0"/>
                <a:ea typeface="Inter Medium" pitchFamily="34" charset="-122"/>
                <a:cs typeface="Inter Medium" pitchFamily="34" charset="-120"/>
              </a:rPr>
              <a:t>生物学的側面</a:t>
            </a:r>
            <a:endParaRPr lang="en-US" sz="3600" dirty="0"/>
          </a:p>
        </p:txBody>
      </p:sp>
      <p:sp>
        <p:nvSpPr>
          <p:cNvPr id="5" name="Text 3"/>
          <p:cNvSpPr/>
          <p:nvPr/>
        </p:nvSpPr>
        <p:spPr>
          <a:xfrm>
            <a:off x="1145024" y="3030378"/>
            <a:ext cx="3584193" cy="2714111"/>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妊娠、出産、授乳など、身体的な機能や変化に関わる側面である。ホルモン分泌や身体構造の変化が含まれる。</a:t>
            </a:r>
            <a:endParaRPr lang="en-US" sz="2800" dirty="0"/>
          </a:p>
        </p:txBody>
      </p:sp>
      <p:sp>
        <p:nvSpPr>
          <p:cNvPr id="6" name="Shape 4"/>
          <p:cNvSpPr/>
          <p:nvPr/>
        </p:nvSpPr>
        <p:spPr>
          <a:xfrm>
            <a:off x="5253395" y="2074900"/>
            <a:ext cx="4224576" cy="5246829"/>
          </a:xfrm>
          <a:prstGeom prst="roundRect">
            <a:avLst>
              <a:gd name="adj" fmla="val 3028"/>
            </a:avLst>
          </a:prstGeom>
          <a:solidFill>
            <a:srgbClr val="E6E6E6"/>
          </a:solidFill>
          <a:ln w="15240">
            <a:solidFill>
              <a:srgbClr val="CCCCCC"/>
            </a:solidFill>
            <a:prstDash val="solid"/>
          </a:ln>
        </p:spPr>
        <p:txBody>
          <a:bodyPr/>
          <a:lstStyle/>
          <a:p>
            <a:endParaRPr lang="ja-JP" altLang="en-US" sz="2400"/>
          </a:p>
        </p:txBody>
      </p:sp>
      <p:sp>
        <p:nvSpPr>
          <p:cNvPr id="7" name="Text 5"/>
          <p:cNvSpPr/>
          <p:nvPr/>
        </p:nvSpPr>
        <p:spPr>
          <a:xfrm>
            <a:off x="5565934" y="2387440"/>
            <a:ext cx="3584193" cy="530186"/>
          </a:xfrm>
          <a:prstGeom prst="rect">
            <a:avLst/>
          </a:prstGeom>
          <a:noFill/>
          <a:ln/>
        </p:spPr>
        <p:txBody>
          <a:bodyPr wrap="none" lIns="0" tIns="0" rIns="0" bIns="0" rtlCol="0" anchor="t"/>
          <a:lstStyle/>
          <a:p>
            <a:pPr marL="0" indent="0" algn="l">
              <a:lnSpc>
                <a:spcPts val="3650"/>
              </a:lnSpc>
              <a:buNone/>
            </a:pPr>
            <a:r>
              <a:rPr lang="en-US" sz="3600" dirty="0">
                <a:solidFill>
                  <a:srgbClr val="030303"/>
                </a:solidFill>
                <a:latin typeface="Inter Medium" pitchFamily="34" charset="0"/>
                <a:ea typeface="Inter Medium" pitchFamily="34" charset="-122"/>
                <a:cs typeface="Inter Medium" pitchFamily="34" charset="-120"/>
              </a:rPr>
              <a:t>心理的側面</a:t>
            </a:r>
            <a:endParaRPr lang="en-US" sz="3600" dirty="0"/>
          </a:p>
        </p:txBody>
      </p:sp>
      <p:sp>
        <p:nvSpPr>
          <p:cNvPr id="8" name="Text 6"/>
          <p:cNvSpPr/>
          <p:nvPr/>
        </p:nvSpPr>
        <p:spPr>
          <a:xfrm>
            <a:off x="5565934" y="3030378"/>
            <a:ext cx="3584193" cy="3799756"/>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子どもへの愛着、母親としてのアイデンティティの形成、感情的つながりなど、内面的な体験に関わる側面である。不安や期待、喜びといった感情が含まれる。</a:t>
            </a:r>
            <a:endParaRPr lang="en-US" sz="2800" dirty="0"/>
          </a:p>
        </p:txBody>
      </p:sp>
      <p:sp>
        <p:nvSpPr>
          <p:cNvPr id="9" name="Shape 7"/>
          <p:cNvSpPr/>
          <p:nvPr/>
        </p:nvSpPr>
        <p:spPr>
          <a:xfrm>
            <a:off x="9674304" y="2074900"/>
            <a:ext cx="4224576" cy="5246829"/>
          </a:xfrm>
          <a:prstGeom prst="roundRect">
            <a:avLst>
              <a:gd name="adj" fmla="val 3028"/>
            </a:avLst>
          </a:prstGeom>
          <a:solidFill>
            <a:srgbClr val="E6E6E6"/>
          </a:solidFill>
          <a:ln w="15240">
            <a:solidFill>
              <a:srgbClr val="CCCCCC"/>
            </a:solidFill>
            <a:prstDash val="solid"/>
          </a:ln>
        </p:spPr>
        <p:txBody>
          <a:bodyPr/>
          <a:lstStyle/>
          <a:p>
            <a:endParaRPr lang="ja-JP" altLang="en-US" sz="2400"/>
          </a:p>
        </p:txBody>
      </p:sp>
      <p:sp>
        <p:nvSpPr>
          <p:cNvPr id="10" name="Text 8"/>
          <p:cNvSpPr/>
          <p:nvPr/>
        </p:nvSpPr>
        <p:spPr>
          <a:xfrm>
            <a:off x="9986843" y="2387440"/>
            <a:ext cx="3584193" cy="530186"/>
          </a:xfrm>
          <a:prstGeom prst="rect">
            <a:avLst/>
          </a:prstGeom>
          <a:noFill/>
          <a:ln/>
        </p:spPr>
        <p:txBody>
          <a:bodyPr wrap="none" lIns="0" tIns="0" rIns="0" bIns="0" rtlCol="0" anchor="t"/>
          <a:lstStyle/>
          <a:p>
            <a:pPr marL="0" indent="0" algn="l">
              <a:lnSpc>
                <a:spcPts val="3650"/>
              </a:lnSpc>
              <a:buNone/>
            </a:pPr>
            <a:r>
              <a:rPr lang="en-US" sz="3600" dirty="0">
                <a:solidFill>
                  <a:srgbClr val="030303"/>
                </a:solidFill>
                <a:latin typeface="Inter Medium" pitchFamily="34" charset="0"/>
                <a:ea typeface="Inter Medium" pitchFamily="34" charset="-122"/>
                <a:cs typeface="Inter Medium" pitchFamily="34" charset="-120"/>
              </a:rPr>
              <a:t>社会的側面</a:t>
            </a:r>
            <a:endParaRPr lang="en-US" sz="3600" dirty="0"/>
          </a:p>
        </p:txBody>
      </p:sp>
      <p:sp>
        <p:nvSpPr>
          <p:cNvPr id="11" name="Text 9"/>
          <p:cNvSpPr/>
          <p:nvPr/>
        </p:nvSpPr>
        <p:spPr>
          <a:xfrm>
            <a:off x="9986843" y="3030378"/>
            <a:ext cx="3584193" cy="3256934"/>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社会や家庭の中で母親に期待される役割や行動である。育児、しつけ、家事の分担、母親像など、文化や時代によって大きく異なる。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82241" y="768310"/>
            <a:ext cx="6985040" cy="873085"/>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まとめ</a:t>
            </a:r>
            <a:endParaRPr lang="en-US" sz="5500" dirty="0"/>
          </a:p>
        </p:txBody>
      </p:sp>
      <p:sp>
        <p:nvSpPr>
          <p:cNvPr id="3" name="Text 1"/>
          <p:cNvSpPr/>
          <p:nvPr/>
        </p:nvSpPr>
        <p:spPr>
          <a:xfrm>
            <a:off x="782240" y="1826420"/>
            <a:ext cx="13065919" cy="89415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母性は多面的なものであり、生物学的・心理的・社会的側面を持つ。母性は生まれつきのものではなく、学習し獲得していく役割である。</a:t>
            </a:r>
            <a:endParaRPr lang="en-US" sz="2800" dirty="0"/>
          </a:p>
        </p:txBody>
      </p:sp>
      <p:sp>
        <p:nvSpPr>
          <p:cNvPr id="4" name="Text 2"/>
          <p:cNvSpPr/>
          <p:nvPr/>
        </p:nvSpPr>
        <p:spPr>
          <a:xfrm>
            <a:off x="782240" y="3034904"/>
            <a:ext cx="13065919" cy="89415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母性発揮には心理的・社会的支援が重要であり、看護師は母親に寄り添い、肯定し、支えることで、母親の自己効力感と自尊感情を高めることができる。</a:t>
            </a:r>
            <a:endParaRPr lang="en-US" sz="2800" dirty="0"/>
          </a:p>
        </p:txBody>
      </p:sp>
      <p:sp>
        <p:nvSpPr>
          <p:cNvPr id="5" name="Shape 3"/>
          <p:cNvSpPr/>
          <p:nvPr/>
        </p:nvSpPr>
        <p:spPr>
          <a:xfrm>
            <a:off x="782241" y="4315776"/>
            <a:ext cx="4232876" cy="2405064"/>
          </a:xfrm>
          <a:prstGeom prst="roundRect">
            <a:avLst>
              <a:gd name="adj" fmla="val 32125"/>
            </a:avLst>
          </a:prstGeom>
          <a:solidFill>
            <a:srgbClr val="E6E6E6"/>
          </a:solidFill>
          <a:ln w="15240">
            <a:solidFill>
              <a:srgbClr val="CCCCCC"/>
            </a:solidFill>
            <a:prstDash val="solid"/>
          </a:ln>
        </p:spPr>
        <p:txBody>
          <a:bodyPr/>
          <a:lstStyle/>
          <a:p>
            <a:endParaRPr lang="ja-JP" altLang="en-US" sz="2400"/>
          </a:p>
        </p:txBody>
      </p:sp>
      <p:sp>
        <p:nvSpPr>
          <p:cNvPr id="6" name="Text 4"/>
          <p:cNvSpPr/>
          <p:nvPr/>
        </p:nvSpPr>
        <p:spPr>
          <a:xfrm>
            <a:off x="1076800" y="4610336"/>
            <a:ext cx="3545891" cy="502907"/>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共感的支援</a:t>
            </a:r>
            <a:endParaRPr lang="en-US" sz="3200" dirty="0"/>
          </a:p>
        </p:txBody>
      </p:sp>
      <p:sp>
        <p:nvSpPr>
          <p:cNvPr id="7" name="Text 5"/>
          <p:cNvSpPr/>
          <p:nvPr/>
        </p:nvSpPr>
        <p:spPr>
          <a:xfrm>
            <a:off x="1076801" y="5214459"/>
            <a:ext cx="3634741" cy="1030232"/>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母親の感情や不安に寄り添う</a:t>
            </a:r>
            <a:endParaRPr lang="en-US" sz="2800" dirty="0"/>
          </a:p>
        </p:txBody>
      </p:sp>
      <p:sp>
        <p:nvSpPr>
          <p:cNvPr id="8" name="Shape 6"/>
          <p:cNvSpPr/>
          <p:nvPr/>
        </p:nvSpPr>
        <p:spPr>
          <a:xfrm>
            <a:off x="5230654" y="4315776"/>
            <a:ext cx="4232876" cy="2405064"/>
          </a:xfrm>
          <a:prstGeom prst="roundRect">
            <a:avLst>
              <a:gd name="adj" fmla="val 32125"/>
            </a:avLst>
          </a:prstGeom>
          <a:solidFill>
            <a:srgbClr val="E6E6E6"/>
          </a:solidFill>
          <a:ln w="15240">
            <a:solidFill>
              <a:srgbClr val="CCCCCC"/>
            </a:solidFill>
            <a:prstDash val="solid"/>
          </a:ln>
        </p:spPr>
        <p:txBody>
          <a:bodyPr/>
          <a:lstStyle/>
          <a:p>
            <a:endParaRPr lang="ja-JP" altLang="en-US" sz="2400"/>
          </a:p>
        </p:txBody>
      </p:sp>
      <p:sp>
        <p:nvSpPr>
          <p:cNvPr id="9" name="Text 7"/>
          <p:cNvSpPr/>
          <p:nvPr/>
        </p:nvSpPr>
        <p:spPr>
          <a:xfrm>
            <a:off x="5525213" y="4610336"/>
            <a:ext cx="3545891" cy="502907"/>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肯定的評価</a:t>
            </a:r>
            <a:endParaRPr lang="en-US" sz="3200" dirty="0"/>
          </a:p>
        </p:txBody>
      </p:sp>
      <p:sp>
        <p:nvSpPr>
          <p:cNvPr id="10" name="Text 8"/>
          <p:cNvSpPr/>
          <p:nvPr/>
        </p:nvSpPr>
        <p:spPr>
          <a:xfrm>
            <a:off x="5525214" y="5214459"/>
            <a:ext cx="3634741" cy="1030232"/>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小さな成功体験を認め、自信を育てる</a:t>
            </a:r>
            <a:endParaRPr lang="en-US" sz="2800" dirty="0"/>
          </a:p>
        </p:txBody>
      </p:sp>
      <p:sp>
        <p:nvSpPr>
          <p:cNvPr id="11" name="Shape 9"/>
          <p:cNvSpPr/>
          <p:nvPr/>
        </p:nvSpPr>
        <p:spPr>
          <a:xfrm>
            <a:off x="9679067" y="4315776"/>
            <a:ext cx="4232876" cy="2405064"/>
          </a:xfrm>
          <a:prstGeom prst="roundRect">
            <a:avLst>
              <a:gd name="adj" fmla="val 32125"/>
            </a:avLst>
          </a:prstGeom>
          <a:solidFill>
            <a:srgbClr val="E6E6E6"/>
          </a:solidFill>
          <a:ln w="15240">
            <a:solidFill>
              <a:srgbClr val="CCCCCC"/>
            </a:solidFill>
            <a:prstDash val="solid"/>
          </a:ln>
        </p:spPr>
        <p:txBody>
          <a:bodyPr/>
          <a:lstStyle/>
          <a:p>
            <a:endParaRPr lang="ja-JP" altLang="en-US" sz="2400"/>
          </a:p>
        </p:txBody>
      </p:sp>
      <p:sp>
        <p:nvSpPr>
          <p:cNvPr id="12" name="Text 10"/>
          <p:cNvSpPr/>
          <p:nvPr/>
        </p:nvSpPr>
        <p:spPr>
          <a:xfrm>
            <a:off x="9973627" y="4610336"/>
            <a:ext cx="3545891" cy="502907"/>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継続的関わり</a:t>
            </a:r>
            <a:endParaRPr lang="en-US" sz="3200" dirty="0"/>
          </a:p>
        </p:txBody>
      </p:sp>
      <p:sp>
        <p:nvSpPr>
          <p:cNvPr id="13" name="Text 11"/>
          <p:cNvSpPr/>
          <p:nvPr/>
        </p:nvSpPr>
        <p:spPr>
          <a:xfrm>
            <a:off x="9973628" y="5214459"/>
            <a:ext cx="3634741" cy="1030232"/>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妊娠期から産後まで一貫して支援する</a:t>
            </a:r>
            <a:endParaRPr lang="en-US" sz="2800" dirty="0"/>
          </a:p>
        </p:txBody>
      </p:sp>
      <p:sp>
        <p:nvSpPr>
          <p:cNvPr id="14" name="Text 12"/>
          <p:cNvSpPr/>
          <p:nvPr/>
        </p:nvSpPr>
        <p:spPr>
          <a:xfrm>
            <a:off x="782241" y="7014210"/>
            <a:ext cx="13065919" cy="447080"/>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BM Plex Sans Medium" pitchFamily="34" charset="0"/>
                <a:ea typeface="IBM Plex Sans Medium" pitchFamily="34" charset="-122"/>
                <a:cs typeface="IBM Plex Sans Medium" pitchFamily="34" charset="-120"/>
              </a:rPr>
              <a:t>これらの支援により、健全な親子関係の形成を助けることができる。</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42010" y="827008"/>
            <a:ext cx="8269367" cy="939760"/>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マターナルロールの獲得</a:t>
            </a:r>
            <a:endParaRPr lang="en-US" sz="5900" dirty="0"/>
          </a:p>
        </p:txBody>
      </p:sp>
      <p:sp>
        <p:nvSpPr>
          <p:cNvPr id="3" name="Text 1"/>
          <p:cNvSpPr/>
          <p:nvPr/>
        </p:nvSpPr>
        <p:spPr>
          <a:xfrm>
            <a:off x="842010" y="1956792"/>
            <a:ext cx="12946380" cy="1443395"/>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Rubinは、母親になる過程を「マターナルロール獲得」と呼んだ。母性は生まれつきのものではなく、学習し獲得していく役割である。女性は妊娠中から出産後にかけて、周囲の支援や経験を通じて、徐々に母親としての自覚と行動を身につけていく。</a:t>
            </a:r>
            <a:endParaRPr lang="en-US" sz="2800" dirty="0"/>
          </a:p>
        </p:txBody>
      </p:sp>
      <p:sp>
        <p:nvSpPr>
          <p:cNvPr id="4" name="Shape 2"/>
          <p:cNvSpPr/>
          <p:nvPr/>
        </p:nvSpPr>
        <p:spPr>
          <a:xfrm>
            <a:off x="842129" y="4077295"/>
            <a:ext cx="4114919" cy="3252549"/>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180981" y="4416147"/>
            <a:ext cx="3437215" cy="4699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妊娠中</a:t>
            </a:r>
            <a:endParaRPr lang="en-US" sz="3600" dirty="0"/>
          </a:p>
        </p:txBody>
      </p:sp>
      <p:sp>
        <p:nvSpPr>
          <p:cNvPr id="6" name="Text 4"/>
          <p:cNvSpPr/>
          <p:nvPr/>
        </p:nvSpPr>
        <p:spPr>
          <a:xfrm>
            <a:off x="1180981" y="5066467"/>
            <a:ext cx="3437215" cy="962263"/>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赤ちゃんの存在を意識し始める</a:t>
            </a:r>
            <a:endParaRPr lang="en-US" sz="2800" dirty="0"/>
          </a:p>
        </p:txBody>
      </p:sp>
      <p:sp>
        <p:nvSpPr>
          <p:cNvPr id="7" name="Shape 5"/>
          <p:cNvSpPr/>
          <p:nvPr/>
        </p:nvSpPr>
        <p:spPr>
          <a:xfrm>
            <a:off x="5257800" y="4077295"/>
            <a:ext cx="4114919" cy="3252549"/>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596652" y="4416147"/>
            <a:ext cx="3437215" cy="4699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出産後</a:t>
            </a:r>
            <a:endParaRPr lang="en-US" sz="3600" dirty="0"/>
          </a:p>
        </p:txBody>
      </p:sp>
      <p:sp>
        <p:nvSpPr>
          <p:cNvPr id="9" name="Text 7"/>
          <p:cNvSpPr/>
          <p:nvPr/>
        </p:nvSpPr>
        <p:spPr>
          <a:xfrm>
            <a:off x="5596652" y="5066467"/>
            <a:ext cx="3437215" cy="1443395"/>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授乳やおむつ交換を通して母親としての実感を持つ</a:t>
            </a:r>
            <a:endParaRPr lang="en-US" sz="2800" dirty="0"/>
          </a:p>
        </p:txBody>
      </p:sp>
      <p:sp>
        <p:nvSpPr>
          <p:cNvPr id="10" name="Shape 8"/>
          <p:cNvSpPr/>
          <p:nvPr/>
        </p:nvSpPr>
        <p:spPr>
          <a:xfrm>
            <a:off x="9673471" y="4077295"/>
            <a:ext cx="4114919" cy="3252549"/>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sz="2400"/>
          </a:p>
        </p:txBody>
      </p:sp>
      <p:sp>
        <p:nvSpPr>
          <p:cNvPr id="11" name="Text 9"/>
          <p:cNvSpPr/>
          <p:nvPr/>
        </p:nvSpPr>
        <p:spPr>
          <a:xfrm>
            <a:off x="10012323" y="4416147"/>
            <a:ext cx="3437215" cy="4699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育児期</a:t>
            </a:r>
            <a:endParaRPr lang="en-US" sz="3600" dirty="0"/>
          </a:p>
        </p:txBody>
      </p:sp>
      <p:sp>
        <p:nvSpPr>
          <p:cNvPr id="12" name="Text 10"/>
          <p:cNvSpPr/>
          <p:nvPr/>
        </p:nvSpPr>
        <p:spPr>
          <a:xfrm>
            <a:off x="10012323" y="5066467"/>
            <a:ext cx="3437215" cy="1924526"/>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子どもへの愛情表現や育児行動を通じて「母としての自分」を確立していく</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33549" y="531411"/>
            <a:ext cx="6612374" cy="826532"/>
          </a:xfrm>
          <a:prstGeom prst="rect">
            <a:avLst/>
          </a:prstGeom>
          <a:noFill/>
          <a:ln/>
        </p:spPr>
        <p:txBody>
          <a:bodyPr wrap="none" lIns="0" tIns="0" rIns="0" bIns="0" rtlCol="0" anchor="t"/>
          <a:lstStyle/>
          <a:p>
            <a:pPr marL="0" indent="0" algn="l">
              <a:lnSpc>
                <a:spcPts val="6500"/>
              </a:lnSpc>
              <a:buNone/>
            </a:pPr>
            <a:r>
              <a:rPr lang="en-US" sz="5200" dirty="0">
                <a:solidFill>
                  <a:srgbClr val="1B1B27"/>
                </a:solidFill>
                <a:latin typeface="Inter Medium" pitchFamily="34" charset="0"/>
                <a:ea typeface="Inter Medium" pitchFamily="34" charset="-122"/>
                <a:cs typeface="Inter Medium" pitchFamily="34" charset="-120"/>
              </a:rPr>
              <a:t>母性発揮の意義</a:t>
            </a:r>
            <a:endParaRPr lang="en-US" sz="5200" dirty="0"/>
          </a:p>
        </p:txBody>
      </p:sp>
      <p:sp>
        <p:nvSpPr>
          <p:cNvPr id="3" name="Text 1"/>
          <p:cNvSpPr/>
          <p:nvPr/>
        </p:nvSpPr>
        <p:spPr>
          <a:xfrm>
            <a:off x="633549" y="1463670"/>
            <a:ext cx="13149262" cy="846534"/>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が適切に発揮されることは、母親と子どもそれぞれの健全な発達と安定した親子関係にとって非常に重要である。看護師は、妊娠期から産後にかけて、母性が自然に発揮されるよう支援していく役割を担っている。</a:t>
            </a:r>
            <a:endParaRPr lang="en-US" sz="2800" dirty="0"/>
          </a:p>
        </p:txBody>
      </p:sp>
      <p:sp>
        <p:nvSpPr>
          <p:cNvPr id="4" name="Shape 2"/>
          <p:cNvSpPr/>
          <p:nvPr/>
        </p:nvSpPr>
        <p:spPr>
          <a:xfrm>
            <a:off x="633549" y="2913443"/>
            <a:ext cx="6549371" cy="2323265"/>
          </a:xfrm>
          <a:prstGeom prst="roundRect">
            <a:avLst>
              <a:gd name="adj" fmla="val 5532"/>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928467" y="3208360"/>
            <a:ext cx="3361048" cy="478097"/>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nter Medium" pitchFamily="34" charset="0"/>
                <a:ea typeface="Inter Medium" pitchFamily="34" charset="-122"/>
                <a:cs typeface="Inter Medium" pitchFamily="34" charset="-120"/>
              </a:rPr>
              <a:t>母親の自尊感情の向上</a:t>
            </a:r>
            <a:endParaRPr lang="en-US" sz="3200" dirty="0"/>
          </a:p>
        </p:txBody>
      </p:sp>
      <p:sp>
        <p:nvSpPr>
          <p:cNvPr id="6" name="Text 4"/>
          <p:cNvSpPr/>
          <p:nvPr/>
        </p:nvSpPr>
        <p:spPr>
          <a:xfrm>
            <a:off x="928467" y="3780217"/>
            <a:ext cx="5949737" cy="97933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「自分は母親としてやっていける」という感覚が得られ、自己肯定感が高まる。</a:t>
            </a:r>
            <a:endParaRPr lang="en-US" sz="2800" dirty="0"/>
          </a:p>
        </p:txBody>
      </p:sp>
      <p:sp>
        <p:nvSpPr>
          <p:cNvPr id="7" name="Shape 5"/>
          <p:cNvSpPr/>
          <p:nvPr/>
        </p:nvSpPr>
        <p:spPr>
          <a:xfrm>
            <a:off x="7340339" y="2913443"/>
            <a:ext cx="6549492" cy="2323265"/>
          </a:xfrm>
          <a:prstGeom prst="roundRect">
            <a:avLst>
              <a:gd name="adj" fmla="val 5532"/>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635257" y="3208360"/>
            <a:ext cx="3361048" cy="478097"/>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nter Medium" pitchFamily="34" charset="0"/>
                <a:ea typeface="Inter Medium" pitchFamily="34" charset="-122"/>
                <a:cs typeface="Inter Medium" pitchFamily="34" charset="-120"/>
              </a:rPr>
              <a:t>自己効力感の向上</a:t>
            </a:r>
            <a:endParaRPr lang="en-US" sz="3200" dirty="0"/>
          </a:p>
        </p:txBody>
      </p:sp>
      <p:sp>
        <p:nvSpPr>
          <p:cNvPr id="9" name="Text 7"/>
          <p:cNvSpPr/>
          <p:nvPr/>
        </p:nvSpPr>
        <p:spPr>
          <a:xfrm>
            <a:off x="7635257" y="3780217"/>
            <a:ext cx="5949858" cy="97933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育児に対する「自分にはできる」という信頼感が育ち、積極的に育児に取り組むようになる。</a:t>
            </a:r>
            <a:endParaRPr lang="en-US" sz="2800" dirty="0"/>
          </a:p>
        </p:txBody>
      </p:sp>
      <p:sp>
        <p:nvSpPr>
          <p:cNvPr id="10" name="Shape 8"/>
          <p:cNvSpPr/>
          <p:nvPr/>
        </p:nvSpPr>
        <p:spPr>
          <a:xfrm>
            <a:off x="633549" y="5409947"/>
            <a:ext cx="6549371" cy="2323265"/>
          </a:xfrm>
          <a:prstGeom prst="roundRect">
            <a:avLst>
              <a:gd name="adj" fmla="val 5532"/>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928467" y="5704864"/>
            <a:ext cx="3361048" cy="478097"/>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nter Medium" pitchFamily="34" charset="0"/>
                <a:ea typeface="Inter Medium" pitchFamily="34" charset="-122"/>
                <a:cs typeface="Inter Medium" pitchFamily="34" charset="-120"/>
              </a:rPr>
              <a:t>愛着形成の促進</a:t>
            </a:r>
            <a:endParaRPr lang="en-US" sz="3200" dirty="0"/>
          </a:p>
        </p:txBody>
      </p:sp>
      <p:sp>
        <p:nvSpPr>
          <p:cNvPr id="12" name="Text 10"/>
          <p:cNvSpPr/>
          <p:nvPr/>
        </p:nvSpPr>
        <p:spPr>
          <a:xfrm>
            <a:off x="928467" y="6276721"/>
            <a:ext cx="5949737" cy="97933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母親が子どもに関心を持ち、関わろうとすることで、情緒的な絆が深まる。</a:t>
            </a:r>
            <a:endParaRPr lang="en-US" sz="2800" dirty="0"/>
          </a:p>
        </p:txBody>
      </p:sp>
      <p:sp>
        <p:nvSpPr>
          <p:cNvPr id="13" name="Shape 11"/>
          <p:cNvSpPr/>
          <p:nvPr/>
        </p:nvSpPr>
        <p:spPr>
          <a:xfrm>
            <a:off x="7340339" y="5409947"/>
            <a:ext cx="6549492" cy="2323265"/>
          </a:xfrm>
          <a:prstGeom prst="roundRect">
            <a:avLst>
              <a:gd name="adj" fmla="val 5532"/>
            </a:avLst>
          </a:prstGeom>
          <a:solidFill>
            <a:srgbClr val="FFFFFF">
              <a:alpha val="95000"/>
            </a:srgbClr>
          </a:solidFill>
          <a:ln w="30480">
            <a:solidFill>
              <a:srgbClr val="CCCCCC"/>
            </a:solidFill>
            <a:prstDash val="solid"/>
          </a:ln>
        </p:spPr>
        <p:txBody>
          <a:bodyPr/>
          <a:lstStyle/>
          <a:p>
            <a:endParaRPr lang="ja-JP" altLang="en-US" sz="2400"/>
          </a:p>
        </p:txBody>
      </p:sp>
      <p:sp>
        <p:nvSpPr>
          <p:cNvPr id="14" name="Text 12"/>
          <p:cNvSpPr/>
          <p:nvPr/>
        </p:nvSpPr>
        <p:spPr>
          <a:xfrm>
            <a:off x="7635257" y="5704864"/>
            <a:ext cx="3361048" cy="478097"/>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nter Medium" pitchFamily="34" charset="0"/>
                <a:ea typeface="Inter Medium" pitchFamily="34" charset="-122"/>
                <a:cs typeface="Inter Medium" pitchFamily="34" charset="-120"/>
              </a:rPr>
              <a:t>親子関係の安定</a:t>
            </a:r>
            <a:endParaRPr lang="en-US" sz="3200" dirty="0"/>
          </a:p>
        </p:txBody>
      </p:sp>
      <p:sp>
        <p:nvSpPr>
          <p:cNvPr id="15" name="Text 13"/>
          <p:cNvSpPr/>
          <p:nvPr/>
        </p:nvSpPr>
        <p:spPr>
          <a:xfrm>
            <a:off x="7635257" y="6276721"/>
            <a:ext cx="5949858" cy="97933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母性が発揮されると、育児行動に一貫性が生まれ、親子の信頼関係が築かれる。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01278" y="694015"/>
            <a:ext cx="6262211" cy="782836"/>
          </a:xfrm>
          <a:prstGeom prst="rect">
            <a:avLst/>
          </a:prstGeom>
          <a:noFill/>
          <a:ln/>
        </p:spPr>
        <p:txBody>
          <a:bodyPr wrap="none" lIns="0" tIns="0" rIns="0" bIns="0" rtlCol="0" anchor="t"/>
          <a:lstStyle/>
          <a:p>
            <a:pPr marL="0" indent="0" algn="l">
              <a:lnSpc>
                <a:spcPts val="6150"/>
              </a:lnSpc>
              <a:buNone/>
            </a:pPr>
            <a:r>
              <a:rPr lang="en-US" sz="6000" dirty="0">
                <a:solidFill>
                  <a:srgbClr val="1B1B27"/>
                </a:solidFill>
                <a:latin typeface="Inter Medium" pitchFamily="34" charset="0"/>
                <a:ea typeface="Inter Medium" pitchFamily="34" charset="-122"/>
                <a:cs typeface="Inter Medium" pitchFamily="34" charset="-120"/>
              </a:rPr>
              <a:t>周産期に与える影響</a:t>
            </a:r>
            <a:endParaRPr lang="en-US" sz="6000" dirty="0"/>
          </a:p>
        </p:txBody>
      </p:sp>
      <p:sp>
        <p:nvSpPr>
          <p:cNvPr id="3" name="Text 1"/>
          <p:cNvSpPr/>
          <p:nvPr/>
        </p:nvSpPr>
        <p:spPr>
          <a:xfrm>
            <a:off x="701278" y="1794867"/>
            <a:ext cx="13227844" cy="801529"/>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周産期の母性発揮は、母親の心身の安定や育児適応に大きな影響を与える。看護職者の支援により、母性が自然に発揮されるようにすることが重要である。</a:t>
            </a:r>
            <a:endParaRPr lang="en-US" sz="2800" dirty="0"/>
          </a:p>
        </p:txBody>
      </p:sp>
      <p:sp>
        <p:nvSpPr>
          <p:cNvPr id="4" name="Text 2"/>
          <p:cNvSpPr/>
          <p:nvPr/>
        </p:nvSpPr>
        <p:spPr>
          <a:xfrm>
            <a:off x="701278" y="2878098"/>
            <a:ext cx="250388" cy="313015"/>
          </a:xfrm>
          <a:prstGeom prst="rect">
            <a:avLst/>
          </a:prstGeom>
          <a:noFill/>
          <a:ln/>
        </p:spPr>
        <p:txBody>
          <a:bodyPr wrap="none" lIns="0" tIns="0" rIns="0" bIns="0" rtlCol="0" anchor="t"/>
          <a:lstStyle/>
          <a:p>
            <a:pPr marL="0" indent="0" algn="l">
              <a:lnSpc>
                <a:spcPts val="3150"/>
              </a:lnSpc>
              <a:buNone/>
            </a:pPr>
            <a:r>
              <a:rPr lang="en-US" sz="2800" dirty="0">
                <a:solidFill>
                  <a:srgbClr val="030303"/>
                </a:solidFill>
                <a:latin typeface="Abadi" panose="020B0604020104020204" pitchFamily="34" charset="0"/>
                <a:ea typeface="Inter Light" pitchFamily="34" charset="-122"/>
                <a:cs typeface="Inter Light" pitchFamily="34" charset="-120"/>
              </a:rPr>
              <a:t>01</a:t>
            </a:r>
            <a:endParaRPr lang="en-US" sz="2800" dirty="0"/>
          </a:p>
        </p:txBody>
      </p:sp>
      <p:sp>
        <p:nvSpPr>
          <p:cNvPr id="5" name="Shape 3"/>
          <p:cNvSpPr/>
          <p:nvPr/>
        </p:nvSpPr>
        <p:spPr>
          <a:xfrm>
            <a:off x="701278" y="3273147"/>
            <a:ext cx="6488668" cy="30480"/>
          </a:xfrm>
          <a:prstGeom prst="rect">
            <a:avLst/>
          </a:prstGeom>
          <a:solidFill>
            <a:srgbClr val="030303"/>
          </a:solidFill>
          <a:ln/>
        </p:spPr>
        <p:txBody>
          <a:bodyPr/>
          <a:lstStyle/>
          <a:p>
            <a:endParaRPr lang="ja-JP" altLang="en-US" sz="2800"/>
          </a:p>
        </p:txBody>
      </p:sp>
      <p:sp>
        <p:nvSpPr>
          <p:cNvPr id="6" name="Text 4"/>
          <p:cNvSpPr/>
          <p:nvPr/>
        </p:nvSpPr>
        <p:spPr>
          <a:xfrm>
            <a:off x="701278" y="3459242"/>
            <a:ext cx="3756184" cy="391358"/>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分娩・産褥期の情緒的安定</a:t>
            </a:r>
            <a:endParaRPr lang="en-US" sz="3600" dirty="0"/>
          </a:p>
        </p:txBody>
      </p:sp>
      <p:sp>
        <p:nvSpPr>
          <p:cNvPr id="7" name="Text 5"/>
          <p:cNvSpPr/>
          <p:nvPr/>
        </p:nvSpPr>
        <p:spPr>
          <a:xfrm>
            <a:off x="701278" y="4000857"/>
            <a:ext cx="6488668" cy="801529"/>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出産に対する不安や恐怖が軽減され、産後の感情の浮き沈みが緩和される。</a:t>
            </a:r>
            <a:endParaRPr lang="en-US" sz="2800" dirty="0"/>
          </a:p>
        </p:txBody>
      </p:sp>
      <p:sp>
        <p:nvSpPr>
          <p:cNvPr id="8" name="Text 6"/>
          <p:cNvSpPr/>
          <p:nvPr/>
        </p:nvSpPr>
        <p:spPr>
          <a:xfrm>
            <a:off x="7440335" y="2878098"/>
            <a:ext cx="250388" cy="313015"/>
          </a:xfrm>
          <a:prstGeom prst="rect">
            <a:avLst/>
          </a:prstGeom>
          <a:noFill/>
          <a:ln/>
        </p:spPr>
        <p:txBody>
          <a:bodyPr wrap="none" lIns="0" tIns="0" rIns="0" bIns="0" rtlCol="0" anchor="t"/>
          <a:lstStyle/>
          <a:p>
            <a:pPr marL="0" indent="0" algn="l">
              <a:lnSpc>
                <a:spcPts val="3150"/>
              </a:lnSpc>
              <a:buNone/>
            </a:pPr>
            <a:r>
              <a:rPr lang="en-US" sz="2800" dirty="0">
                <a:solidFill>
                  <a:srgbClr val="030303"/>
                </a:solidFill>
                <a:latin typeface="Abadi" panose="020B0604020104020204" pitchFamily="34" charset="0"/>
                <a:ea typeface="Inter Light" pitchFamily="34" charset="-122"/>
                <a:cs typeface="Inter Light" pitchFamily="34" charset="-120"/>
              </a:rPr>
              <a:t>02</a:t>
            </a:r>
            <a:endParaRPr lang="en-US" sz="2800" dirty="0"/>
          </a:p>
        </p:txBody>
      </p:sp>
      <p:sp>
        <p:nvSpPr>
          <p:cNvPr id="9" name="Shape 7"/>
          <p:cNvSpPr/>
          <p:nvPr/>
        </p:nvSpPr>
        <p:spPr>
          <a:xfrm>
            <a:off x="7440335" y="3273147"/>
            <a:ext cx="6488787" cy="30480"/>
          </a:xfrm>
          <a:prstGeom prst="rect">
            <a:avLst/>
          </a:prstGeom>
          <a:solidFill>
            <a:srgbClr val="030303"/>
          </a:solidFill>
          <a:ln/>
        </p:spPr>
        <p:txBody>
          <a:bodyPr/>
          <a:lstStyle/>
          <a:p>
            <a:endParaRPr lang="ja-JP" altLang="en-US" sz="2800"/>
          </a:p>
        </p:txBody>
      </p:sp>
      <p:sp>
        <p:nvSpPr>
          <p:cNvPr id="10" name="Text 8"/>
          <p:cNvSpPr/>
          <p:nvPr/>
        </p:nvSpPr>
        <p:spPr>
          <a:xfrm>
            <a:off x="7440335" y="3459242"/>
            <a:ext cx="3131106" cy="391358"/>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産後うつの予防</a:t>
            </a:r>
            <a:endParaRPr lang="en-US" sz="3600" dirty="0"/>
          </a:p>
        </p:txBody>
      </p:sp>
      <p:sp>
        <p:nvSpPr>
          <p:cNvPr id="11" name="Text 9"/>
          <p:cNvSpPr/>
          <p:nvPr/>
        </p:nvSpPr>
        <p:spPr>
          <a:xfrm>
            <a:off x="7440335" y="4000857"/>
            <a:ext cx="6488787" cy="801529"/>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育児への自信と満足感があると、抑うつ傾向のリスクが低下する。</a:t>
            </a:r>
            <a:endParaRPr lang="en-US" sz="2800" dirty="0"/>
          </a:p>
        </p:txBody>
      </p:sp>
      <p:sp>
        <p:nvSpPr>
          <p:cNvPr id="12" name="Text 10"/>
          <p:cNvSpPr/>
          <p:nvPr/>
        </p:nvSpPr>
        <p:spPr>
          <a:xfrm>
            <a:off x="701278" y="5240536"/>
            <a:ext cx="250388" cy="313015"/>
          </a:xfrm>
          <a:prstGeom prst="rect">
            <a:avLst/>
          </a:prstGeom>
          <a:noFill/>
          <a:ln/>
        </p:spPr>
        <p:txBody>
          <a:bodyPr wrap="none" lIns="0" tIns="0" rIns="0" bIns="0" rtlCol="0" anchor="t"/>
          <a:lstStyle/>
          <a:p>
            <a:pPr marL="0" indent="0" algn="l">
              <a:lnSpc>
                <a:spcPts val="3150"/>
              </a:lnSpc>
              <a:buNone/>
            </a:pPr>
            <a:r>
              <a:rPr lang="en-US" sz="2800" dirty="0">
                <a:solidFill>
                  <a:srgbClr val="030303"/>
                </a:solidFill>
                <a:latin typeface="Abadi" panose="020B0604020104020204" pitchFamily="34" charset="0"/>
                <a:ea typeface="Inter Light" pitchFamily="34" charset="-122"/>
                <a:cs typeface="Inter Light" pitchFamily="34" charset="-120"/>
              </a:rPr>
              <a:t>03</a:t>
            </a:r>
            <a:endParaRPr lang="en-US" sz="2800" dirty="0"/>
          </a:p>
        </p:txBody>
      </p:sp>
      <p:sp>
        <p:nvSpPr>
          <p:cNvPr id="13" name="Shape 11"/>
          <p:cNvSpPr/>
          <p:nvPr/>
        </p:nvSpPr>
        <p:spPr>
          <a:xfrm>
            <a:off x="701278" y="5635585"/>
            <a:ext cx="6488668" cy="30480"/>
          </a:xfrm>
          <a:prstGeom prst="rect">
            <a:avLst/>
          </a:prstGeom>
          <a:solidFill>
            <a:srgbClr val="030303"/>
          </a:solidFill>
          <a:ln/>
        </p:spPr>
        <p:txBody>
          <a:bodyPr/>
          <a:lstStyle/>
          <a:p>
            <a:endParaRPr lang="ja-JP" altLang="en-US" sz="2800"/>
          </a:p>
        </p:txBody>
      </p:sp>
      <p:sp>
        <p:nvSpPr>
          <p:cNvPr id="14" name="Text 12"/>
          <p:cNvSpPr/>
          <p:nvPr/>
        </p:nvSpPr>
        <p:spPr>
          <a:xfrm>
            <a:off x="701278" y="5821680"/>
            <a:ext cx="3131106" cy="391358"/>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育児困難感の軽減</a:t>
            </a:r>
            <a:endParaRPr lang="en-US" sz="3600" dirty="0"/>
          </a:p>
        </p:txBody>
      </p:sp>
      <p:sp>
        <p:nvSpPr>
          <p:cNvPr id="15" name="Text 13"/>
          <p:cNvSpPr/>
          <p:nvPr/>
        </p:nvSpPr>
        <p:spPr>
          <a:xfrm>
            <a:off x="701278" y="6363295"/>
            <a:ext cx="6488668" cy="801529"/>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子どもの泣きや授乳トラブルなどへの対応に柔軟性が持てるようになり、疲弊感が軽減する。</a:t>
            </a:r>
            <a:endParaRPr lang="en-US" sz="2800" dirty="0"/>
          </a:p>
        </p:txBody>
      </p:sp>
      <p:sp>
        <p:nvSpPr>
          <p:cNvPr id="16" name="Text 14"/>
          <p:cNvSpPr/>
          <p:nvPr/>
        </p:nvSpPr>
        <p:spPr>
          <a:xfrm>
            <a:off x="7440335" y="5240536"/>
            <a:ext cx="250388" cy="313015"/>
          </a:xfrm>
          <a:prstGeom prst="rect">
            <a:avLst/>
          </a:prstGeom>
          <a:noFill/>
          <a:ln/>
        </p:spPr>
        <p:txBody>
          <a:bodyPr wrap="none" lIns="0" tIns="0" rIns="0" bIns="0" rtlCol="0" anchor="t"/>
          <a:lstStyle/>
          <a:p>
            <a:pPr marL="0" indent="0" algn="l">
              <a:lnSpc>
                <a:spcPts val="3150"/>
              </a:lnSpc>
              <a:buNone/>
            </a:pPr>
            <a:r>
              <a:rPr lang="en-US" sz="2800" dirty="0">
                <a:solidFill>
                  <a:srgbClr val="030303"/>
                </a:solidFill>
                <a:latin typeface="Abadi" panose="020B0604020104020204" pitchFamily="34" charset="0"/>
                <a:ea typeface="Inter Light" pitchFamily="34" charset="-122"/>
                <a:cs typeface="Inter Light" pitchFamily="34" charset="-120"/>
              </a:rPr>
              <a:t>04</a:t>
            </a:r>
            <a:endParaRPr lang="en-US" sz="2800" dirty="0"/>
          </a:p>
        </p:txBody>
      </p:sp>
      <p:sp>
        <p:nvSpPr>
          <p:cNvPr id="17" name="Shape 15"/>
          <p:cNvSpPr/>
          <p:nvPr/>
        </p:nvSpPr>
        <p:spPr>
          <a:xfrm>
            <a:off x="7440335" y="5635585"/>
            <a:ext cx="6488787" cy="30480"/>
          </a:xfrm>
          <a:prstGeom prst="rect">
            <a:avLst/>
          </a:prstGeom>
          <a:solidFill>
            <a:srgbClr val="030303"/>
          </a:solidFill>
          <a:ln/>
        </p:spPr>
        <p:txBody>
          <a:bodyPr/>
          <a:lstStyle/>
          <a:p>
            <a:endParaRPr lang="ja-JP" altLang="en-US" sz="2800"/>
          </a:p>
        </p:txBody>
      </p:sp>
      <p:sp>
        <p:nvSpPr>
          <p:cNvPr id="18" name="Text 16"/>
          <p:cNvSpPr/>
          <p:nvPr/>
        </p:nvSpPr>
        <p:spPr>
          <a:xfrm>
            <a:off x="7440335" y="5821680"/>
            <a:ext cx="3443168" cy="391358"/>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継続的な養育意欲の維持</a:t>
            </a:r>
            <a:endParaRPr lang="en-US" sz="3600" dirty="0"/>
          </a:p>
        </p:txBody>
      </p:sp>
      <p:sp>
        <p:nvSpPr>
          <p:cNvPr id="19" name="Text 17"/>
          <p:cNvSpPr/>
          <p:nvPr/>
        </p:nvSpPr>
        <p:spPr>
          <a:xfrm>
            <a:off x="7440335" y="6363295"/>
            <a:ext cx="6488787" cy="801529"/>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自信をもって子育てができることで、長期的に育児に前向きな姿勢を保ちやすくなる。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99517" y="1139666"/>
            <a:ext cx="8031480" cy="1003935"/>
          </a:xfrm>
          <a:prstGeom prst="rect">
            <a:avLst/>
          </a:prstGeom>
          <a:noFill/>
          <a:ln/>
        </p:spPr>
        <p:txBody>
          <a:bodyPr wrap="none" lIns="0" tIns="0" rIns="0" bIns="0" rtlCol="0" anchor="t"/>
          <a:lstStyle/>
          <a:p>
            <a:pPr marL="0" indent="0" algn="l">
              <a:lnSpc>
                <a:spcPts val="7900"/>
              </a:lnSpc>
              <a:buNone/>
            </a:pPr>
            <a:r>
              <a:rPr lang="en-US" sz="6300" dirty="0">
                <a:solidFill>
                  <a:srgbClr val="1B1B27"/>
                </a:solidFill>
                <a:latin typeface="Inter Medium" pitchFamily="34" charset="0"/>
                <a:ea typeface="Inter Medium" pitchFamily="34" charset="-122"/>
                <a:cs typeface="Inter Medium" pitchFamily="34" charset="-120"/>
              </a:rPr>
              <a:t>看護職者の支援の意義</a:t>
            </a:r>
            <a:endParaRPr lang="en-US" sz="6300" dirty="0"/>
          </a:p>
        </p:txBody>
      </p:sp>
      <p:sp>
        <p:nvSpPr>
          <p:cNvPr id="3" name="Text 1"/>
          <p:cNvSpPr/>
          <p:nvPr/>
        </p:nvSpPr>
        <p:spPr>
          <a:xfrm>
            <a:off x="899517" y="2914531"/>
            <a:ext cx="7385328" cy="2055495"/>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母性が自然に発揮されるようにするには、妊娠期からの継続的な関わりと、安心できる環境づくりが必要である。母性を肯定する支援が、母親としての自信や役割意識を高めることにつながる。</a:t>
            </a:r>
            <a:endParaRPr lang="en-US" sz="2800" dirty="0"/>
          </a:p>
        </p:txBody>
      </p:sp>
      <p:sp>
        <p:nvSpPr>
          <p:cNvPr id="4" name="Text 2"/>
          <p:cNvSpPr/>
          <p:nvPr/>
        </p:nvSpPr>
        <p:spPr>
          <a:xfrm>
            <a:off x="899517" y="5740956"/>
            <a:ext cx="7385328" cy="1541621"/>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看護師は専門職としての知識・技術に加え、共感的姿勢と心理的サポートをもって関わることが求められる。</a:t>
            </a:r>
            <a:endParaRPr lang="en-US" sz="2800" dirty="0"/>
          </a:p>
        </p:txBody>
      </p:sp>
      <p:sp>
        <p:nvSpPr>
          <p:cNvPr id="5" name="Text 3"/>
          <p:cNvSpPr/>
          <p:nvPr/>
        </p:nvSpPr>
        <p:spPr>
          <a:xfrm>
            <a:off x="9557980" y="2986802"/>
            <a:ext cx="4180403" cy="1541621"/>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母性を肯定する支援が、母親としての自信や役割意識を高める</a:t>
            </a:r>
            <a:endParaRPr lang="en-US" sz="2800" dirty="0"/>
          </a:p>
        </p:txBody>
      </p:sp>
      <p:sp>
        <p:nvSpPr>
          <p:cNvPr id="6" name="Shape 4"/>
          <p:cNvSpPr/>
          <p:nvPr/>
        </p:nvSpPr>
        <p:spPr>
          <a:xfrm>
            <a:off x="9076134" y="2986802"/>
            <a:ext cx="38100" cy="1541621"/>
          </a:xfrm>
          <a:prstGeom prst="rect">
            <a:avLst/>
          </a:prstGeom>
          <a:solidFill>
            <a:srgbClr val="030303"/>
          </a:solidFill>
          <a:ln/>
        </p:spPr>
        <p:txBody>
          <a:bodyPr/>
          <a:lstStyle/>
          <a:p>
            <a:endParaRPr lang="ja-JP"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6290" y="809927"/>
            <a:ext cx="6518910" cy="814745"/>
          </a:xfrm>
          <a:prstGeom prst="rect">
            <a:avLst/>
          </a:prstGeom>
          <a:noFill/>
          <a:ln/>
        </p:spPr>
        <p:txBody>
          <a:bodyPr wrap="none" lIns="0" tIns="0" rIns="0" bIns="0" rtlCol="0" anchor="t"/>
          <a:lstStyle/>
          <a:p>
            <a:pPr marL="0" indent="0" algn="l">
              <a:lnSpc>
                <a:spcPts val="6400"/>
              </a:lnSpc>
              <a:buNone/>
            </a:pPr>
            <a:r>
              <a:rPr lang="en-US" sz="6000" dirty="0">
                <a:solidFill>
                  <a:srgbClr val="1B1B27"/>
                </a:solidFill>
                <a:latin typeface="Inter Medium" pitchFamily="34" charset="0"/>
                <a:ea typeface="Inter Medium" pitchFamily="34" charset="-122"/>
                <a:cs typeface="Inter Medium" pitchFamily="34" charset="-120"/>
              </a:rPr>
              <a:t>看護師の5つの役割</a:t>
            </a:r>
            <a:endParaRPr lang="en-US" sz="6000" dirty="0"/>
          </a:p>
        </p:txBody>
      </p:sp>
      <p:sp>
        <p:nvSpPr>
          <p:cNvPr id="3" name="Shape 1"/>
          <p:cNvSpPr/>
          <p:nvPr/>
        </p:nvSpPr>
        <p:spPr>
          <a:xfrm>
            <a:off x="796290" y="1800088"/>
            <a:ext cx="4270770" cy="3161191"/>
          </a:xfrm>
          <a:prstGeom prst="roundRect">
            <a:avLst>
              <a:gd name="adj" fmla="val 3890"/>
            </a:avLst>
          </a:prstGeom>
          <a:solidFill>
            <a:srgbClr val="FFFFFF">
              <a:alpha val="95000"/>
            </a:srgbClr>
          </a:solidFill>
          <a:ln w="30480">
            <a:solidFill>
              <a:srgbClr val="CCCCCC"/>
            </a:solidFill>
            <a:prstDash val="solid"/>
          </a:ln>
        </p:spPr>
        <p:txBody>
          <a:bodyPr/>
          <a:lstStyle/>
          <a:p>
            <a:endParaRPr lang="ja-JP" altLang="en-US" sz="2400"/>
          </a:p>
        </p:txBody>
      </p:sp>
      <p:sp>
        <p:nvSpPr>
          <p:cNvPr id="4" name="Text 2"/>
          <p:cNvSpPr/>
          <p:nvPr/>
        </p:nvSpPr>
        <p:spPr>
          <a:xfrm>
            <a:off x="1087517" y="2091316"/>
            <a:ext cx="3301609" cy="45752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共感的支援</a:t>
            </a:r>
            <a:endParaRPr lang="en-US" sz="3200" dirty="0"/>
          </a:p>
        </p:txBody>
      </p:sp>
      <p:sp>
        <p:nvSpPr>
          <p:cNvPr id="5" name="Text 3"/>
          <p:cNvSpPr/>
          <p:nvPr/>
        </p:nvSpPr>
        <p:spPr>
          <a:xfrm>
            <a:off x="1087517" y="2655196"/>
            <a:ext cx="3680783" cy="1873932"/>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母親の感情や不安に寄り添い、「不安になるのも当然です」と感情を受け止める姿勢を持つ。</a:t>
            </a:r>
            <a:endParaRPr lang="en-US" sz="2800" dirty="0"/>
          </a:p>
        </p:txBody>
      </p:sp>
      <p:sp>
        <p:nvSpPr>
          <p:cNvPr id="6" name="Shape 4"/>
          <p:cNvSpPr/>
          <p:nvPr/>
        </p:nvSpPr>
        <p:spPr>
          <a:xfrm>
            <a:off x="5273278" y="1800088"/>
            <a:ext cx="4270770" cy="3161191"/>
          </a:xfrm>
          <a:prstGeom prst="roundRect">
            <a:avLst>
              <a:gd name="adj" fmla="val 3890"/>
            </a:avLst>
          </a:prstGeom>
          <a:solidFill>
            <a:srgbClr val="FFFFFF">
              <a:alpha val="95000"/>
            </a:srgbClr>
          </a:solidFill>
          <a:ln w="30480">
            <a:solidFill>
              <a:srgbClr val="CCCCCC"/>
            </a:solidFill>
            <a:prstDash val="solid"/>
          </a:ln>
        </p:spPr>
        <p:txBody>
          <a:bodyPr/>
          <a:lstStyle/>
          <a:p>
            <a:endParaRPr lang="ja-JP" altLang="en-US" sz="2400"/>
          </a:p>
        </p:txBody>
      </p:sp>
      <p:sp>
        <p:nvSpPr>
          <p:cNvPr id="7" name="Text 5"/>
          <p:cNvSpPr/>
          <p:nvPr/>
        </p:nvSpPr>
        <p:spPr>
          <a:xfrm>
            <a:off x="5564505" y="2091316"/>
            <a:ext cx="3624462" cy="457520"/>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Inter Medium" pitchFamily="34" charset="0"/>
                <a:ea typeface="Inter Medium" pitchFamily="34" charset="-122"/>
                <a:cs typeface="Inter Medium" pitchFamily="34" charset="-120"/>
              </a:rPr>
              <a:t>肯定的なフィードバック</a:t>
            </a:r>
            <a:endParaRPr lang="en-US" sz="2800" dirty="0"/>
          </a:p>
        </p:txBody>
      </p:sp>
      <p:sp>
        <p:nvSpPr>
          <p:cNvPr id="8" name="Text 6"/>
          <p:cNvSpPr/>
          <p:nvPr/>
        </p:nvSpPr>
        <p:spPr>
          <a:xfrm>
            <a:off x="5564505" y="2655196"/>
            <a:ext cx="3680783" cy="1873932"/>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母親の育児行動に対して「よくできていますね」「がんばっていますね」と認めることで、自信を引き出す。</a:t>
            </a:r>
            <a:endParaRPr lang="en-US" sz="2800" dirty="0"/>
          </a:p>
        </p:txBody>
      </p:sp>
      <p:sp>
        <p:nvSpPr>
          <p:cNvPr id="9" name="Shape 7"/>
          <p:cNvSpPr/>
          <p:nvPr/>
        </p:nvSpPr>
        <p:spPr>
          <a:xfrm>
            <a:off x="9750267" y="1800088"/>
            <a:ext cx="4270770" cy="3161191"/>
          </a:xfrm>
          <a:prstGeom prst="roundRect">
            <a:avLst>
              <a:gd name="adj" fmla="val 3890"/>
            </a:avLst>
          </a:prstGeom>
          <a:solidFill>
            <a:srgbClr val="FFFFFF">
              <a:alpha val="95000"/>
            </a:srgbClr>
          </a:solidFill>
          <a:ln w="30480">
            <a:solidFill>
              <a:srgbClr val="CCCCCC"/>
            </a:solidFill>
            <a:prstDash val="solid"/>
          </a:ln>
        </p:spPr>
        <p:txBody>
          <a:bodyPr/>
          <a:lstStyle/>
          <a:p>
            <a:endParaRPr lang="ja-JP" altLang="en-US" sz="2400"/>
          </a:p>
        </p:txBody>
      </p:sp>
      <p:sp>
        <p:nvSpPr>
          <p:cNvPr id="10" name="Text 8"/>
          <p:cNvSpPr/>
          <p:nvPr/>
        </p:nvSpPr>
        <p:spPr>
          <a:xfrm>
            <a:off x="10041493" y="2091316"/>
            <a:ext cx="3301609" cy="45752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傾聴の姿勢</a:t>
            </a:r>
            <a:endParaRPr lang="en-US" sz="3200" dirty="0"/>
          </a:p>
        </p:txBody>
      </p:sp>
      <p:sp>
        <p:nvSpPr>
          <p:cNvPr id="11" name="Text 9"/>
          <p:cNvSpPr/>
          <p:nvPr/>
        </p:nvSpPr>
        <p:spPr>
          <a:xfrm>
            <a:off x="10041493" y="2655196"/>
            <a:ext cx="3680783" cy="936966"/>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母親の語りを遮らずに聴き、思いを整理する手助けをする。</a:t>
            </a:r>
            <a:endParaRPr lang="en-US" sz="2800" dirty="0"/>
          </a:p>
        </p:txBody>
      </p:sp>
      <p:sp>
        <p:nvSpPr>
          <p:cNvPr id="12" name="Shape 10"/>
          <p:cNvSpPr/>
          <p:nvPr/>
        </p:nvSpPr>
        <p:spPr>
          <a:xfrm>
            <a:off x="796291" y="5136695"/>
            <a:ext cx="6538214" cy="2380979"/>
          </a:xfrm>
          <a:prstGeom prst="roundRect">
            <a:avLst>
              <a:gd name="adj" fmla="val 5529"/>
            </a:avLst>
          </a:prstGeom>
          <a:solidFill>
            <a:srgbClr val="FFFFFF">
              <a:alpha val="95000"/>
            </a:srgbClr>
          </a:solidFill>
          <a:ln w="30480">
            <a:solidFill>
              <a:srgbClr val="CCCCCC"/>
            </a:solidFill>
            <a:prstDash val="solid"/>
          </a:ln>
        </p:spPr>
        <p:txBody>
          <a:bodyPr/>
          <a:lstStyle/>
          <a:p>
            <a:endParaRPr lang="ja-JP" altLang="en-US" sz="2400"/>
          </a:p>
        </p:txBody>
      </p:sp>
      <p:sp>
        <p:nvSpPr>
          <p:cNvPr id="13" name="Text 11"/>
          <p:cNvSpPr/>
          <p:nvPr/>
        </p:nvSpPr>
        <p:spPr>
          <a:xfrm>
            <a:off x="1087518" y="5427923"/>
            <a:ext cx="3301609" cy="489764"/>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母性を肯定する関わり</a:t>
            </a:r>
            <a:endParaRPr lang="en-US" sz="3200" dirty="0"/>
          </a:p>
        </p:txBody>
      </p:sp>
      <p:sp>
        <p:nvSpPr>
          <p:cNvPr id="14" name="Text 12"/>
          <p:cNvSpPr/>
          <p:nvPr/>
        </p:nvSpPr>
        <p:spPr>
          <a:xfrm>
            <a:off x="1087518" y="5991802"/>
            <a:ext cx="5948228" cy="1002999"/>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「お母さんとして自然に感じていることですよ」と伝え、母性を価値あるものとして支える。</a:t>
            </a:r>
            <a:endParaRPr lang="en-US" sz="2800" dirty="0"/>
          </a:p>
        </p:txBody>
      </p:sp>
      <p:sp>
        <p:nvSpPr>
          <p:cNvPr id="15" name="Shape 13"/>
          <p:cNvSpPr/>
          <p:nvPr/>
        </p:nvSpPr>
        <p:spPr>
          <a:xfrm>
            <a:off x="7511773" y="5136695"/>
            <a:ext cx="6538214" cy="2380979"/>
          </a:xfrm>
          <a:prstGeom prst="roundRect">
            <a:avLst>
              <a:gd name="adj" fmla="val 5529"/>
            </a:avLst>
          </a:prstGeom>
          <a:solidFill>
            <a:srgbClr val="FFFFFF">
              <a:alpha val="95000"/>
            </a:srgbClr>
          </a:solidFill>
          <a:ln w="30480">
            <a:solidFill>
              <a:srgbClr val="CCCCCC"/>
            </a:solidFill>
            <a:prstDash val="solid"/>
          </a:ln>
        </p:spPr>
        <p:txBody>
          <a:bodyPr/>
          <a:lstStyle/>
          <a:p>
            <a:endParaRPr lang="ja-JP" altLang="en-US" sz="2400"/>
          </a:p>
        </p:txBody>
      </p:sp>
      <p:sp>
        <p:nvSpPr>
          <p:cNvPr id="16" name="Text 14"/>
          <p:cNvSpPr/>
          <p:nvPr/>
        </p:nvSpPr>
        <p:spPr>
          <a:xfrm>
            <a:off x="7803000" y="5427923"/>
            <a:ext cx="3301609" cy="489764"/>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安心できる環境づくり</a:t>
            </a:r>
            <a:endParaRPr lang="en-US" sz="3200" dirty="0"/>
          </a:p>
        </p:txBody>
      </p:sp>
      <p:sp>
        <p:nvSpPr>
          <p:cNvPr id="17" name="Text 15"/>
          <p:cNvSpPr/>
          <p:nvPr/>
        </p:nvSpPr>
        <p:spPr>
          <a:xfrm>
            <a:off x="7803000" y="5991802"/>
            <a:ext cx="5948228" cy="1002999"/>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母親が相談しやすく、感情を出しやすい雰囲気を整えることが、支援の前提となる。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07660" y="1030010"/>
            <a:ext cx="7212687" cy="901541"/>
          </a:xfrm>
          <a:prstGeom prst="rect">
            <a:avLst/>
          </a:prstGeom>
          <a:noFill/>
          <a:ln/>
        </p:spPr>
        <p:txBody>
          <a:bodyPr wrap="none" lIns="0" tIns="0" rIns="0" bIns="0" rtlCol="0" anchor="t"/>
          <a:lstStyle/>
          <a:p>
            <a:pPr marL="0" indent="0" algn="l">
              <a:lnSpc>
                <a:spcPts val="7050"/>
              </a:lnSpc>
              <a:buNone/>
            </a:pPr>
            <a:r>
              <a:rPr lang="en-US" sz="6600" dirty="0">
                <a:solidFill>
                  <a:srgbClr val="1B1B27"/>
                </a:solidFill>
                <a:latin typeface="Inter Medium" pitchFamily="34" charset="0"/>
                <a:ea typeface="Inter Medium" pitchFamily="34" charset="-122"/>
                <a:cs typeface="Inter Medium" pitchFamily="34" charset="-120"/>
              </a:rPr>
              <a:t>授乳指導中の支援</a:t>
            </a:r>
            <a:endParaRPr lang="en-US" sz="6600" dirty="0"/>
          </a:p>
        </p:txBody>
      </p:sp>
      <p:sp>
        <p:nvSpPr>
          <p:cNvPr id="3" name="Text 1"/>
          <p:cNvSpPr/>
          <p:nvPr/>
        </p:nvSpPr>
        <p:spPr>
          <a:xfrm>
            <a:off x="807720" y="2393037"/>
            <a:ext cx="3606284" cy="450771"/>
          </a:xfrm>
          <a:prstGeom prst="rect">
            <a:avLst/>
          </a:prstGeom>
          <a:noFill/>
          <a:ln/>
        </p:spPr>
        <p:txBody>
          <a:bodyPr wrap="none" lIns="0" tIns="0" rIns="0" bIns="0" rtlCol="0" anchor="t"/>
          <a:lstStyle/>
          <a:p>
            <a:pPr marL="0" indent="0" algn="l">
              <a:lnSpc>
                <a:spcPts val="3500"/>
              </a:lnSpc>
              <a:buNone/>
            </a:pPr>
            <a:r>
              <a:rPr lang="en-US" sz="3600" dirty="0">
                <a:solidFill>
                  <a:srgbClr val="1B1B27"/>
                </a:solidFill>
                <a:latin typeface="Inter Medium" pitchFamily="34" charset="0"/>
                <a:ea typeface="Inter Medium" pitchFamily="34" charset="-122"/>
                <a:cs typeface="Inter Medium" pitchFamily="34" charset="-120"/>
              </a:rPr>
              <a:t>支援のポイント</a:t>
            </a:r>
            <a:endParaRPr lang="en-US" sz="3600" dirty="0"/>
          </a:p>
        </p:txBody>
      </p:sp>
      <p:sp>
        <p:nvSpPr>
          <p:cNvPr id="4" name="Text 2"/>
          <p:cNvSpPr/>
          <p:nvPr/>
        </p:nvSpPr>
        <p:spPr>
          <a:xfrm>
            <a:off x="807720" y="3132296"/>
            <a:ext cx="6155531" cy="1384459"/>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授乳指導は、母親が母性を実感する重要な場面である。初めての授乳では不安や緊張が強いため、肯定的な声かけを行うことが大切である。</a:t>
            </a:r>
            <a:endParaRPr lang="en-US" sz="2800" dirty="0"/>
          </a:p>
        </p:txBody>
      </p:sp>
      <p:sp>
        <p:nvSpPr>
          <p:cNvPr id="5" name="Text 3"/>
          <p:cNvSpPr/>
          <p:nvPr/>
        </p:nvSpPr>
        <p:spPr>
          <a:xfrm>
            <a:off x="807720" y="5440647"/>
            <a:ext cx="6155531" cy="461486"/>
          </a:xfrm>
          <a:prstGeom prst="rect">
            <a:avLst/>
          </a:prstGeom>
          <a:noFill/>
          <a:ln/>
        </p:spPr>
        <p:txBody>
          <a:bodyPr wrap="none" lIns="0" tIns="0" rIns="0" bIns="0" rtlCol="0" anchor="t"/>
          <a:lstStyle/>
          <a:p>
            <a:pPr marL="342900" indent="-342900" algn="l">
              <a:lnSpc>
                <a:spcPts val="36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「初めてなのに上手にできていますよ」</a:t>
            </a:r>
            <a:endParaRPr lang="en-US" sz="3200" dirty="0"/>
          </a:p>
        </p:txBody>
      </p:sp>
      <p:sp>
        <p:nvSpPr>
          <p:cNvPr id="6" name="Text 4"/>
          <p:cNvSpPr/>
          <p:nvPr/>
        </p:nvSpPr>
        <p:spPr>
          <a:xfrm>
            <a:off x="807720" y="6003098"/>
            <a:ext cx="6155531" cy="461486"/>
          </a:xfrm>
          <a:prstGeom prst="rect">
            <a:avLst/>
          </a:prstGeom>
          <a:noFill/>
          <a:ln/>
        </p:spPr>
        <p:txBody>
          <a:bodyPr wrap="none" lIns="0" tIns="0" rIns="0" bIns="0" rtlCol="0" anchor="t"/>
          <a:lstStyle/>
          <a:p>
            <a:pPr marL="342900" indent="-342900" algn="l">
              <a:lnSpc>
                <a:spcPts val="36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「赤ちゃんも安心しているようですね」</a:t>
            </a:r>
            <a:endParaRPr lang="en-US" sz="3200" dirty="0"/>
          </a:p>
        </p:txBody>
      </p:sp>
      <p:sp>
        <p:nvSpPr>
          <p:cNvPr id="7" name="Text 5"/>
          <p:cNvSpPr/>
          <p:nvPr/>
        </p:nvSpPr>
        <p:spPr>
          <a:xfrm>
            <a:off x="807720" y="6565549"/>
            <a:ext cx="6155531" cy="461486"/>
          </a:xfrm>
          <a:prstGeom prst="rect">
            <a:avLst/>
          </a:prstGeom>
          <a:noFill/>
          <a:ln/>
        </p:spPr>
        <p:txBody>
          <a:bodyPr wrap="none" lIns="0" tIns="0" rIns="0" bIns="0" rtlCol="0" anchor="t"/>
          <a:lstStyle/>
          <a:p>
            <a:pPr marL="342900" indent="-342900" algn="l">
              <a:lnSpc>
                <a:spcPts val="36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「お母さんの温もりが伝わっていますよ」</a:t>
            </a:r>
            <a:endParaRPr lang="en-US" sz="3200" dirty="0"/>
          </a:p>
        </p:txBody>
      </p:sp>
      <p:sp>
        <p:nvSpPr>
          <p:cNvPr id="8" name="Text 6"/>
          <p:cNvSpPr/>
          <p:nvPr/>
        </p:nvSpPr>
        <p:spPr>
          <a:xfrm>
            <a:off x="7674769" y="2393037"/>
            <a:ext cx="3606284" cy="450771"/>
          </a:xfrm>
          <a:prstGeom prst="rect">
            <a:avLst/>
          </a:prstGeom>
          <a:noFill/>
          <a:ln/>
        </p:spPr>
        <p:txBody>
          <a:bodyPr wrap="none" lIns="0" tIns="0" rIns="0" bIns="0" rtlCol="0" anchor="t"/>
          <a:lstStyle/>
          <a:p>
            <a:pPr marL="0" indent="0" algn="l">
              <a:lnSpc>
                <a:spcPts val="3500"/>
              </a:lnSpc>
              <a:buNone/>
            </a:pPr>
            <a:r>
              <a:rPr lang="en-US" sz="3600" dirty="0">
                <a:solidFill>
                  <a:srgbClr val="1B1B27"/>
                </a:solidFill>
                <a:latin typeface="Inter Medium" pitchFamily="34" charset="0"/>
                <a:ea typeface="Inter Medium" pitchFamily="34" charset="-122"/>
                <a:cs typeface="Inter Medium" pitchFamily="34" charset="-120"/>
              </a:rPr>
              <a:t>期待される効果</a:t>
            </a:r>
            <a:endParaRPr lang="en-US" sz="3600" dirty="0"/>
          </a:p>
        </p:txBody>
      </p:sp>
      <p:sp>
        <p:nvSpPr>
          <p:cNvPr id="9" name="Text 7"/>
          <p:cNvSpPr/>
          <p:nvPr/>
        </p:nvSpPr>
        <p:spPr>
          <a:xfrm>
            <a:off x="7674769" y="3132296"/>
            <a:ext cx="6155531" cy="1384459"/>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肯定的なフィードバックにより、母親は自分の育児行動に自信を持つことができる。授乳という身体的なケアを通じて、母子の絆が深まる。</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94040" y="881539"/>
            <a:ext cx="9578340"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育児への不安を訴えたとき</a:t>
            </a:r>
            <a:endParaRPr lang="en-US" sz="6250" dirty="0"/>
          </a:p>
        </p:txBody>
      </p:sp>
      <p:sp>
        <p:nvSpPr>
          <p:cNvPr id="3" name="Shape 1"/>
          <p:cNvSpPr/>
          <p:nvPr/>
        </p:nvSpPr>
        <p:spPr>
          <a:xfrm>
            <a:off x="894040" y="2518053"/>
            <a:ext cx="6261497" cy="3449003"/>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51466" y="2875478"/>
            <a:ext cx="3991570"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母親の声</a:t>
            </a:r>
            <a:endParaRPr lang="en-US" sz="3200" dirty="0"/>
          </a:p>
        </p:txBody>
      </p:sp>
      <p:sp>
        <p:nvSpPr>
          <p:cNvPr id="5" name="Text 3"/>
          <p:cNvSpPr/>
          <p:nvPr/>
        </p:nvSpPr>
        <p:spPr>
          <a:xfrm>
            <a:off x="1251466" y="3566041"/>
            <a:ext cx="5546646" cy="153269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「私、ちゃんと母親になれるか不安です…」「こんなに不安になるなんて、私だけでしょうか」</a:t>
            </a:r>
            <a:endParaRPr lang="en-US" sz="2800" dirty="0"/>
          </a:p>
        </p:txBody>
      </p:sp>
      <p:sp>
        <p:nvSpPr>
          <p:cNvPr id="6" name="Shape 4"/>
          <p:cNvSpPr/>
          <p:nvPr/>
        </p:nvSpPr>
        <p:spPr>
          <a:xfrm>
            <a:off x="7474863" y="2518053"/>
            <a:ext cx="6261497" cy="3449003"/>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32288" y="2875478"/>
            <a:ext cx="3991570"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看護師の応答</a:t>
            </a:r>
            <a:endParaRPr lang="en-US" sz="3200" dirty="0"/>
          </a:p>
        </p:txBody>
      </p:sp>
      <p:sp>
        <p:nvSpPr>
          <p:cNvPr id="8" name="Text 6"/>
          <p:cNvSpPr/>
          <p:nvPr/>
        </p:nvSpPr>
        <p:spPr>
          <a:xfrm>
            <a:off x="7832288" y="3566041"/>
            <a:ext cx="5546646" cy="204358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「そう感じるのは自然なことです」「誰でも最初は戸惑いますよ」「あなたの気持ちをもう少し聞かせてください」</a:t>
            </a:r>
            <a:endParaRPr lang="en-US" sz="2800" dirty="0"/>
          </a:p>
        </p:txBody>
      </p:sp>
      <p:sp>
        <p:nvSpPr>
          <p:cNvPr id="9" name="Text 7"/>
          <p:cNvSpPr/>
          <p:nvPr/>
        </p:nvSpPr>
        <p:spPr>
          <a:xfrm>
            <a:off x="894040" y="6326267"/>
            <a:ext cx="12842319"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共感的に受け止めることで、母親は自分の感情を否定せずに表出できるようになる。不安を言語化することで、心理的負担が軽減される。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620</Words>
  <Application>Microsoft Office PowerPoint</Application>
  <PresentationFormat>ユーザー設定</PresentationFormat>
  <Paragraphs>177</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IBM Plex Sans Medium</vt:lpstr>
      <vt:lpstr>Inter Medium</vt:lpstr>
      <vt:lpstr>Abadi</vt:lpstr>
      <vt:lpstr>Calibri Light</vt:lpstr>
      <vt:lpstr>Arial</vt:lpstr>
      <vt:lpstr>Calibri</vt:lpstr>
      <vt:lpstr>BIZ UDPゴシック</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2025-10-07T07:17:51Z</dcterms:created>
  <dcterms:modified xsi:type="dcterms:W3CDTF">2025-10-07T08:14:06Z</dcterms:modified>
</cp:coreProperties>
</file>