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autoCompressPictures="0">
  <p:sldMasterIdLst>
    <p:sldMasterId id="214748367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4630400" cy="8229600"/>
  <p:notesSz cx="8229600" cy="14630400"/>
  <p:embeddedFontLst>
    <p:embeddedFont>
      <p:font typeface="Abadi" panose="020B0604020104020204" pitchFamily="34" charset="0"/>
      <p:regular r:id="rId23"/>
    </p:embeddedFont>
    <p:embeddedFont>
      <p:font typeface="BIZ UDPゴシック" panose="020B0400000000000000" pitchFamily="50" charset="-128"/>
      <p:regular r:id="rId24"/>
      <p:bold r:id="rId25"/>
    </p:embeddedFont>
    <p:embeddedFont>
      <p:font typeface="IBM Plex Sans Medium" panose="020B0603050203000203" pitchFamily="34" charset="0"/>
      <p:regular r:id="rId26"/>
      <p:italic r:id="rId27"/>
    </p:embeddedFont>
    <p:embeddedFont>
      <p:font typeface="Inter Medium" panose="020B0600070205080204" charset="0"/>
      <p:regular r:id="rId2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3" d="100"/>
          <a:sy n="73" d="100"/>
        </p:scale>
        <p:origin x="45"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587833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6662185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425336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0352935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7402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5669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1696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0762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5985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887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94284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691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706438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61469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07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10697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30554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62308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512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616404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6996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286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79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764DE79-268F-4C1A-8933-263129D2AF90}" type="datetimeFigureOut">
              <a:rPr lang="en-US" dirty="0"/>
              <a:t>10/5/2025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6649084"/>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946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70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7302847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4" name="Content Placeholder 3"/>
          <p:cNvSpPr>
            <a:spLocks noGrp="1"/>
          </p:cNvSpPr>
          <p:nvPr>
            <p:ph sz="half" idx="2"/>
          </p:nvPr>
        </p:nvSpPr>
        <p:spPr>
          <a:xfrm>
            <a:off x="1007746" y="3006090"/>
            <a:ext cx="6189344"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ja-JP" altLang="en-US"/>
              <a:t>マスター テキストの書式設定</a:t>
            </a:r>
          </a:p>
        </p:txBody>
      </p:sp>
      <p:sp>
        <p:nvSpPr>
          <p:cNvPr id="6" name="Content Placeholder 5"/>
          <p:cNvSpPr>
            <a:spLocks noGrp="1"/>
          </p:cNvSpPr>
          <p:nvPr>
            <p:ph sz="quarter" idx="4"/>
          </p:nvPr>
        </p:nvSpPr>
        <p:spPr>
          <a:xfrm>
            <a:off x="7406640" y="3006090"/>
            <a:ext cx="6219826" cy="44215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685244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547225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6244252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1691319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764DE79-268F-4C1A-8933-263129D2AF90}" type="datetimeFigureOut">
              <a:rPr lang="en-US" dirty="0"/>
              <a:t>10/5/2025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7476817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C764DE79-268F-4C1A-8933-263129D2AF90}" type="datetimeFigureOut">
              <a:rPr lang="en-US" dirty="0"/>
              <a:t>10/5/2025</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23793551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 id="2147483697" r:id="rId27"/>
    <p:sldLayoutId id="2147483698" r:id="rId28"/>
    <p:sldLayoutId id="2147483699" r:id="rId29"/>
    <p:sldLayoutId id="2147483700" r:id="rId30"/>
    <p:sldLayoutId id="2147483701" r:id="rId31"/>
  </p:sldLayoutIdLst>
  <p:hf sldNum="0" hdr="0" ftr="0" dt="0"/>
  <p:txStyles>
    <p:titleStyle>
      <a:lvl1pPr algn="l" defTabSz="1097280" rtl="0" eaLnBrk="1" latinLnBrk="0" hangingPunct="1">
        <a:lnSpc>
          <a:spcPct val="90000"/>
        </a:lnSpc>
        <a:spcBef>
          <a:spcPct val="0"/>
        </a:spcBef>
        <a:buNone/>
        <a:defRPr kumimoji="1"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kumimoji="1"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kumimoji="1"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kumimoji="1"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kumimoji="1" sz="2160" kern="1200">
          <a:solidFill>
            <a:schemeClr val="tx1"/>
          </a:solidFill>
          <a:latin typeface="+mn-lt"/>
          <a:ea typeface="+mn-ea"/>
          <a:cs typeface="+mn-cs"/>
        </a:defRPr>
      </a:lvl9pPr>
    </p:bodyStyle>
    <p:otherStyle>
      <a:defPPr>
        <a:defRPr lang="en-US"/>
      </a:defPPr>
      <a:lvl1pPr marL="0" algn="l" defTabSz="1097280" rtl="0" eaLnBrk="1" latinLnBrk="0" hangingPunct="1">
        <a:defRPr kumimoji="1" sz="2160" kern="1200">
          <a:solidFill>
            <a:schemeClr val="tx1"/>
          </a:solidFill>
          <a:latin typeface="+mn-lt"/>
          <a:ea typeface="+mn-ea"/>
          <a:cs typeface="+mn-cs"/>
        </a:defRPr>
      </a:lvl1pPr>
      <a:lvl2pPr marL="548640" algn="l" defTabSz="1097280" rtl="0" eaLnBrk="1" latinLnBrk="0" hangingPunct="1">
        <a:defRPr kumimoji="1" sz="2160" kern="1200">
          <a:solidFill>
            <a:schemeClr val="tx1"/>
          </a:solidFill>
          <a:latin typeface="+mn-lt"/>
          <a:ea typeface="+mn-ea"/>
          <a:cs typeface="+mn-cs"/>
        </a:defRPr>
      </a:lvl2pPr>
      <a:lvl3pPr marL="1097280" algn="l" defTabSz="1097280" rtl="0" eaLnBrk="1" latinLnBrk="0" hangingPunct="1">
        <a:defRPr kumimoji="1" sz="2160" kern="1200">
          <a:solidFill>
            <a:schemeClr val="tx1"/>
          </a:solidFill>
          <a:latin typeface="+mn-lt"/>
          <a:ea typeface="+mn-ea"/>
          <a:cs typeface="+mn-cs"/>
        </a:defRPr>
      </a:lvl3pPr>
      <a:lvl4pPr marL="1645920" algn="l" defTabSz="1097280" rtl="0" eaLnBrk="1" latinLnBrk="0" hangingPunct="1">
        <a:defRPr kumimoji="1" sz="2160" kern="1200">
          <a:solidFill>
            <a:schemeClr val="tx1"/>
          </a:solidFill>
          <a:latin typeface="+mn-lt"/>
          <a:ea typeface="+mn-ea"/>
          <a:cs typeface="+mn-cs"/>
        </a:defRPr>
      </a:lvl4pPr>
      <a:lvl5pPr marL="2194560" algn="l" defTabSz="1097280" rtl="0" eaLnBrk="1" latinLnBrk="0" hangingPunct="1">
        <a:defRPr kumimoji="1" sz="2160" kern="1200">
          <a:solidFill>
            <a:schemeClr val="tx1"/>
          </a:solidFill>
          <a:latin typeface="+mn-lt"/>
          <a:ea typeface="+mn-ea"/>
          <a:cs typeface="+mn-cs"/>
        </a:defRPr>
      </a:lvl5pPr>
      <a:lvl6pPr marL="2743200" algn="l" defTabSz="1097280" rtl="0" eaLnBrk="1" latinLnBrk="0" hangingPunct="1">
        <a:defRPr kumimoji="1" sz="2160" kern="1200">
          <a:solidFill>
            <a:schemeClr val="tx1"/>
          </a:solidFill>
          <a:latin typeface="+mn-lt"/>
          <a:ea typeface="+mn-ea"/>
          <a:cs typeface="+mn-cs"/>
        </a:defRPr>
      </a:lvl6pPr>
      <a:lvl7pPr marL="3291840" algn="l" defTabSz="1097280" rtl="0" eaLnBrk="1" latinLnBrk="0" hangingPunct="1">
        <a:defRPr kumimoji="1" sz="2160" kern="1200">
          <a:solidFill>
            <a:schemeClr val="tx1"/>
          </a:solidFill>
          <a:latin typeface="+mn-lt"/>
          <a:ea typeface="+mn-ea"/>
          <a:cs typeface="+mn-cs"/>
        </a:defRPr>
      </a:lvl7pPr>
      <a:lvl8pPr marL="3840480" algn="l" defTabSz="1097280" rtl="0" eaLnBrk="1" latinLnBrk="0" hangingPunct="1">
        <a:defRPr kumimoji="1" sz="2160" kern="1200">
          <a:solidFill>
            <a:schemeClr val="tx1"/>
          </a:solidFill>
          <a:latin typeface="+mn-lt"/>
          <a:ea typeface="+mn-ea"/>
          <a:cs typeface="+mn-cs"/>
        </a:defRPr>
      </a:lvl8pPr>
      <a:lvl9pPr marL="4389120" algn="l" defTabSz="1097280" rtl="0" eaLnBrk="1" latinLnBrk="0" hangingPunct="1">
        <a:defRPr kumimoji="1"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3" name="Text 0"/>
          <p:cNvSpPr/>
          <p:nvPr/>
        </p:nvSpPr>
        <p:spPr>
          <a:xfrm>
            <a:off x="824984" y="4428513"/>
            <a:ext cx="11047928" cy="920710"/>
          </a:xfrm>
          <a:prstGeom prst="rect">
            <a:avLst/>
          </a:prstGeom>
          <a:noFill/>
          <a:ln/>
        </p:spPr>
        <p:txBody>
          <a:bodyPr wrap="none" lIns="0" tIns="0" rIns="0" bIns="0" rtlCol="0" anchor="t"/>
          <a:lstStyle/>
          <a:p>
            <a:pPr marL="0" indent="0" algn="l">
              <a:lnSpc>
                <a:spcPts val="7250"/>
              </a:lnSpc>
              <a:buNone/>
            </a:pPr>
            <a:r>
              <a:rPr lang="ja-JP" altLang="en-US" sz="3600" dirty="0">
                <a:solidFill>
                  <a:srgbClr val="1B1B27"/>
                </a:solidFill>
                <a:latin typeface="BIZ UDPゴシック" panose="020B0400000000000000" pitchFamily="50" charset="-128"/>
                <a:ea typeface="BIZ UDPゴシック" panose="020B0400000000000000" pitchFamily="50" charset="-128"/>
                <a:cs typeface="Inter Medium" pitchFamily="34" charset="-120"/>
              </a:rPr>
              <a:t>小児看護学</a:t>
            </a:r>
            <a:r>
              <a:rPr lang="en-US" altLang="ja-JP" sz="3600" dirty="0">
                <a:solidFill>
                  <a:srgbClr val="1B1B27"/>
                </a:solidFill>
                <a:latin typeface="BIZ UDPゴシック" panose="020B0400000000000000" pitchFamily="50" charset="-128"/>
                <a:ea typeface="BIZ UDPゴシック" panose="020B0400000000000000" pitchFamily="50" charset="-128"/>
                <a:cs typeface="Inter Medium" pitchFamily="34" charset="-120"/>
              </a:rPr>
              <a:t>Ⅰ</a:t>
            </a:r>
            <a:r>
              <a:rPr lang="ja-JP" altLang="en-US" sz="3600" dirty="0">
                <a:solidFill>
                  <a:srgbClr val="1B1B27"/>
                </a:solidFill>
                <a:latin typeface="BIZ UDPゴシック" panose="020B0400000000000000" pitchFamily="50" charset="-128"/>
                <a:ea typeface="BIZ UDPゴシック" panose="020B0400000000000000" pitchFamily="50" charset="-128"/>
                <a:cs typeface="Inter Medium" pitchFamily="34" charset="-120"/>
              </a:rPr>
              <a:t>（日常生活の援助）第１回</a:t>
            </a:r>
            <a:endParaRPr lang="en-US" sz="3600" dirty="0">
              <a:solidFill>
                <a:srgbClr val="1B1B27"/>
              </a:solidFill>
              <a:latin typeface="BIZ UDPゴシック" panose="020B0400000000000000" pitchFamily="50" charset="-128"/>
              <a:ea typeface="BIZ UDPゴシック" panose="020B0400000000000000" pitchFamily="50" charset="-128"/>
              <a:cs typeface="Inter Medium" pitchFamily="34" charset="-120"/>
            </a:endParaRPr>
          </a:p>
          <a:p>
            <a:pPr marL="0" indent="0" algn="l">
              <a:lnSpc>
                <a:spcPts val="7250"/>
              </a:lnSpc>
              <a:buNone/>
            </a:pPr>
            <a:r>
              <a:rPr lang="en-US" sz="3600" dirty="0" err="1">
                <a:solidFill>
                  <a:srgbClr val="1B1B27"/>
                </a:solidFill>
                <a:latin typeface="BIZ UDPゴシック" panose="020B0400000000000000" pitchFamily="50" charset="-128"/>
                <a:ea typeface="BIZ UDPゴシック" panose="020B0400000000000000" pitchFamily="50" charset="-128"/>
                <a:cs typeface="Inter Medium" pitchFamily="34" charset="-120"/>
              </a:rPr>
              <a:t>小児看護の基本と成長・発達理解</a:t>
            </a:r>
            <a:endParaRPr lang="en-US" sz="3600" dirty="0">
              <a:latin typeface="BIZ UDPゴシック" panose="020B0400000000000000" pitchFamily="50" charset="-128"/>
              <a:ea typeface="BIZ UDPゴシック" panose="020B0400000000000000" pitchFamily="50" charset="-128"/>
            </a:endParaRPr>
          </a:p>
        </p:txBody>
      </p:sp>
      <p:sp>
        <p:nvSpPr>
          <p:cNvPr id="4" name="Text 1"/>
          <p:cNvSpPr/>
          <p:nvPr/>
        </p:nvSpPr>
        <p:spPr>
          <a:xfrm>
            <a:off x="824984" y="6459549"/>
            <a:ext cx="12980432" cy="1414463"/>
          </a:xfrm>
          <a:prstGeom prst="rect">
            <a:avLst/>
          </a:prstGeom>
          <a:noFill/>
          <a:ln/>
        </p:spPr>
        <p:txBody>
          <a:bodyPr wrap="square" lIns="0" tIns="0" rIns="0" bIns="0" rtlCol="0" anchor="t"/>
          <a:lstStyle/>
          <a:p>
            <a:pPr marL="0" indent="0" algn="l">
              <a:lnSpc>
                <a:spcPts val="3700"/>
              </a:lnSpc>
              <a:buNone/>
            </a:pPr>
            <a:r>
              <a:rPr lang="en-US" sz="2800" dirty="0">
                <a:solidFill>
                  <a:srgbClr val="030303"/>
                </a:solidFill>
                <a:latin typeface="IBM Plex Sans Medium" pitchFamily="34" charset="0"/>
                <a:ea typeface="IBM Plex Sans Medium" pitchFamily="34" charset="-122"/>
                <a:cs typeface="IBM Plex Sans Medium" pitchFamily="34" charset="-120"/>
              </a:rPr>
              <a:t>新生児期から思春期までの子どもとその家族を対象とした看護の基礎を学ぶ。成長発達の理解、観察の視点、生活援助の実践について体系的に理解することで、質の高い小児看護を提供できる力を養う。</a:t>
            </a:r>
            <a:endParaRPr lang="en-US" sz="2800" dirty="0"/>
          </a:p>
        </p:txBody>
      </p:sp>
      <p:pic>
        <p:nvPicPr>
          <p:cNvPr id="12" name="図 11" descr="円形に並ぶ色鉛筆">
            <a:extLst>
              <a:ext uri="{FF2B5EF4-FFF2-40B4-BE49-F238E27FC236}">
                <a16:creationId xmlns:a16="http://schemas.microsoft.com/office/drawing/2014/main" id="{150A3044-B43E-E6F9-1067-ACC5CB588FE6}"/>
              </a:ext>
            </a:extLst>
          </p:cNvPr>
          <p:cNvPicPr>
            <a:picLocks noChangeAspect="1"/>
          </p:cNvPicPr>
          <p:nvPr/>
        </p:nvPicPr>
        <p:blipFill>
          <a:blip r:embed="rId3"/>
          <a:srcRect b="56515"/>
          <a:stretch>
            <a:fillRect/>
          </a:stretch>
        </p:blipFill>
        <p:spPr>
          <a:xfrm>
            <a:off x="5193" y="0"/>
            <a:ext cx="14625207" cy="42388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797600" y="1231821"/>
            <a:ext cx="7122319" cy="890230"/>
          </a:xfrm>
          <a:prstGeom prst="rect">
            <a:avLst/>
          </a:prstGeom>
          <a:noFill/>
          <a:ln/>
        </p:spPr>
        <p:txBody>
          <a:bodyPr wrap="none" lIns="0" tIns="0" rIns="0" bIns="0" rtlCol="0" anchor="t"/>
          <a:lstStyle/>
          <a:p>
            <a:pPr marL="0" indent="0" algn="l">
              <a:lnSpc>
                <a:spcPts val="7000"/>
              </a:lnSpc>
              <a:buNone/>
            </a:pPr>
            <a:r>
              <a:rPr lang="en-US" sz="5600" dirty="0">
                <a:solidFill>
                  <a:srgbClr val="1B1B27"/>
                </a:solidFill>
                <a:latin typeface="Inter Medium" pitchFamily="34" charset="0"/>
                <a:ea typeface="Inter Medium" pitchFamily="34" charset="-122"/>
                <a:cs typeface="Inter Medium" pitchFamily="34" charset="-120"/>
              </a:rPr>
              <a:t>観察の基本的な考え方</a:t>
            </a:r>
            <a:endParaRPr lang="en-US" sz="5600" dirty="0"/>
          </a:p>
        </p:txBody>
      </p:sp>
      <p:sp>
        <p:nvSpPr>
          <p:cNvPr id="3" name="Shape 1"/>
          <p:cNvSpPr/>
          <p:nvPr/>
        </p:nvSpPr>
        <p:spPr>
          <a:xfrm>
            <a:off x="797720" y="2443570"/>
            <a:ext cx="4155282" cy="3369401"/>
          </a:xfrm>
          <a:prstGeom prst="roundRect">
            <a:avLst>
              <a:gd name="adj" fmla="val 3892"/>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120617" y="2766468"/>
            <a:ext cx="3509468" cy="975624"/>
          </a:xfrm>
          <a:prstGeom prst="rect">
            <a:avLst/>
          </a:prstGeom>
          <a:noFill/>
          <a:ln/>
        </p:spPr>
        <p:txBody>
          <a:bodyPr wrap="square" lIns="0" tIns="0" rIns="0" bIns="0" rtlCol="0" anchor="t"/>
          <a:lstStyle/>
          <a:p>
            <a:pPr marL="0" indent="0" algn="l">
              <a:lnSpc>
                <a:spcPts val="3500"/>
              </a:lnSpc>
              <a:buNone/>
            </a:pPr>
            <a:r>
              <a:rPr lang="en-US" sz="3200" dirty="0">
                <a:solidFill>
                  <a:srgbClr val="030303"/>
                </a:solidFill>
                <a:latin typeface="Inter Medium" pitchFamily="34" charset="0"/>
                <a:ea typeface="Inter Medium" pitchFamily="34" charset="-122"/>
                <a:cs typeface="Inter Medium" pitchFamily="34" charset="-120"/>
              </a:rPr>
              <a:t>「できる・できない」だけで判断しない</a:t>
            </a:r>
            <a:endParaRPr lang="en-US" sz="3200" dirty="0"/>
          </a:p>
        </p:txBody>
      </p:sp>
      <p:sp>
        <p:nvSpPr>
          <p:cNvPr id="5" name="Text 3"/>
          <p:cNvSpPr/>
          <p:nvPr/>
        </p:nvSpPr>
        <p:spPr>
          <a:xfrm>
            <a:off x="1120617" y="3827433"/>
            <a:ext cx="3509468" cy="1498672"/>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発達は領域ごとにスピードが異なる。その子なりのペースを尊重する。</a:t>
            </a:r>
            <a:endParaRPr lang="en-US" sz="2400" dirty="0"/>
          </a:p>
        </p:txBody>
      </p:sp>
      <p:sp>
        <p:nvSpPr>
          <p:cNvPr id="6" name="Shape 4"/>
          <p:cNvSpPr/>
          <p:nvPr/>
        </p:nvSpPr>
        <p:spPr>
          <a:xfrm>
            <a:off x="5237679" y="2443570"/>
            <a:ext cx="4155282" cy="3369401"/>
          </a:xfrm>
          <a:prstGeom prst="roundRect">
            <a:avLst>
              <a:gd name="adj" fmla="val 3892"/>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5560577" y="2766468"/>
            <a:ext cx="3509468" cy="975624"/>
          </a:xfrm>
          <a:prstGeom prst="rect">
            <a:avLst/>
          </a:prstGeom>
          <a:noFill/>
          <a:ln/>
        </p:spPr>
        <p:txBody>
          <a:bodyPr wrap="square" lIns="0" tIns="0" rIns="0" bIns="0" rtlCol="0" anchor="t"/>
          <a:lstStyle/>
          <a:p>
            <a:pPr marL="0" indent="0" algn="l">
              <a:lnSpc>
                <a:spcPts val="3500"/>
              </a:lnSpc>
              <a:buNone/>
            </a:pPr>
            <a:r>
              <a:rPr lang="en-US" sz="3200" dirty="0">
                <a:solidFill>
                  <a:srgbClr val="030303"/>
                </a:solidFill>
                <a:latin typeface="Inter Medium" pitchFamily="34" charset="0"/>
                <a:ea typeface="Inter Medium" pitchFamily="34" charset="-122"/>
                <a:cs typeface="Inter Medium" pitchFamily="34" charset="-120"/>
              </a:rPr>
              <a:t>順序性とバランスに着目</a:t>
            </a:r>
            <a:endParaRPr lang="en-US" sz="3200" dirty="0"/>
          </a:p>
        </p:txBody>
      </p:sp>
      <p:sp>
        <p:nvSpPr>
          <p:cNvPr id="8" name="Text 6"/>
          <p:cNvSpPr/>
          <p:nvPr/>
        </p:nvSpPr>
        <p:spPr>
          <a:xfrm>
            <a:off x="5560577" y="3827433"/>
            <a:ext cx="3509468" cy="1498672"/>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順序を飛び越えていないか、全体の発達にアンバランスがないかを見る。</a:t>
            </a:r>
            <a:endParaRPr lang="en-US" sz="2400" dirty="0"/>
          </a:p>
        </p:txBody>
      </p:sp>
      <p:sp>
        <p:nvSpPr>
          <p:cNvPr id="9" name="Shape 7"/>
          <p:cNvSpPr/>
          <p:nvPr/>
        </p:nvSpPr>
        <p:spPr>
          <a:xfrm>
            <a:off x="9677639" y="2443570"/>
            <a:ext cx="4155282" cy="3369401"/>
          </a:xfrm>
          <a:prstGeom prst="roundRect">
            <a:avLst>
              <a:gd name="adj" fmla="val 3892"/>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0000537" y="2766468"/>
            <a:ext cx="3509468" cy="487812"/>
          </a:xfrm>
          <a:prstGeom prst="rect">
            <a:avLst/>
          </a:prstGeom>
          <a:noFill/>
          <a:ln/>
        </p:spPr>
        <p:txBody>
          <a:bodyPr wrap="none" lIns="0" tIns="0" rIns="0" bIns="0" rtlCol="0" anchor="t"/>
          <a:lstStyle/>
          <a:p>
            <a:pPr marL="0" indent="0" algn="l">
              <a:lnSpc>
                <a:spcPts val="3500"/>
              </a:lnSpc>
              <a:buNone/>
            </a:pPr>
            <a:r>
              <a:rPr lang="en-US" sz="3200" dirty="0">
                <a:solidFill>
                  <a:srgbClr val="030303"/>
                </a:solidFill>
                <a:latin typeface="Inter Medium" pitchFamily="34" charset="0"/>
                <a:ea typeface="Inter Medium" pitchFamily="34" charset="-122"/>
                <a:cs typeface="Inter Medium" pitchFamily="34" charset="-120"/>
              </a:rPr>
              <a:t>日常生活との照合</a:t>
            </a:r>
            <a:endParaRPr lang="en-US" sz="3200" dirty="0"/>
          </a:p>
        </p:txBody>
      </p:sp>
      <p:sp>
        <p:nvSpPr>
          <p:cNvPr id="11" name="Text 9"/>
          <p:cNvSpPr/>
          <p:nvPr/>
        </p:nvSpPr>
        <p:spPr>
          <a:xfrm>
            <a:off x="10000537" y="3382378"/>
            <a:ext cx="3509468" cy="1498672"/>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保護者の語りと実際の行動や様子との整合性を観察する。</a:t>
            </a:r>
            <a:endParaRPr lang="en-US" sz="2400" dirty="0"/>
          </a:p>
        </p:txBody>
      </p:sp>
      <p:sp>
        <p:nvSpPr>
          <p:cNvPr id="12" name="Text 10"/>
          <p:cNvSpPr/>
          <p:nvPr/>
        </p:nvSpPr>
        <p:spPr>
          <a:xfrm>
            <a:off x="797720" y="6001327"/>
            <a:ext cx="13035577" cy="999115"/>
          </a:xfrm>
          <a:prstGeom prst="rect">
            <a:avLst/>
          </a:prstGeom>
          <a:noFill/>
          <a:ln/>
        </p:spPr>
        <p:txBody>
          <a:bodyPr wrap="square" lIns="0" tIns="0" rIns="0" bIns="0" rtlCol="0" anchor="t"/>
          <a:lstStyle/>
          <a:p>
            <a:pPr marL="0" indent="0" algn="l">
              <a:lnSpc>
                <a:spcPts val="3550"/>
              </a:lnSpc>
              <a:buNone/>
            </a:pPr>
            <a:r>
              <a:rPr lang="en-US" sz="2400" dirty="0">
                <a:solidFill>
                  <a:srgbClr val="030303"/>
                </a:solidFill>
                <a:latin typeface="IBM Plex Sans Medium" pitchFamily="34" charset="0"/>
                <a:ea typeface="IBM Plex Sans Medium" pitchFamily="34" charset="-122"/>
                <a:cs typeface="IBM Plex Sans Medium" pitchFamily="34" charset="-120"/>
              </a:rPr>
              <a:t>子どもの発達には大きな個人差があり、画一的な見方は適切ではない。看護師は、発達の連続性(順序)とバランス(領域間の調和)に注目し、子ども一人ひとりの特性を踏まえて観察する必要がある。</a:t>
            </a:r>
            <a:endParaRPr lang="en-US"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765810" y="764977"/>
            <a:ext cx="6838593" cy="854869"/>
          </a:xfrm>
          <a:prstGeom prst="rect">
            <a:avLst/>
          </a:prstGeom>
          <a:noFill/>
          <a:ln/>
        </p:spPr>
        <p:txBody>
          <a:bodyPr wrap="none" lIns="0" tIns="0" rIns="0" bIns="0" rtlCol="0" anchor="t"/>
          <a:lstStyle/>
          <a:p>
            <a:pPr marL="0" indent="0" algn="l">
              <a:lnSpc>
                <a:spcPts val="6700"/>
              </a:lnSpc>
              <a:buNone/>
            </a:pPr>
            <a:r>
              <a:rPr lang="en-US" sz="5350" dirty="0">
                <a:solidFill>
                  <a:srgbClr val="1B1B27"/>
                </a:solidFill>
                <a:latin typeface="Inter Medium" pitchFamily="34" charset="0"/>
                <a:ea typeface="Inter Medium" pitchFamily="34" charset="-122"/>
                <a:cs typeface="Inter Medium" pitchFamily="34" charset="-120"/>
              </a:rPr>
              <a:t>観察の具体的な視点</a:t>
            </a:r>
            <a:endParaRPr lang="en-US" sz="5350" dirty="0"/>
          </a:p>
        </p:txBody>
      </p:sp>
      <p:sp>
        <p:nvSpPr>
          <p:cNvPr id="3" name="Shape 1"/>
          <p:cNvSpPr/>
          <p:nvPr/>
        </p:nvSpPr>
        <p:spPr>
          <a:xfrm>
            <a:off x="765810" y="1722679"/>
            <a:ext cx="6538315" cy="2773393"/>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sz="2400"/>
          </a:p>
        </p:txBody>
      </p:sp>
      <p:sp>
        <p:nvSpPr>
          <p:cNvPr id="4" name="Text 2"/>
          <p:cNvSpPr/>
          <p:nvPr/>
        </p:nvSpPr>
        <p:spPr>
          <a:xfrm>
            <a:off x="1069777" y="2026646"/>
            <a:ext cx="3486276" cy="471893"/>
          </a:xfrm>
          <a:prstGeom prst="rect">
            <a:avLst/>
          </a:prstGeom>
          <a:noFill/>
          <a:ln/>
        </p:spPr>
        <p:txBody>
          <a:bodyPr wrap="non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運動発達</a:t>
            </a:r>
            <a:endParaRPr lang="en-US" sz="3200" dirty="0"/>
          </a:p>
        </p:txBody>
      </p:sp>
      <p:sp>
        <p:nvSpPr>
          <p:cNvPr id="5" name="Text 3"/>
          <p:cNvSpPr/>
          <p:nvPr/>
        </p:nvSpPr>
        <p:spPr>
          <a:xfrm>
            <a:off x="1069777" y="2618149"/>
            <a:ext cx="5918462" cy="144919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寝返り、はいはい、歩行、走るなどの観察。明らかな左右差、極端な遅れや過活動に注意する。</a:t>
            </a:r>
            <a:endParaRPr lang="en-US" sz="2800" dirty="0"/>
          </a:p>
        </p:txBody>
      </p:sp>
      <p:sp>
        <p:nvSpPr>
          <p:cNvPr id="6" name="Shape 4"/>
          <p:cNvSpPr/>
          <p:nvPr/>
        </p:nvSpPr>
        <p:spPr>
          <a:xfrm>
            <a:off x="7451884" y="1722679"/>
            <a:ext cx="6538436" cy="2773393"/>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sz="2400"/>
          </a:p>
        </p:txBody>
      </p:sp>
      <p:sp>
        <p:nvSpPr>
          <p:cNvPr id="7" name="Text 5"/>
          <p:cNvSpPr/>
          <p:nvPr/>
        </p:nvSpPr>
        <p:spPr>
          <a:xfrm>
            <a:off x="7755850" y="2026646"/>
            <a:ext cx="3486276" cy="471893"/>
          </a:xfrm>
          <a:prstGeom prst="rect">
            <a:avLst/>
          </a:prstGeom>
          <a:noFill/>
          <a:ln/>
        </p:spPr>
        <p:txBody>
          <a:bodyPr wrap="non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言語発達</a:t>
            </a:r>
            <a:endParaRPr lang="en-US" sz="3200" dirty="0"/>
          </a:p>
        </p:txBody>
      </p:sp>
      <p:sp>
        <p:nvSpPr>
          <p:cNvPr id="8" name="Text 6"/>
          <p:cNvSpPr/>
          <p:nvPr/>
        </p:nvSpPr>
        <p:spPr>
          <a:xfrm>
            <a:off x="7755850" y="2618149"/>
            <a:ext cx="5918584" cy="144919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発声、喃語、単語、会話の観察。年齢に応じた語彙が乏しい、呼びかけに反応しないなどに注意する。</a:t>
            </a:r>
            <a:endParaRPr lang="en-US" sz="2800" dirty="0"/>
          </a:p>
        </p:txBody>
      </p:sp>
      <p:sp>
        <p:nvSpPr>
          <p:cNvPr id="9" name="Shape 7"/>
          <p:cNvSpPr/>
          <p:nvPr/>
        </p:nvSpPr>
        <p:spPr>
          <a:xfrm>
            <a:off x="765810" y="4691229"/>
            <a:ext cx="6538315" cy="2773393"/>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sz="2400"/>
          </a:p>
        </p:txBody>
      </p:sp>
      <p:sp>
        <p:nvSpPr>
          <p:cNvPr id="10" name="Text 8"/>
          <p:cNvSpPr/>
          <p:nvPr/>
        </p:nvSpPr>
        <p:spPr>
          <a:xfrm>
            <a:off x="1069777" y="4995195"/>
            <a:ext cx="3486276" cy="471893"/>
          </a:xfrm>
          <a:prstGeom prst="rect">
            <a:avLst/>
          </a:prstGeom>
          <a:noFill/>
          <a:ln/>
        </p:spPr>
        <p:txBody>
          <a:bodyPr wrap="non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社会的関わり</a:t>
            </a:r>
            <a:endParaRPr lang="en-US" sz="3200" dirty="0"/>
          </a:p>
        </p:txBody>
      </p:sp>
      <p:sp>
        <p:nvSpPr>
          <p:cNvPr id="11" name="Text 9"/>
          <p:cNvSpPr/>
          <p:nvPr/>
        </p:nvSpPr>
        <p:spPr>
          <a:xfrm>
            <a:off x="1069777" y="5586698"/>
            <a:ext cx="5918462" cy="144919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アイコンタクト、模倣、共同注意(指差しの共有)の観察。視線が合いにくい、周囲に興味を示さないなどに注意する。</a:t>
            </a:r>
            <a:endParaRPr lang="en-US" sz="2800" dirty="0"/>
          </a:p>
        </p:txBody>
      </p:sp>
      <p:sp>
        <p:nvSpPr>
          <p:cNvPr id="12" name="Shape 10"/>
          <p:cNvSpPr/>
          <p:nvPr/>
        </p:nvSpPr>
        <p:spPr>
          <a:xfrm>
            <a:off x="7451884" y="4691229"/>
            <a:ext cx="6538436" cy="2773393"/>
          </a:xfrm>
          <a:prstGeom prst="roundRect">
            <a:avLst>
              <a:gd name="adj" fmla="val 4573"/>
            </a:avLst>
          </a:prstGeom>
          <a:solidFill>
            <a:srgbClr val="FFFFFF">
              <a:alpha val="95000"/>
            </a:srgbClr>
          </a:solidFill>
          <a:ln w="30480">
            <a:solidFill>
              <a:srgbClr val="CCCCCC"/>
            </a:solidFill>
            <a:prstDash val="solid"/>
          </a:ln>
        </p:spPr>
        <p:txBody>
          <a:bodyPr/>
          <a:lstStyle/>
          <a:p>
            <a:endParaRPr lang="ja-JP" altLang="en-US" sz="2400"/>
          </a:p>
        </p:txBody>
      </p:sp>
      <p:sp>
        <p:nvSpPr>
          <p:cNvPr id="13" name="Text 11"/>
          <p:cNvSpPr/>
          <p:nvPr/>
        </p:nvSpPr>
        <p:spPr>
          <a:xfrm>
            <a:off x="7755850" y="4995195"/>
            <a:ext cx="3486276" cy="471893"/>
          </a:xfrm>
          <a:prstGeom prst="rect">
            <a:avLst/>
          </a:prstGeom>
          <a:noFill/>
          <a:ln/>
        </p:spPr>
        <p:txBody>
          <a:bodyPr wrap="none" lIns="0" tIns="0" rIns="0" bIns="0" rtlCol="0" anchor="t"/>
          <a:lstStyle/>
          <a:p>
            <a:pPr marL="0" indent="0" algn="l">
              <a:lnSpc>
                <a:spcPts val="3350"/>
              </a:lnSpc>
              <a:buNone/>
            </a:pPr>
            <a:r>
              <a:rPr lang="en-US" sz="3200" dirty="0">
                <a:solidFill>
                  <a:srgbClr val="030303"/>
                </a:solidFill>
                <a:latin typeface="Inter Medium" pitchFamily="34" charset="0"/>
                <a:ea typeface="Inter Medium" pitchFamily="34" charset="-122"/>
                <a:cs typeface="Inter Medium" pitchFamily="34" charset="-120"/>
              </a:rPr>
              <a:t>情緒・行動面</a:t>
            </a:r>
            <a:endParaRPr lang="en-US" sz="3200" dirty="0"/>
          </a:p>
        </p:txBody>
      </p:sp>
      <p:sp>
        <p:nvSpPr>
          <p:cNvPr id="14" name="Text 12"/>
          <p:cNvSpPr/>
          <p:nvPr/>
        </p:nvSpPr>
        <p:spPr>
          <a:xfrm>
            <a:off x="7755850" y="5586698"/>
            <a:ext cx="5918584" cy="1449199"/>
          </a:xfrm>
          <a:prstGeom prst="rect">
            <a:avLst/>
          </a:prstGeom>
          <a:noFill/>
          <a:ln/>
        </p:spPr>
        <p:txBody>
          <a:bodyPr wrap="square" lIns="0" tIns="0" rIns="0" bIns="0" rtlCol="0" anchor="t"/>
          <a:lstStyle/>
          <a:p>
            <a:pPr marL="0" indent="0" algn="l">
              <a:lnSpc>
                <a:spcPts val="3400"/>
              </a:lnSpc>
              <a:buNone/>
            </a:pPr>
            <a:r>
              <a:rPr lang="en-US" sz="2800" dirty="0">
                <a:solidFill>
                  <a:srgbClr val="030303"/>
                </a:solidFill>
                <a:latin typeface="IBM Plex Sans Medium" pitchFamily="34" charset="0"/>
                <a:ea typeface="IBM Plex Sans Medium" pitchFamily="34" charset="-122"/>
                <a:cs typeface="IBM Plex Sans Medium" pitchFamily="34" charset="-120"/>
              </a:rPr>
              <a:t>表情、感情表現、こだわり行動の観察。強いこだわり、パニック反応、極端な不安などに注意する。</a:t>
            </a:r>
            <a:endParaRPr lang="en-US"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25232" y="520065"/>
            <a:ext cx="6108144" cy="763429"/>
          </a:xfrm>
          <a:prstGeom prst="rect">
            <a:avLst/>
          </a:prstGeom>
          <a:noFill/>
          <a:ln/>
        </p:spPr>
        <p:txBody>
          <a:bodyPr wrap="none" lIns="0" tIns="0" rIns="0" bIns="0" rtlCol="0" anchor="t"/>
          <a:lstStyle/>
          <a:p>
            <a:pPr marL="0" indent="0" algn="l">
              <a:lnSpc>
                <a:spcPts val="6000"/>
              </a:lnSpc>
              <a:buNone/>
            </a:pPr>
            <a:r>
              <a:rPr lang="en-US" sz="6000" dirty="0">
                <a:solidFill>
                  <a:srgbClr val="1B1B27"/>
                </a:solidFill>
                <a:latin typeface="Inter Medium" pitchFamily="34" charset="0"/>
                <a:ea typeface="Inter Medium" pitchFamily="34" charset="-122"/>
                <a:cs typeface="Inter Medium" pitchFamily="34" charset="-120"/>
              </a:rPr>
              <a:t>発達障害の初期サイン</a:t>
            </a:r>
            <a:endParaRPr lang="en-US" sz="6000" dirty="0"/>
          </a:p>
        </p:txBody>
      </p:sp>
      <p:sp>
        <p:nvSpPr>
          <p:cNvPr id="3" name="Text 1"/>
          <p:cNvSpPr/>
          <p:nvPr/>
        </p:nvSpPr>
        <p:spPr>
          <a:xfrm>
            <a:off x="684014" y="1458727"/>
            <a:ext cx="13262372" cy="781764"/>
          </a:xfrm>
          <a:prstGeom prst="rect">
            <a:avLst/>
          </a:prstGeom>
          <a:noFill/>
          <a:ln/>
        </p:spPr>
        <p:txBody>
          <a:bodyPr wrap="square" lIns="0" tIns="0" rIns="0" bIns="0" rtlCol="0" anchor="t"/>
          <a:lstStyle/>
          <a:p>
            <a:pPr marL="0" indent="0" algn="l">
              <a:lnSpc>
                <a:spcPts val="3050"/>
              </a:lnSpc>
              <a:buNone/>
            </a:pPr>
            <a:r>
              <a:rPr lang="en-US" sz="3200" dirty="0">
                <a:solidFill>
                  <a:srgbClr val="030303"/>
                </a:solidFill>
                <a:latin typeface="IBM Plex Sans Medium" pitchFamily="34" charset="0"/>
                <a:ea typeface="IBM Plex Sans Medium" pitchFamily="34" charset="-122"/>
                <a:cs typeface="IBM Plex Sans Medium" pitchFamily="34" charset="-120"/>
              </a:rPr>
              <a:t>以下のような行動は、発達障害の早期発見につながる可能性がある。看護師は「異常」ではなく「特性」として捉える視点が重要であり、保護者と共有し、安心して相談できる環境を整える必要がある。</a:t>
            </a:r>
            <a:endParaRPr lang="en-US" sz="3200" dirty="0"/>
          </a:p>
        </p:txBody>
      </p:sp>
      <p:sp>
        <p:nvSpPr>
          <p:cNvPr id="5" name="Text 3"/>
          <p:cNvSpPr/>
          <p:nvPr/>
        </p:nvSpPr>
        <p:spPr>
          <a:xfrm>
            <a:off x="684014" y="3085802"/>
            <a:ext cx="12895898" cy="390882"/>
          </a:xfrm>
          <a:prstGeom prst="rect">
            <a:avLst/>
          </a:prstGeom>
          <a:noFill/>
          <a:ln/>
        </p:spPr>
        <p:txBody>
          <a:bodyPr wrap="none" lIns="0" tIns="0" rIns="0" bIns="0" rtlCol="0" anchor="t"/>
          <a:lstStyle/>
          <a:p>
            <a:pPr marL="0" indent="0" algn="l">
              <a:lnSpc>
                <a:spcPts val="3050"/>
              </a:lnSpc>
              <a:buNone/>
            </a:pPr>
            <a:r>
              <a:rPr lang="ja-JP" altLang="en-US" sz="2800" dirty="0">
                <a:solidFill>
                  <a:srgbClr val="030303"/>
                </a:solidFill>
                <a:latin typeface="IBM Plex Sans Medium" pitchFamily="34" charset="0"/>
                <a:ea typeface="IBM Plex Sans Medium" pitchFamily="34" charset="-122"/>
                <a:cs typeface="IBM Plex Sans Medium" pitchFamily="34" charset="-120"/>
              </a:rPr>
              <a:t>・</a:t>
            </a:r>
            <a:r>
              <a:rPr lang="en-US" sz="2800" dirty="0" err="1">
                <a:solidFill>
                  <a:srgbClr val="030303"/>
                </a:solidFill>
                <a:latin typeface="IBM Plex Sans Medium" pitchFamily="34" charset="0"/>
                <a:ea typeface="IBM Plex Sans Medium" pitchFamily="34" charset="-122"/>
                <a:cs typeface="IBM Plex Sans Medium" pitchFamily="34" charset="-120"/>
              </a:rPr>
              <a:t>視線が合いにくい、呼びかけに応じない</a:t>
            </a:r>
            <a:endParaRPr lang="en-US" sz="2800" dirty="0"/>
          </a:p>
        </p:txBody>
      </p:sp>
      <p:sp>
        <p:nvSpPr>
          <p:cNvPr id="7" name="Text 5"/>
          <p:cNvSpPr/>
          <p:nvPr/>
        </p:nvSpPr>
        <p:spPr>
          <a:xfrm>
            <a:off x="684014" y="3769875"/>
            <a:ext cx="12895898" cy="390882"/>
          </a:xfrm>
          <a:prstGeom prst="rect">
            <a:avLst/>
          </a:prstGeom>
          <a:noFill/>
          <a:ln/>
        </p:spPr>
        <p:txBody>
          <a:bodyPr wrap="none" lIns="0" tIns="0" rIns="0" bIns="0" rtlCol="0" anchor="t"/>
          <a:lstStyle/>
          <a:p>
            <a:pPr marL="0" indent="0" algn="l">
              <a:lnSpc>
                <a:spcPts val="3050"/>
              </a:lnSpc>
              <a:buNone/>
            </a:pPr>
            <a:r>
              <a:rPr lang="ja-JP" altLang="en-US" sz="2800" dirty="0">
                <a:solidFill>
                  <a:srgbClr val="030303"/>
                </a:solidFill>
                <a:latin typeface="IBM Plex Sans Medium" pitchFamily="34" charset="0"/>
                <a:ea typeface="IBM Plex Sans Medium" pitchFamily="34" charset="-122"/>
                <a:cs typeface="IBM Plex Sans Medium" pitchFamily="34" charset="-120"/>
              </a:rPr>
              <a:t>・</a:t>
            </a:r>
            <a:r>
              <a:rPr lang="en-US" sz="2800" dirty="0" err="1">
                <a:solidFill>
                  <a:srgbClr val="030303"/>
                </a:solidFill>
                <a:latin typeface="IBM Plex Sans Medium" pitchFamily="34" charset="0"/>
                <a:ea typeface="IBM Plex Sans Medium" pitchFamily="34" charset="-122"/>
                <a:cs typeface="IBM Plex Sans Medium" pitchFamily="34" charset="-120"/>
              </a:rPr>
              <a:t>極端なこだわり行動</a:t>
            </a:r>
            <a:r>
              <a:rPr lang="en-US" sz="2800" dirty="0">
                <a:solidFill>
                  <a:srgbClr val="030303"/>
                </a:solidFill>
                <a:latin typeface="IBM Plex Sans Medium" pitchFamily="34" charset="0"/>
                <a:ea typeface="IBM Plex Sans Medium" pitchFamily="34" charset="-122"/>
                <a:cs typeface="IBM Plex Sans Medium" pitchFamily="34" charset="-120"/>
              </a:rPr>
              <a:t>(同じ順序への固執、物の並べ方)</a:t>
            </a:r>
            <a:endParaRPr lang="en-US" sz="2800" dirty="0"/>
          </a:p>
        </p:txBody>
      </p:sp>
      <p:sp>
        <p:nvSpPr>
          <p:cNvPr id="9" name="Text 7"/>
          <p:cNvSpPr/>
          <p:nvPr/>
        </p:nvSpPr>
        <p:spPr>
          <a:xfrm>
            <a:off x="684014" y="4480578"/>
            <a:ext cx="12895898" cy="390882"/>
          </a:xfrm>
          <a:prstGeom prst="rect">
            <a:avLst/>
          </a:prstGeom>
          <a:noFill/>
          <a:ln/>
        </p:spPr>
        <p:txBody>
          <a:bodyPr wrap="none" lIns="0" tIns="0" rIns="0" bIns="0" rtlCol="0" anchor="t"/>
          <a:lstStyle/>
          <a:p>
            <a:pPr marL="0" indent="0" algn="l">
              <a:lnSpc>
                <a:spcPts val="3050"/>
              </a:lnSpc>
              <a:buNone/>
            </a:pPr>
            <a:r>
              <a:rPr lang="ja-JP" altLang="en-US" sz="2800" dirty="0">
                <a:solidFill>
                  <a:srgbClr val="030303"/>
                </a:solidFill>
                <a:latin typeface="IBM Plex Sans Medium" pitchFamily="34" charset="0"/>
                <a:ea typeface="IBM Plex Sans Medium" pitchFamily="34" charset="-122"/>
                <a:cs typeface="IBM Plex Sans Medium" pitchFamily="34" charset="-120"/>
              </a:rPr>
              <a:t>・</a:t>
            </a:r>
            <a:r>
              <a:rPr lang="en-US" sz="2800" dirty="0" err="1">
                <a:solidFill>
                  <a:srgbClr val="030303"/>
                </a:solidFill>
                <a:latin typeface="IBM Plex Sans Medium" pitchFamily="34" charset="0"/>
                <a:ea typeface="IBM Plex Sans Medium" pitchFamily="34" charset="-122"/>
                <a:cs typeface="IBM Plex Sans Medium" pitchFamily="34" charset="-120"/>
              </a:rPr>
              <a:t>急な予定変更への強い抵抗</a:t>
            </a:r>
            <a:endParaRPr lang="en-US" sz="2800" dirty="0"/>
          </a:p>
        </p:txBody>
      </p:sp>
      <p:sp>
        <p:nvSpPr>
          <p:cNvPr id="11" name="Text 9"/>
          <p:cNvSpPr/>
          <p:nvPr/>
        </p:nvSpPr>
        <p:spPr>
          <a:xfrm>
            <a:off x="684014" y="5191281"/>
            <a:ext cx="12895898" cy="390882"/>
          </a:xfrm>
          <a:prstGeom prst="rect">
            <a:avLst/>
          </a:prstGeom>
          <a:noFill/>
          <a:ln/>
        </p:spPr>
        <p:txBody>
          <a:bodyPr wrap="none" lIns="0" tIns="0" rIns="0" bIns="0" rtlCol="0" anchor="t"/>
          <a:lstStyle/>
          <a:p>
            <a:pPr marL="0" indent="0" algn="l">
              <a:lnSpc>
                <a:spcPts val="3050"/>
              </a:lnSpc>
              <a:buNone/>
            </a:pPr>
            <a:r>
              <a:rPr lang="ja-JP" altLang="en-US" sz="2800" dirty="0">
                <a:solidFill>
                  <a:srgbClr val="030303"/>
                </a:solidFill>
                <a:latin typeface="IBM Plex Sans Medium" pitchFamily="34" charset="0"/>
                <a:ea typeface="IBM Plex Sans Medium" pitchFamily="34" charset="-122"/>
                <a:cs typeface="IBM Plex Sans Medium" pitchFamily="34" charset="-120"/>
              </a:rPr>
              <a:t>・</a:t>
            </a:r>
            <a:r>
              <a:rPr lang="en-US" sz="2800" dirty="0" err="1">
                <a:solidFill>
                  <a:srgbClr val="030303"/>
                </a:solidFill>
                <a:latin typeface="IBM Plex Sans Medium" pitchFamily="34" charset="0"/>
                <a:ea typeface="IBM Plex Sans Medium" pitchFamily="34" charset="-122"/>
                <a:cs typeface="IBM Plex Sans Medium" pitchFamily="34" charset="-120"/>
              </a:rPr>
              <a:t>感覚過敏や感覚鈍麻</a:t>
            </a:r>
            <a:r>
              <a:rPr lang="en-US" sz="2800" dirty="0">
                <a:solidFill>
                  <a:srgbClr val="030303"/>
                </a:solidFill>
                <a:latin typeface="IBM Plex Sans Medium" pitchFamily="34" charset="0"/>
                <a:ea typeface="IBM Plex Sans Medium" pitchFamily="34" charset="-122"/>
                <a:cs typeface="IBM Plex Sans Medium" pitchFamily="34" charset="-120"/>
              </a:rPr>
              <a:t>(音・光・触覚など)</a:t>
            </a:r>
            <a:endParaRPr lang="en-US" sz="2800" dirty="0"/>
          </a:p>
        </p:txBody>
      </p:sp>
      <p:sp>
        <p:nvSpPr>
          <p:cNvPr id="13" name="Text 11"/>
          <p:cNvSpPr/>
          <p:nvPr/>
        </p:nvSpPr>
        <p:spPr>
          <a:xfrm>
            <a:off x="684014" y="5901984"/>
            <a:ext cx="12895898" cy="390882"/>
          </a:xfrm>
          <a:prstGeom prst="rect">
            <a:avLst/>
          </a:prstGeom>
          <a:noFill/>
          <a:ln/>
        </p:spPr>
        <p:txBody>
          <a:bodyPr wrap="none" lIns="0" tIns="0" rIns="0" bIns="0" rtlCol="0" anchor="t"/>
          <a:lstStyle/>
          <a:p>
            <a:pPr marL="0" indent="0" algn="l">
              <a:lnSpc>
                <a:spcPts val="3050"/>
              </a:lnSpc>
              <a:buNone/>
            </a:pPr>
            <a:r>
              <a:rPr lang="ja-JP" altLang="en-US" sz="2800" dirty="0">
                <a:solidFill>
                  <a:srgbClr val="030303"/>
                </a:solidFill>
                <a:latin typeface="IBM Plex Sans Medium" pitchFamily="34" charset="0"/>
                <a:ea typeface="IBM Plex Sans Medium" pitchFamily="34" charset="-122"/>
                <a:cs typeface="IBM Plex Sans Medium" pitchFamily="34" charset="-120"/>
              </a:rPr>
              <a:t>・</a:t>
            </a:r>
            <a:r>
              <a:rPr lang="en-US" sz="2800" dirty="0" err="1">
                <a:solidFill>
                  <a:srgbClr val="030303"/>
                </a:solidFill>
                <a:latin typeface="IBM Plex Sans Medium" pitchFamily="34" charset="0"/>
                <a:ea typeface="IBM Plex Sans Medium" pitchFamily="34" charset="-122"/>
                <a:cs typeface="IBM Plex Sans Medium" pitchFamily="34" charset="-120"/>
              </a:rPr>
              <a:t>極端な人見知りや社会的関わりの少なさ</a:t>
            </a:r>
            <a:endParaRPr lang="en-US" sz="2800" dirty="0"/>
          </a:p>
        </p:txBody>
      </p:sp>
      <p:sp>
        <p:nvSpPr>
          <p:cNvPr id="14" name="Text 12"/>
          <p:cNvSpPr/>
          <p:nvPr/>
        </p:nvSpPr>
        <p:spPr>
          <a:xfrm>
            <a:off x="684014" y="6936938"/>
            <a:ext cx="13262372" cy="390882"/>
          </a:xfrm>
          <a:prstGeom prst="rect">
            <a:avLst/>
          </a:prstGeom>
          <a:noFill/>
          <a:ln/>
        </p:spPr>
        <p:txBody>
          <a:bodyPr wrap="none" lIns="0" tIns="0" rIns="0" bIns="0" rtlCol="0" anchor="t"/>
          <a:lstStyle/>
          <a:p>
            <a:pPr marL="0" indent="0" algn="l">
              <a:lnSpc>
                <a:spcPts val="30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必要に応じて、医師や心理士、療育スタッフとの</a:t>
            </a:r>
            <a:endParaRPr lang="en-US" sz="3200" dirty="0">
              <a:solidFill>
                <a:srgbClr val="030303"/>
              </a:solidFill>
              <a:latin typeface="IBM Plex Sans Medium" pitchFamily="34" charset="0"/>
              <a:ea typeface="IBM Plex Sans Medium" pitchFamily="34" charset="-122"/>
              <a:cs typeface="IBM Plex Sans Medium" pitchFamily="34" charset="-120"/>
            </a:endParaRPr>
          </a:p>
          <a:p>
            <a:pPr marL="0" indent="0" algn="l">
              <a:lnSpc>
                <a:spcPts val="3050"/>
              </a:lnSpc>
              <a:buNone/>
            </a:pPr>
            <a:r>
              <a:rPr lang="en-US" sz="3200" dirty="0" err="1">
                <a:solidFill>
                  <a:srgbClr val="030303"/>
                </a:solidFill>
                <a:latin typeface="IBM Plex Sans Medium" pitchFamily="34" charset="0"/>
                <a:ea typeface="IBM Plex Sans Medium" pitchFamily="34" charset="-122"/>
                <a:cs typeface="IBM Plex Sans Medium" pitchFamily="34" charset="-120"/>
              </a:rPr>
              <a:t>多職種連携につなげることが重要である</a:t>
            </a:r>
            <a:r>
              <a:rPr lang="en-US" sz="3200" dirty="0">
                <a:solidFill>
                  <a:srgbClr val="030303"/>
                </a:solidFill>
                <a:latin typeface="IBM Plex Sans Medium" pitchFamily="34" charset="0"/>
                <a:ea typeface="IBM Plex Sans Medium" pitchFamily="34" charset="-122"/>
                <a:cs typeface="IBM Plex Sans Medium" pitchFamily="34" charset="-120"/>
              </a:rPr>
              <a:t>。</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886657" y="798842"/>
            <a:ext cx="7916823" cy="989528"/>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成長曲線の読み方</a:t>
            </a:r>
            <a:endParaRPr lang="en-US" sz="6200" dirty="0"/>
          </a:p>
        </p:txBody>
      </p:sp>
      <p:sp>
        <p:nvSpPr>
          <p:cNvPr id="3" name="Text 1"/>
          <p:cNvSpPr/>
          <p:nvPr/>
        </p:nvSpPr>
        <p:spPr>
          <a:xfrm>
            <a:off x="886657" y="1944869"/>
            <a:ext cx="13114102" cy="1931849"/>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成長曲線とは、子どもの身長・体重・頭囲などの発育状況をグラフで視覚的に把握できるツールである。厚生労働省などが示す基準値をもとに作成されており、同年齢・同性の子どもの平均と比較して、健康状態や発育のバランスを確認することができる。</a:t>
            </a:r>
            <a:endParaRPr lang="en-US" sz="2800" dirty="0"/>
          </a:p>
        </p:txBody>
      </p:sp>
      <p:sp>
        <p:nvSpPr>
          <p:cNvPr id="4" name="Shape 2"/>
          <p:cNvSpPr/>
          <p:nvPr/>
        </p:nvSpPr>
        <p:spPr>
          <a:xfrm>
            <a:off x="886656" y="4206649"/>
            <a:ext cx="13114102" cy="3001417"/>
          </a:xfrm>
          <a:prstGeom prst="roundRect">
            <a:avLst>
              <a:gd name="adj" fmla="val 5631"/>
            </a:avLst>
          </a:prstGeom>
          <a:solidFill>
            <a:srgbClr val="E6E6E6"/>
          </a:solidFill>
          <a:ln w="15240">
            <a:solidFill>
              <a:srgbClr val="CCCCCC"/>
            </a:solidFill>
            <a:prstDash val="solid"/>
          </a:ln>
        </p:spPr>
        <p:txBody>
          <a:bodyPr/>
          <a:lstStyle/>
          <a:p>
            <a:endParaRPr lang="ja-JP" altLang="en-US" sz="2000"/>
          </a:p>
        </p:txBody>
      </p:sp>
      <p:sp>
        <p:nvSpPr>
          <p:cNvPr id="5" name="Shape 3"/>
          <p:cNvSpPr/>
          <p:nvPr/>
        </p:nvSpPr>
        <p:spPr>
          <a:xfrm>
            <a:off x="901896" y="4221889"/>
            <a:ext cx="4361004" cy="2962683"/>
          </a:xfrm>
          <a:prstGeom prst="roundRect">
            <a:avLst>
              <a:gd name="adj" fmla="val 5705"/>
            </a:avLst>
          </a:prstGeom>
          <a:solidFill>
            <a:srgbClr val="E6E6E6"/>
          </a:solidFill>
          <a:ln/>
        </p:spPr>
        <p:txBody>
          <a:bodyPr/>
          <a:lstStyle/>
          <a:p>
            <a:endParaRPr lang="ja-JP" altLang="en-US" sz="2000"/>
          </a:p>
        </p:txBody>
      </p:sp>
      <p:sp>
        <p:nvSpPr>
          <p:cNvPr id="6" name="Text 4"/>
          <p:cNvSpPr/>
          <p:nvPr/>
        </p:nvSpPr>
        <p:spPr>
          <a:xfrm>
            <a:off x="1218483" y="4538476"/>
            <a:ext cx="3715173" cy="628820"/>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グラフの構成</a:t>
            </a:r>
            <a:endParaRPr lang="en-US" sz="3200" dirty="0"/>
          </a:p>
        </p:txBody>
      </p:sp>
      <p:sp>
        <p:nvSpPr>
          <p:cNvPr id="7" name="Text 5"/>
          <p:cNvSpPr/>
          <p:nvPr/>
        </p:nvSpPr>
        <p:spPr>
          <a:xfrm>
            <a:off x="1218483" y="5223203"/>
            <a:ext cx="3715173" cy="1287899"/>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横軸:年齢(月齢・歳)、縦軸:身長・体重・頭囲など</a:t>
            </a:r>
            <a:endParaRPr lang="en-US" sz="2800" dirty="0"/>
          </a:p>
        </p:txBody>
      </p:sp>
      <p:sp>
        <p:nvSpPr>
          <p:cNvPr id="8" name="Shape 6"/>
          <p:cNvSpPr/>
          <p:nvPr/>
        </p:nvSpPr>
        <p:spPr>
          <a:xfrm>
            <a:off x="5177431" y="4221889"/>
            <a:ext cx="4361004" cy="2962683"/>
          </a:xfrm>
          <a:prstGeom prst="rect">
            <a:avLst/>
          </a:prstGeom>
          <a:solidFill>
            <a:srgbClr val="E6E6E6"/>
          </a:solidFill>
          <a:ln/>
        </p:spPr>
        <p:txBody>
          <a:bodyPr/>
          <a:lstStyle/>
          <a:p>
            <a:endParaRPr lang="ja-JP" altLang="en-US" sz="2000"/>
          </a:p>
        </p:txBody>
      </p:sp>
      <p:sp>
        <p:nvSpPr>
          <p:cNvPr id="9" name="Shape 7"/>
          <p:cNvSpPr/>
          <p:nvPr/>
        </p:nvSpPr>
        <p:spPr>
          <a:xfrm>
            <a:off x="5177430" y="4221889"/>
            <a:ext cx="45719" cy="2962683"/>
          </a:xfrm>
          <a:prstGeom prst="roundRect">
            <a:avLst>
              <a:gd name="adj" fmla="val 349092"/>
            </a:avLst>
          </a:prstGeom>
          <a:solidFill>
            <a:srgbClr val="CCCCCC"/>
          </a:solidFill>
          <a:ln/>
        </p:spPr>
        <p:txBody>
          <a:bodyPr/>
          <a:lstStyle/>
          <a:p>
            <a:endParaRPr lang="ja-JP" altLang="en-US" sz="2000"/>
          </a:p>
        </p:txBody>
      </p:sp>
      <p:sp>
        <p:nvSpPr>
          <p:cNvPr id="10" name="Text 8"/>
          <p:cNvSpPr/>
          <p:nvPr/>
        </p:nvSpPr>
        <p:spPr>
          <a:xfrm>
            <a:off x="5494017" y="4538476"/>
            <a:ext cx="3715173" cy="628820"/>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基準曲線</a:t>
            </a:r>
            <a:endParaRPr lang="en-US" sz="3200" dirty="0"/>
          </a:p>
        </p:txBody>
      </p:sp>
      <p:sp>
        <p:nvSpPr>
          <p:cNvPr id="11" name="Text 9"/>
          <p:cNvSpPr/>
          <p:nvPr/>
        </p:nvSpPr>
        <p:spPr>
          <a:xfrm>
            <a:off x="5494017" y="5223203"/>
            <a:ext cx="3715173" cy="1287899"/>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百分位(5、50、95パーセンタイルなど)で示される</a:t>
            </a:r>
            <a:endParaRPr lang="en-US" sz="2800" dirty="0"/>
          </a:p>
        </p:txBody>
      </p:sp>
      <p:sp>
        <p:nvSpPr>
          <p:cNvPr id="12" name="Shape 10"/>
          <p:cNvSpPr/>
          <p:nvPr/>
        </p:nvSpPr>
        <p:spPr>
          <a:xfrm>
            <a:off x="9452965" y="4221889"/>
            <a:ext cx="4361004" cy="2962683"/>
          </a:xfrm>
          <a:prstGeom prst="rect">
            <a:avLst/>
          </a:prstGeom>
          <a:solidFill>
            <a:srgbClr val="E6E6E6"/>
          </a:solidFill>
          <a:ln/>
        </p:spPr>
        <p:txBody>
          <a:bodyPr/>
          <a:lstStyle/>
          <a:p>
            <a:endParaRPr lang="ja-JP" altLang="en-US" sz="2000"/>
          </a:p>
        </p:txBody>
      </p:sp>
      <p:sp>
        <p:nvSpPr>
          <p:cNvPr id="13" name="Shape 11"/>
          <p:cNvSpPr/>
          <p:nvPr/>
        </p:nvSpPr>
        <p:spPr>
          <a:xfrm>
            <a:off x="9452964" y="4221889"/>
            <a:ext cx="45719" cy="2962683"/>
          </a:xfrm>
          <a:prstGeom prst="roundRect">
            <a:avLst>
              <a:gd name="adj" fmla="val 349092"/>
            </a:avLst>
          </a:prstGeom>
          <a:solidFill>
            <a:srgbClr val="CCCCCC"/>
          </a:solidFill>
          <a:ln/>
        </p:spPr>
        <p:txBody>
          <a:bodyPr/>
          <a:lstStyle/>
          <a:p>
            <a:endParaRPr lang="ja-JP" altLang="en-US" sz="2000"/>
          </a:p>
        </p:txBody>
      </p:sp>
      <p:sp>
        <p:nvSpPr>
          <p:cNvPr id="14" name="Text 12"/>
          <p:cNvSpPr/>
          <p:nvPr/>
        </p:nvSpPr>
        <p:spPr>
          <a:xfrm>
            <a:off x="9769551" y="4538476"/>
            <a:ext cx="3715173" cy="628820"/>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評価の視点</a:t>
            </a:r>
            <a:endParaRPr lang="en-US" sz="3200" dirty="0"/>
          </a:p>
        </p:txBody>
      </p:sp>
      <p:sp>
        <p:nvSpPr>
          <p:cNvPr id="15" name="Text 13"/>
          <p:cNvSpPr/>
          <p:nvPr/>
        </p:nvSpPr>
        <p:spPr>
          <a:xfrm>
            <a:off x="9769551" y="5223203"/>
            <a:ext cx="3715173" cy="1287899"/>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成長の推移(上昇・下降の傾き)に着目する</a:t>
            </a:r>
            <a:endParaRPr lang="en-US"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618310" y="987318"/>
            <a:ext cx="6895505" cy="783669"/>
          </a:xfrm>
          <a:prstGeom prst="rect">
            <a:avLst/>
          </a:prstGeom>
          <a:noFill/>
          <a:ln/>
        </p:spPr>
        <p:txBody>
          <a:bodyPr wrap="none" lIns="0" tIns="0" rIns="0" bIns="0" rtlCol="0" anchor="t"/>
          <a:lstStyle/>
          <a:p>
            <a:pPr marL="0" indent="0" algn="l">
              <a:lnSpc>
                <a:spcPts val="6150"/>
              </a:lnSpc>
              <a:buNone/>
            </a:pPr>
            <a:r>
              <a:rPr lang="en-US" sz="4900" dirty="0">
                <a:solidFill>
                  <a:srgbClr val="1B1B27"/>
                </a:solidFill>
                <a:latin typeface="Inter Medium" pitchFamily="34" charset="0"/>
                <a:ea typeface="Inter Medium" pitchFamily="34" charset="-122"/>
                <a:cs typeface="Inter Medium" pitchFamily="34" charset="-120"/>
              </a:rPr>
              <a:t>成長曲線の観察ポイント</a:t>
            </a:r>
            <a:endParaRPr lang="en-US" sz="4900" dirty="0"/>
          </a:p>
        </p:txBody>
      </p:sp>
      <p:sp>
        <p:nvSpPr>
          <p:cNvPr id="3" name="Shape 1"/>
          <p:cNvSpPr/>
          <p:nvPr/>
        </p:nvSpPr>
        <p:spPr>
          <a:xfrm>
            <a:off x="648790" y="1991252"/>
            <a:ext cx="6571518" cy="2336806"/>
          </a:xfrm>
          <a:prstGeom prst="roundRect">
            <a:avLst>
              <a:gd name="adj" fmla="val 7672"/>
            </a:avLst>
          </a:prstGeom>
          <a:solidFill>
            <a:srgbClr val="FFFFFF">
              <a:alpha val="95000"/>
            </a:srgbClr>
          </a:solidFill>
          <a:ln w="30480">
            <a:solidFill>
              <a:srgbClr val="CCCCCC"/>
            </a:solidFill>
            <a:prstDash val="solid"/>
          </a:ln>
        </p:spPr>
        <p:txBody>
          <a:bodyPr/>
          <a:lstStyle/>
          <a:p>
            <a:endParaRPr lang="ja-JP" altLang="en-US" sz="2800"/>
          </a:p>
        </p:txBody>
      </p:sp>
      <p:sp>
        <p:nvSpPr>
          <p:cNvPr id="4" name="Shape 2"/>
          <p:cNvSpPr/>
          <p:nvPr/>
        </p:nvSpPr>
        <p:spPr>
          <a:xfrm>
            <a:off x="618309" y="1991252"/>
            <a:ext cx="123495" cy="2336806"/>
          </a:xfrm>
          <a:prstGeom prst="roundRect">
            <a:avLst>
              <a:gd name="adj" fmla="val 86396"/>
            </a:avLst>
          </a:prstGeom>
          <a:solidFill>
            <a:srgbClr val="030303"/>
          </a:solidFill>
          <a:ln/>
        </p:spPr>
        <p:txBody>
          <a:bodyPr/>
          <a:lstStyle/>
          <a:p>
            <a:endParaRPr lang="ja-JP" altLang="en-US" sz="2800"/>
          </a:p>
        </p:txBody>
      </p:sp>
      <p:sp>
        <p:nvSpPr>
          <p:cNvPr id="5" name="Text 3"/>
          <p:cNvSpPr/>
          <p:nvPr/>
        </p:nvSpPr>
        <p:spPr>
          <a:xfrm>
            <a:off x="1021455" y="2272478"/>
            <a:ext cx="3175410" cy="480172"/>
          </a:xfrm>
          <a:prstGeom prst="rect">
            <a:avLst/>
          </a:prstGeom>
          <a:noFill/>
          <a:ln/>
        </p:spPr>
        <p:txBody>
          <a:bodyPr wrap="none" lIns="0" tIns="0" rIns="0" bIns="0" rtlCol="0" anchor="t"/>
          <a:lstStyle/>
          <a:p>
            <a:pPr marL="0" indent="0" algn="l">
              <a:lnSpc>
                <a:spcPts val="3050"/>
              </a:lnSpc>
              <a:buNone/>
            </a:pPr>
            <a:r>
              <a:rPr lang="en-US" sz="3600" dirty="0">
                <a:solidFill>
                  <a:srgbClr val="030303"/>
                </a:solidFill>
                <a:latin typeface="Inter Medium" pitchFamily="34" charset="0"/>
                <a:ea typeface="Inter Medium" pitchFamily="34" charset="-122"/>
                <a:cs typeface="Inter Medium" pitchFamily="34" charset="-120"/>
              </a:rPr>
              <a:t>曲線の急激な変化</a:t>
            </a:r>
            <a:endParaRPr lang="en-US" sz="3600" dirty="0"/>
          </a:p>
        </p:txBody>
      </p:sp>
      <p:sp>
        <p:nvSpPr>
          <p:cNvPr id="6" name="Text 4"/>
          <p:cNvSpPr/>
          <p:nvPr/>
        </p:nvSpPr>
        <p:spPr>
          <a:xfrm>
            <a:off x="1021455" y="2814688"/>
            <a:ext cx="5909180" cy="983104"/>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急な体重減少、または過剰な体重増加などは、病気や栄養状態の変化を示唆することがある。</a:t>
            </a:r>
            <a:endParaRPr lang="en-US" sz="2800" dirty="0"/>
          </a:p>
        </p:txBody>
      </p:sp>
      <p:sp>
        <p:nvSpPr>
          <p:cNvPr id="7" name="Shape 5"/>
          <p:cNvSpPr/>
          <p:nvPr/>
        </p:nvSpPr>
        <p:spPr>
          <a:xfrm>
            <a:off x="7387251" y="1991252"/>
            <a:ext cx="6571518" cy="2336806"/>
          </a:xfrm>
          <a:prstGeom prst="roundRect">
            <a:avLst>
              <a:gd name="adj" fmla="val 7672"/>
            </a:avLst>
          </a:prstGeom>
          <a:solidFill>
            <a:srgbClr val="FFFFFF">
              <a:alpha val="95000"/>
            </a:srgbClr>
          </a:solidFill>
          <a:ln w="30480">
            <a:solidFill>
              <a:srgbClr val="CCCCCC"/>
            </a:solidFill>
            <a:prstDash val="solid"/>
          </a:ln>
        </p:spPr>
        <p:txBody>
          <a:bodyPr/>
          <a:lstStyle/>
          <a:p>
            <a:endParaRPr lang="ja-JP" altLang="en-US" sz="2800"/>
          </a:p>
        </p:txBody>
      </p:sp>
      <p:sp>
        <p:nvSpPr>
          <p:cNvPr id="8" name="Shape 6"/>
          <p:cNvSpPr/>
          <p:nvPr/>
        </p:nvSpPr>
        <p:spPr>
          <a:xfrm>
            <a:off x="7356770" y="1991252"/>
            <a:ext cx="123495" cy="2336806"/>
          </a:xfrm>
          <a:prstGeom prst="roundRect">
            <a:avLst>
              <a:gd name="adj" fmla="val 86396"/>
            </a:avLst>
          </a:prstGeom>
          <a:solidFill>
            <a:srgbClr val="030303"/>
          </a:solidFill>
          <a:ln/>
        </p:spPr>
        <p:txBody>
          <a:bodyPr/>
          <a:lstStyle/>
          <a:p>
            <a:endParaRPr lang="ja-JP" altLang="en-US" sz="2800"/>
          </a:p>
        </p:txBody>
      </p:sp>
      <p:sp>
        <p:nvSpPr>
          <p:cNvPr id="9" name="Text 7"/>
          <p:cNvSpPr/>
          <p:nvPr/>
        </p:nvSpPr>
        <p:spPr>
          <a:xfrm>
            <a:off x="7759916" y="2272478"/>
            <a:ext cx="3175410" cy="480172"/>
          </a:xfrm>
          <a:prstGeom prst="rect">
            <a:avLst/>
          </a:prstGeom>
          <a:noFill/>
          <a:ln/>
        </p:spPr>
        <p:txBody>
          <a:bodyPr wrap="none" lIns="0" tIns="0" rIns="0" bIns="0" rtlCol="0" anchor="t"/>
          <a:lstStyle/>
          <a:p>
            <a:pPr marL="0" indent="0" algn="l">
              <a:lnSpc>
                <a:spcPts val="3050"/>
              </a:lnSpc>
              <a:buNone/>
            </a:pPr>
            <a:r>
              <a:rPr lang="en-US" sz="3600" dirty="0">
                <a:solidFill>
                  <a:srgbClr val="030303"/>
                </a:solidFill>
                <a:latin typeface="Inter Medium" pitchFamily="34" charset="0"/>
                <a:ea typeface="Inter Medium" pitchFamily="34" charset="-122"/>
                <a:cs typeface="Inter Medium" pitchFamily="34" charset="-120"/>
              </a:rPr>
              <a:t>成長の停滞</a:t>
            </a:r>
            <a:endParaRPr lang="en-US" sz="3600" dirty="0"/>
          </a:p>
        </p:txBody>
      </p:sp>
      <p:sp>
        <p:nvSpPr>
          <p:cNvPr id="10" name="Text 8"/>
          <p:cNvSpPr/>
          <p:nvPr/>
        </p:nvSpPr>
        <p:spPr>
          <a:xfrm>
            <a:off x="7759916" y="2814688"/>
            <a:ext cx="5909180" cy="983104"/>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曲線が横ばいになっている状態が続く場合、発育不全やホルモンの異常の可能性を疑う。</a:t>
            </a:r>
            <a:endParaRPr lang="en-US" sz="2800" dirty="0"/>
          </a:p>
        </p:txBody>
      </p:sp>
      <p:sp>
        <p:nvSpPr>
          <p:cNvPr id="11" name="Shape 9"/>
          <p:cNvSpPr/>
          <p:nvPr/>
        </p:nvSpPr>
        <p:spPr>
          <a:xfrm>
            <a:off x="648790" y="4501600"/>
            <a:ext cx="6571518" cy="2336806"/>
          </a:xfrm>
          <a:prstGeom prst="roundRect">
            <a:avLst>
              <a:gd name="adj" fmla="val 7672"/>
            </a:avLst>
          </a:prstGeom>
          <a:solidFill>
            <a:srgbClr val="FFFFFF">
              <a:alpha val="95000"/>
            </a:srgbClr>
          </a:solidFill>
          <a:ln w="30480">
            <a:solidFill>
              <a:srgbClr val="CCCCCC"/>
            </a:solidFill>
            <a:prstDash val="solid"/>
          </a:ln>
        </p:spPr>
        <p:txBody>
          <a:bodyPr/>
          <a:lstStyle/>
          <a:p>
            <a:endParaRPr lang="ja-JP" altLang="en-US" sz="2800"/>
          </a:p>
        </p:txBody>
      </p:sp>
      <p:sp>
        <p:nvSpPr>
          <p:cNvPr id="12" name="Shape 10"/>
          <p:cNvSpPr/>
          <p:nvPr/>
        </p:nvSpPr>
        <p:spPr>
          <a:xfrm>
            <a:off x="618309" y="4501600"/>
            <a:ext cx="123495" cy="2336806"/>
          </a:xfrm>
          <a:prstGeom prst="roundRect">
            <a:avLst>
              <a:gd name="adj" fmla="val 86396"/>
            </a:avLst>
          </a:prstGeom>
          <a:solidFill>
            <a:srgbClr val="030303"/>
          </a:solidFill>
          <a:ln/>
        </p:spPr>
        <p:txBody>
          <a:bodyPr/>
          <a:lstStyle/>
          <a:p>
            <a:endParaRPr lang="ja-JP" altLang="en-US" sz="2800"/>
          </a:p>
        </p:txBody>
      </p:sp>
      <p:sp>
        <p:nvSpPr>
          <p:cNvPr id="13" name="Text 11"/>
          <p:cNvSpPr/>
          <p:nvPr/>
        </p:nvSpPr>
        <p:spPr>
          <a:xfrm>
            <a:off x="1021455" y="4782825"/>
            <a:ext cx="3175410" cy="480172"/>
          </a:xfrm>
          <a:prstGeom prst="rect">
            <a:avLst/>
          </a:prstGeom>
          <a:noFill/>
          <a:ln/>
        </p:spPr>
        <p:txBody>
          <a:bodyPr wrap="none" lIns="0" tIns="0" rIns="0" bIns="0" rtlCol="0" anchor="t"/>
          <a:lstStyle/>
          <a:p>
            <a:pPr marL="0" indent="0" algn="l">
              <a:lnSpc>
                <a:spcPts val="3050"/>
              </a:lnSpc>
              <a:buNone/>
            </a:pPr>
            <a:r>
              <a:rPr lang="en-US" sz="3600" dirty="0">
                <a:solidFill>
                  <a:srgbClr val="030303"/>
                </a:solidFill>
                <a:latin typeface="Inter Medium" pitchFamily="34" charset="0"/>
                <a:ea typeface="Inter Medium" pitchFamily="34" charset="-122"/>
                <a:cs typeface="Inter Medium" pitchFamily="34" charset="-120"/>
              </a:rPr>
              <a:t>正しい基準表の使用</a:t>
            </a:r>
            <a:endParaRPr lang="en-US" sz="3600" dirty="0"/>
          </a:p>
        </p:txBody>
      </p:sp>
      <p:sp>
        <p:nvSpPr>
          <p:cNvPr id="14" name="Text 12"/>
          <p:cNvSpPr/>
          <p:nvPr/>
        </p:nvSpPr>
        <p:spPr>
          <a:xfrm>
            <a:off x="1021455" y="5325036"/>
            <a:ext cx="5909180" cy="983104"/>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男児と女児では成長のパターンが異なるため、年齢・性別に応じたグラフを使用する。</a:t>
            </a:r>
            <a:endParaRPr lang="en-US" sz="2800" dirty="0"/>
          </a:p>
        </p:txBody>
      </p:sp>
      <p:sp>
        <p:nvSpPr>
          <p:cNvPr id="15" name="Shape 13"/>
          <p:cNvSpPr/>
          <p:nvPr/>
        </p:nvSpPr>
        <p:spPr>
          <a:xfrm>
            <a:off x="7387251" y="4501600"/>
            <a:ext cx="6571518" cy="2336806"/>
          </a:xfrm>
          <a:prstGeom prst="roundRect">
            <a:avLst>
              <a:gd name="adj" fmla="val 7672"/>
            </a:avLst>
          </a:prstGeom>
          <a:solidFill>
            <a:srgbClr val="FFFFFF">
              <a:alpha val="95000"/>
            </a:srgbClr>
          </a:solidFill>
          <a:ln w="30480">
            <a:solidFill>
              <a:srgbClr val="CCCCCC"/>
            </a:solidFill>
            <a:prstDash val="solid"/>
          </a:ln>
        </p:spPr>
        <p:txBody>
          <a:bodyPr/>
          <a:lstStyle/>
          <a:p>
            <a:endParaRPr lang="ja-JP" altLang="en-US" sz="2800"/>
          </a:p>
        </p:txBody>
      </p:sp>
      <p:sp>
        <p:nvSpPr>
          <p:cNvPr id="16" name="Shape 14"/>
          <p:cNvSpPr/>
          <p:nvPr/>
        </p:nvSpPr>
        <p:spPr>
          <a:xfrm>
            <a:off x="7356770" y="4501600"/>
            <a:ext cx="123495" cy="2336806"/>
          </a:xfrm>
          <a:prstGeom prst="roundRect">
            <a:avLst>
              <a:gd name="adj" fmla="val 86396"/>
            </a:avLst>
          </a:prstGeom>
          <a:solidFill>
            <a:srgbClr val="030303"/>
          </a:solidFill>
          <a:ln/>
        </p:spPr>
        <p:txBody>
          <a:bodyPr/>
          <a:lstStyle/>
          <a:p>
            <a:endParaRPr lang="ja-JP" altLang="en-US" sz="2800"/>
          </a:p>
        </p:txBody>
      </p:sp>
      <p:sp>
        <p:nvSpPr>
          <p:cNvPr id="17" name="Text 15"/>
          <p:cNvSpPr/>
          <p:nvPr/>
        </p:nvSpPr>
        <p:spPr>
          <a:xfrm>
            <a:off x="7759916" y="4782825"/>
            <a:ext cx="3175410" cy="480172"/>
          </a:xfrm>
          <a:prstGeom prst="rect">
            <a:avLst/>
          </a:prstGeom>
          <a:noFill/>
          <a:ln/>
        </p:spPr>
        <p:txBody>
          <a:bodyPr wrap="none" lIns="0" tIns="0" rIns="0" bIns="0" rtlCol="0" anchor="t"/>
          <a:lstStyle/>
          <a:p>
            <a:pPr marL="0" indent="0" algn="l">
              <a:lnSpc>
                <a:spcPts val="3050"/>
              </a:lnSpc>
              <a:buNone/>
            </a:pPr>
            <a:r>
              <a:rPr lang="en-US" sz="3600" dirty="0">
                <a:solidFill>
                  <a:srgbClr val="030303"/>
                </a:solidFill>
                <a:latin typeface="Inter Medium" pitchFamily="34" charset="0"/>
                <a:ea typeface="Inter Medium" pitchFamily="34" charset="-122"/>
                <a:cs typeface="Inter Medium" pitchFamily="34" charset="-120"/>
              </a:rPr>
              <a:t>頭囲の変化</a:t>
            </a:r>
            <a:endParaRPr lang="en-US" sz="3600" dirty="0"/>
          </a:p>
        </p:txBody>
      </p:sp>
      <p:sp>
        <p:nvSpPr>
          <p:cNvPr id="18" name="Text 16"/>
          <p:cNvSpPr/>
          <p:nvPr/>
        </p:nvSpPr>
        <p:spPr>
          <a:xfrm>
            <a:off x="7759916" y="5325036"/>
            <a:ext cx="5909180" cy="983104"/>
          </a:xfrm>
          <a:prstGeom prst="rect">
            <a:avLst/>
          </a:prstGeom>
          <a:noFill/>
          <a:ln/>
        </p:spPr>
        <p:txBody>
          <a:bodyPr wrap="square" lIns="0" tIns="0" rIns="0" bIns="0" rtlCol="0" anchor="t"/>
          <a:lstStyle/>
          <a:p>
            <a:pPr marL="0" indent="0" algn="l">
              <a:lnSpc>
                <a:spcPts val="3150"/>
              </a:lnSpc>
              <a:buNone/>
            </a:pPr>
            <a:r>
              <a:rPr lang="en-US" sz="2800" dirty="0">
                <a:solidFill>
                  <a:srgbClr val="030303"/>
                </a:solidFill>
                <a:latin typeface="IBM Plex Sans Medium" pitchFamily="34" charset="0"/>
                <a:ea typeface="IBM Plex Sans Medium" pitchFamily="34" charset="-122"/>
                <a:cs typeface="IBM Plex Sans Medium" pitchFamily="34" charset="-120"/>
              </a:rPr>
              <a:t>特に乳児期に重要な評価指標であり、脳の発達や頭蓋内圧亢進の兆候の有無の手がかりとなる。</a:t>
            </a:r>
            <a:endParaRPr lang="en-US" sz="2800" dirty="0"/>
          </a:p>
        </p:txBody>
      </p:sp>
      <p:sp>
        <p:nvSpPr>
          <p:cNvPr id="19" name="Text 17"/>
          <p:cNvSpPr/>
          <p:nvPr/>
        </p:nvSpPr>
        <p:spPr>
          <a:xfrm>
            <a:off x="648790" y="6950715"/>
            <a:ext cx="13226177" cy="401122"/>
          </a:xfrm>
          <a:prstGeom prst="rect">
            <a:avLst/>
          </a:prstGeom>
          <a:noFill/>
          <a:ln/>
        </p:spPr>
        <p:txBody>
          <a:bodyPr wrap="none" lIns="0" tIns="0" rIns="0" bIns="0" rtlCol="0" anchor="t"/>
          <a:lstStyle/>
          <a:p>
            <a:pPr marL="0" indent="0" algn="l">
              <a:lnSpc>
                <a:spcPts val="3150"/>
              </a:lnSpc>
              <a:buNone/>
            </a:pPr>
            <a:r>
              <a:rPr lang="en-US" sz="2400" dirty="0">
                <a:solidFill>
                  <a:srgbClr val="030303"/>
                </a:solidFill>
                <a:latin typeface="IBM Plex Sans Medium" pitchFamily="34" charset="0"/>
                <a:ea typeface="IBM Plex Sans Medium" pitchFamily="34" charset="-122"/>
                <a:cs typeface="IBM Plex Sans Medium" pitchFamily="34" charset="-120"/>
              </a:rPr>
              <a:t>単に中央値より低い・高いというだけでなく、「いつからどのように変化したか」が重要である。</a:t>
            </a:r>
            <a:endParaRPr lang="en-US"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sp>
        <p:nvSpPr>
          <p:cNvPr id="2" name="Text 0"/>
          <p:cNvSpPr/>
          <p:nvPr/>
        </p:nvSpPr>
        <p:spPr>
          <a:xfrm>
            <a:off x="817483" y="1035844"/>
            <a:ext cx="7299841" cy="912376"/>
          </a:xfrm>
          <a:prstGeom prst="rect">
            <a:avLst/>
          </a:prstGeom>
          <a:noFill/>
          <a:ln/>
        </p:spPr>
        <p:txBody>
          <a:bodyPr wrap="none" lIns="0" tIns="0" rIns="0" bIns="0" rtlCol="0" anchor="t"/>
          <a:lstStyle/>
          <a:p>
            <a:pPr marL="0" indent="0" algn="l">
              <a:lnSpc>
                <a:spcPts val="7150"/>
              </a:lnSpc>
              <a:buNone/>
            </a:pPr>
            <a:r>
              <a:rPr lang="en-US" sz="5700" dirty="0">
                <a:solidFill>
                  <a:srgbClr val="1B1B27"/>
                </a:solidFill>
                <a:latin typeface="Inter Medium" pitchFamily="34" charset="0"/>
                <a:ea typeface="Inter Medium" pitchFamily="34" charset="-122"/>
                <a:cs typeface="Inter Medium" pitchFamily="34" charset="-120"/>
              </a:rPr>
              <a:t>保護者からの情報収集</a:t>
            </a:r>
            <a:endParaRPr lang="en-US" sz="5700" dirty="0"/>
          </a:p>
        </p:txBody>
      </p:sp>
      <p:sp>
        <p:nvSpPr>
          <p:cNvPr id="3" name="Text 1"/>
          <p:cNvSpPr/>
          <p:nvPr/>
        </p:nvSpPr>
        <p:spPr>
          <a:xfrm>
            <a:off x="817483" y="2532102"/>
            <a:ext cx="12995434" cy="1401247"/>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看護師は、子どもの日常の様子をより詳細に把握するために、保護者からの聞き取りを丁寧に行う必要がある。保護者の話す内容は、生活リズム、発達、行動、感情面の変化など、多くの重要な情報を含んでいる。</a:t>
            </a:r>
            <a:endParaRPr lang="en-US" sz="2400" dirty="0"/>
          </a:p>
        </p:txBody>
      </p:sp>
      <p:sp>
        <p:nvSpPr>
          <p:cNvPr id="4" name="Shape 2"/>
          <p:cNvSpPr/>
          <p:nvPr/>
        </p:nvSpPr>
        <p:spPr>
          <a:xfrm>
            <a:off x="817483" y="4719995"/>
            <a:ext cx="4137184" cy="38100"/>
          </a:xfrm>
          <a:prstGeom prst="rect">
            <a:avLst/>
          </a:prstGeom>
          <a:solidFill>
            <a:srgbClr val="030303"/>
          </a:solidFill>
          <a:ln/>
        </p:spPr>
        <p:txBody>
          <a:bodyPr/>
          <a:lstStyle/>
          <a:p>
            <a:endParaRPr lang="ja-JP" altLang="en-US" sz="2000"/>
          </a:p>
        </p:txBody>
      </p:sp>
      <p:sp>
        <p:nvSpPr>
          <p:cNvPr id="5" name="Text 3"/>
          <p:cNvSpPr/>
          <p:nvPr/>
        </p:nvSpPr>
        <p:spPr>
          <a:xfrm>
            <a:off x="817483" y="4942165"/>
            <a:ext cx="3649861" cy="456248"/>
          </a:xfrm>
          <a:prstGeom prst="rect">
            <a:avLst/>
          </a:prstGeom>
          <a:noFill/>
          <a:ln/>
        </p:spPr>
        <p:txBody>
          <a:bodyPr wrap="none" lIns="0" tIns="0" rIns="0" bIns="0" rtlCol="0" anchor="t"/>
          <a:lstStyle/>
          <a:p>
            <a:pPr marL="0" indent="0" algn="l">
              <a:lnSpc>
                <a:spcPts val="3550"/>
              </a:lnSpc>
              <a:buNone/>
            </a:pPr>
            <a:r>
              <a:rPr lang="en-US" sz="3200" dirty="0">
                <a:solidFill>
                  <a:srgbClr val="030303"/>
                </a:solidFill>
                <a:latin typeface="Inter Medium" pitchFamily="34" charset="0"/>
                <a:ea typeface="Inter Medium" pitchFamily="34" charset="-122"/>
                <a:cs typeface="Inter Medium" pitchFamily="34" charset="-120"/>
              </a:rPr>
              <a:t>受容的な態度</a:t>
            </a:r>
            <a:endParaRPr lang="en-US" sz="3200" dirty="0"/>
          </a:p>
        </p:txBody>
      </p:sp>
      <p:sp>
        <p:nvSpPr>
          <p:cNvPr id="6" name="Text 4"/>
          <p:cNvSpPr/>
          <p:nvPr/>
        </p:nvSpPr>
        <p:spPr>
          <a:xfrm>
            <a:off x="817483" y="5573554"/>
            <a:ext cx="4137184" cy="934164"/>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話を聴き、保護者が安心して語れる雰囲気をつくる</a:t>
            </a:r>
            <a:endParaRPr lang="en-US" sz="2400" dirty="0"/>
          </a:p>
        </p:txBody>
      </p:sp>
      <p:sp>
        <p:nvSpPr>
          <p:cNvPr id="7" name="Shape 5"/>
          <p:cNvSpPr/>
          <p:nvPr/>
        </p:nvSpPr>
        <p:spPr>
          <a:xfrm>
            <a:off x="5246608" y="4719995"/>
            <a:ext cx="4137184" cy="38100"/>
          </a:xfrm>
          <a:prstGeom prst="rect">
            <a:avLst/>
          </a:prstGeom>
          <a:solidFill>
            <a:srgbClr val="030303"/>
          </a:solidFill>
          <a:ln/>
        </p:spPr>
        <p:txBody>
          <a:bodyPr/>
          <a:lstStyle/>
          <a:p>
            <a:endParaRPr lang="ja-JP" altLang="en-US" sz="2000"/>
          </a:p>
        </p:txBody>
      </p:sp>
      <p:sp>
        <p:nvSpPr>
          <p:cNvPr id="8" name="Text 6"/>
          <p:cNvSpPr/>
          <p:nvPr/>
        </p:nvSpPr>
        <p:spPr>
          <a:xfrm>
            <a:off x="5246608" y="4942165"/>
            <a:ext cx="3649861" cy="456248"/>
          </a:xfrm>
          <a:prstGeom prst="rect">
            <a:avLst/>
          </a:prstGeom>
          <a:noFill/>
          <a:ln/>
        </p:spPr>
        <p:txBody>
          <a:bodyPr wrap="none" lIns="0" tIns="0" rIns="0" bIns="0" rtlCol="0" anchor="t"/>
          <a:lstStyle/>
          <a:p>
            <a:pPr marL="0" indent="0" algn="l">
              <a:lnSpc>
                <a:spcPts val="3550"/>
              </a:lnSpc>
              <a:buNone/>
            </a:pPr>
            <a:r>
              <a:rPr lang="en-US" sz="3200" dirty="0">
                <a:solidFill>
                  <a:srgbClr val="030303"/>
                </a:solidFill>
                <a:latin typeface="Inter Medium" pitchFamily="34" charset="0"/>
                <a:ea typeface="Inter Medium" pitchFamily="34" charset="-122"/>
                <a:cs typeface="Inter Medium" pitchFamily="34" charset="-120"/>
              </a:rPr>
              <a:t>語りの受け止め</a:t>
            </a:r>
            <a:endParaRPr lang="en-US" sz="3200" dirty="0"/>
          </a:p>
        </p:txBody>
      </p:sp>
      <p:sp>
        <p:nvSpPr>
          <p:cNvPr id="9" name="Text 7"/>
          <p:cNvSpPr/>
          <p:nvPr/>
        </p:nvSpPr>
        <p:spPr>
          <a:xfrm>
            <a:off x="5246608" y="5573554"/>
            <a:ext cx="4137184" cy="1401247"/>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保護者の語りをそのまま受け止めつつ、実際の行動や観察とのギャップがないかを確認する</a:t>
            </a:r>
            <a:endParaRPr lang="en-US" sz="2400" dirty="0"/>
          </a:p>
        </p:txBody>
      </p:sp>
      <p:sp>
        <p:nvSpPr>
          <p:cNvPr id="10" name="Shape 8"/>
          <p:cNvSpPr/>
          <p:nvPr/>
        </p:nvSpPr>
        <p:spPr>
          <a:xfrm>
            <a:off x="9675733" y="4719995"/>
            <a:ext cx="4137184" cy="38100"/>
          </a:xfrm>
          <a:prstGeom prst="rect">
            <a:avLst/>
          </a:prstGeom>
          <a:solidFill>
            <a:srgbClr val="030303"/>
          </a:solidFill>
          <a:ln/>
        </p:spPr>
        <p:txBody>
          <a:bodyPr/>
          <a:lstStyle/>
          <a:p>
            <a:endParaRPr lang="ja-JP" altLang="en-US" sz="2000"/>
          </a:p>
        </p:txBody>
      </p:sp>
      <p:sp>
        <p:nvSpPr>
          <p:cNvPr id="11" name="Text 9"/>
          <p:cNvSpPr/>
          <p:nvPr/>
        </p:nvSpPr>
        <p:spPr>
          <a:xfrm>
            <a:off x="9675733" y="4942165"/>
            <a:ext cx="3649861" cy="456248"/>
          </a:xfrm>
          <a:prstGeom prst="rect">
            <a:avLst/>
          </a:prstGeom>
          <a:noFill/>
          <a:ln/>
        </p:spPr>
        <p:txBody>
          <a:bodyPr wrap="none" lIns="0" tIns="0" rIns="0" bIns="0" rtlCol="0" anchor="t"/>
          <a:lstStyle/>
          <a:p>
            <a:pPr marL="0" indent="0" algn="l">
              <a:lnSpc>
                <a:spcPts val="3550"/>
              </a:lnSpc>
              <a:buNone/>
            </a:pPr>
            <a:r>
              <a:rPr lang="en-US" sz="3200" dirty="0">
                <a:solidFill>
                  <a:srgbClr val="030303"/>
                </a:solidFill>
                <a:latin typeface="Inter Medium" pitchFamily="34" charset="0"/>
                <a:ea typeface="Inter Medium" pitchFamily="34" charset="-122"/>
                <a:cs typeface="Inter Medium" pitchFamily="34" charset="-120"/>
              </a:rPr>
              <a:t>共感的関わり</a:t>
            </a:r>
            <a:endParaRPr lang="en-US" sz="3200" dirty="0"/>
          </a:p>
        </p:txBody>
      </p:sp>
      <p:sp>
        <p:nvSpPr>
          <p:cNvPr id="12" name="Text 10"/>
          <p:cNvSpPr/>
          <p:nvPr/>
        </p:nvSpPr>
        <p:spPr>
          <a:xfrm>
            <a:off x="9675733" y="5573554"/>
            <a:ext cx="4137184" cy="1401247"/>
          </a:xfrm>
          <a:prstGeom prst="rect">
            <a:avLst/>
          </a:prstGeom>
          <a:noFill/>
          <a:ln/>
        </p:spPr>
        <p:txBody>
          <a:bodyPr wrap="square" lIns="0" tIns="0" rIns="0" bIns="0" rtlCol="0" anchor="t"/>
          <a:lstStyle/>
          <a:p>
            <a:pPr marL="0" indent="0" algn="l">
              <a:lnSpc>
                <a:spcPts val="3650"/>
              </a:lnSpc>
              <a:buNone/>
            </a:pPr>
            <a:r>
              <a:rPr lang="en-US" sz="2400" dirty="0">
                <a:solidFill>
                  <a:srgbClr val="030303"/>
                </a:solidFill>
                <a:latin typeface="IBM Plex Sans Medium" pitchFamily="34" charset="0"/>
                <a:ea typeface="IBM Plex Sans Medium" pitchFamily="34" charset="-122"/>
                <a:cs typeface="IBM Plex Sans Medium" pitchFamily="34" charset="-120"/>
              </a:rPr>
              <a:t>医療専門職としての客観的な視点も持ちながら、共感的に関わる</a:t>
            </a:r>
            <a:endParaRPr lang="en-US"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p:nvPr/>
        </p:nvSpPr>
        <p:spPr>
          <a:xfrm>
            <a:off x="807720" y="793313"/>
            <a:ext cx="7211973" cy="901422"/>
          </a:xfrm>
          <a:prstGeom prst="rect">
            <a:avLst/>
          </a:prstGeom>
          <a:noFill/>
          <a:ln/>
        </p:spPr>
        <p:txBody>
          <a:bodyPr wrap="none" lIns="0" tIns="0" rIns="0" bIns="0" rtlCol="0" anchor="t"/>
          <a:lstStyle/>
          <a:p>
            <a:pPr marL="0" indent="0" algn="l">
              <a:lnSpc>
                <a:spcPts val="7050"/>
              </a:lnSpc>
              <a:buNone/>
            </a:pPr>
            <a:r>
              <a:rPr lang="en-US" sz="5650" dirty="0">
                <a:solidFill>
                  <a:srgbClr val="1B1B27"/>
                </a:solidFill>
                <a:latin typeface="Inter Medium" pitchFamily="34" charset="0"/>
                <a:ea typeface="Inter Medium" pitchFamily="34" charset="-122"/>
                <a:cs typeface="Inter Medium" pitchFamily="34" charset="-120"/>
              </a:rPr>
              <a:t>情報収集の質問例</a:t>
            </a:r>
            <a:endParaRPr lang="en-US" sz="5650" dirty="0"/>
          </a:p>
        </p:txBody>
      </p:sp>
      <p:sp>
        <p:nvSpPr>
          <p:cNvPr id="3" name="Shape 1"/>
          <p:cNvSpPr/>
          <p:nvPr/>
        </p:nvSpPr>
        <p:spPr>
          <a:xfrm>
            <a:off x="762000" y="2016868"/>
            <a:ext cx="6363295" cy="2210395"/>
          </a:xfrm>
          <a:prstGeom prst="roundRect">
            <a:avLst>
              <a:gd name="adj" fmla="val 5481"/>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088469" y="2343338"/>
            <a:ext cx="5710357" cy="461486"/>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「最近、よく遊んでいることは何ですか?」</a:t>
            </a:r>
            <a:endParaRPr lang="en-US" sz="2400" dirty="0"/>
          </a:p>
        </p:txBody>
      </p:sp>
      <p:sp>
        <p:nvSpPr>
          <p:cNvPr id="5" name="Text 3"/>
          <p:cNvSpPr/>
          <p:nvPr/>
        </p:nvSpPr>
        <p:spPr>
          <a:xfrm>
            <a:off x="1088469" y="2977822"/>
            <a:ext cx="5710357" cy="922973"/>
          </a:xfrm>
          <a:prstGeom prst="rect">
            <a:avLst/>
          </a:prstGeom>
          <a:noFill/>
          <a:ln/>
        </p:spPr>
        <p:txBody>
          <a:bodyPr wrap="square" lIns="0" tIns="0" rIns="0" bIns="0" rtlCol="0" anchor="t"/>
          <a:lstStyle/>
          <a:p>
            <a:pPr marL="0" indent="0" algn="l">
              <a:lnSpc>
                <a:spcPts val="3600"/>
              </a:lnSpc>
              <a:buNone/>
            </a:pPr>
            <a:r>
              <a:rPr lang="en-US" sz="2400" i="1" dirty="0">
                <a:solidFill>
                  <a:srgbClr val="030303"/>
                </a:solidFill>
                <a:latin typeface="IBM Plex Sans Medium" pitchFamily="34" charset="0"/>
                <a:ea typeface="IBM Plex Sans Medium" pitchFamily="34" charset="-122"/>
                <a:cs typeface="IBM Plex Sans Medium" pitchFamily="34" charset="-120"/>
              </a:rPr>
              <a:t>→発達の興味・関心、運動能力、社会性の傾向を把握</a:t>
            </a:r>
            <a:endParaRPr lang="en-US" sz="2400" dirty="0"/>
          </a:p>
        </p:txBody>
      </p:sp>
      <p:sp>
        <p:nvSpPr>
          <p:cNvPr id="6" name="Shape 4"/>
          <p:cNvSpPr/>
          <p:nvPr/>
        </p:nvSpPr>
        <p:spPr>
          <a:xfrm>
            <a:off x="7413665" y="2016868"/>
            <a:ext cx="6363295" cy="2210395"/>
          </a:xfrm>
          <a:prstGeom prst="roundRect">
            <a:avLst>
              <a:gd name="adj" fmla="val 5481"/>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7740134" y="2343338"/>
            <a:ext cx="5710357" cy="461486"/>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「お昼寝の時間はどれくらいですか?」</a:t>
            </a:r>
            <a:endParaRPr lang="en-US" sz="2400" dirty="0"/>
          </a:p>
        </p:txBody>
      </p:sp>
      <p:sp>
        <p:nvSpPr>
          <p:cNvPr id="8" name="Text 6"/>
          <p:cNvSpPr/>
          <p:nvPr/>
        </p:nvSpPr>
        <p:spPr>
          <a:xfrm>
            <a:off x="7740134" y="2977822"/>
            <a:ext cx="5710357" cy="461486"/>
          </a:xfrm>
          <a:prstGeom prst="rect">
            <a:avLst/>
          </a:prstGeom>
          <a:noFill/>
          <a:ln/>
        </p:spPr>
        <p:txBody>
          <a:bodyPr wrap="none" lIns="0" tIns="0" rIns="0" bIns="0" rtlCol="0" anchor="t"/>
          <a:lstStyle/>
          <a:p>
            <a:pPr marL="0" indent="0" algn="l">
              <a:lnSpc>
                <a:spcPts val="3600"/>
              </a:lnSpc>
              <a:buNone/>
            </a:pPr>
            <a:r>
              <a:rPr lang="en-US" sz="2400" i="1" dirty="0">
                <a:solidFill>
                  <a:srgbClr val="030303"/>
                </a:solidFill>
                <a:latin typeface="IBM Plex Sans Medium" pitchFamily="34" charset="0"/>
                <a:ea typeface="IBM Plex Sans Medium" pitchFamily="34" charset="-122"/>
                <a:cs typeface="IBM Plex Sans Medium" pitchFamily="34" charset="-120"/>
              </a:rPr>
              <a:t>→睡眠リズムや生活習慣を把握</a:t>
            </a:r>
            <a:endParaRPr lang="en-US" sz="2400" dirty="0"/>
          </a:p>
        </p:txBody>
      </p:sp>
      <p:sp>
        <p:nvSpPr>
          <p:cNvPr id="9" name="Shape 7"/>
          <p:cNvSpPr/>
          <p:nvPr/>
        </p:nvSpPr>
        <p:spPr>
          <a:xfrm>
            <a:off x="762000" y="4515633"/>
            <a:ext cx="6363295" cy="2671882"/>
          </a:xfrm>
          <a:prstGeom prst="roundRect">
            <a:avLst>
              <a:gd name="adj" fmla="val 4535"/>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088469" y="4842103"/>
            <a:ext cx="5710357" cy="922973"/>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「ごはんはどのくらい食べますか?好き嫌いはありますか?」</a:t>
            </a:r>
            <a:endParaRPr lang="en-US" sz="2400" dirty="0"/>
          </a:p>
        </p:txBody>
      </p:sp>
      <p:sp>
        <p:nvSpPr>
          <p:cNvPr id="11" name="Text 9"/>
          <p:cNvSpPr/>
          <p:nvPr/>
        </p:nvSpPr>
        <p:spPr>
          <a:xfrm>
            <a:off x="1088469" y="5938073"/>
            <a:ext cx="5710357" cy="922973"/>
          </a:xfrm>
          <a:prstGeom prst="rect">
            <a:avLst/>
          </a:prstGeom>
          <a:noFill/>
          <a:ln/>
        </p:spPr>
        <p:txBody>
          <a:bodyPr wrap="square" lIns="0" tIns="0" rIns="0" bIns="0" rtlCol="0" anchor="t"/>
          <a:lstStyle/>
          <a:p>
            <a:pPr marL="0" indent="0" algn="l">
              <a:lnSpc>
                <a:spcPts val="3600"/>
              </a:lnSpc>
              <a:buNone/>
            </a:pPr>
            <a:r>
              <a:rPr lang="en-US" sz="2400" i="1" dirty="0">
                <a:solidFill>
                  <a:srgbClr val="030303"/>
                </a:solidFill>
                <a:latin typeface="IBM Plex Sans Medium" pitchFamily="34" charset="0"/>
                <a:ea typeface="IBM Plex Sans Medium" pitchFamily="34" charset="-122"/>
                <a:cs typeface="IBM Plex Sans Medium" pitchFamily="34" charset="-120"/>
              </a:rPr>
              <a:t>→栄養状態、摂食の発達段階、嗜好の傾向を確認</a:t>
            </a:r>
            <a:endParaRPr lang="en-US" sz="2400" dirty="0"/>
          </a:p>
        </p:txBody>
      </p:sp>
      <p:sp>
        <p:nvSpPr>
          <p:cNvPr id="12" name="Shape 10"/>
          <p:cNvSpPr/>
          <p:nvPr/>
        </p:nvSpPr>
        <p:spPr>
          <a:xfrm>
            <a:off x="7413665" y="4515633"/>
            <a:ext cx="6363295" cy="2671882"/>
          </a:xfrm>
          <a:prstGeom prst="roundRect">
            <a:avLst>
              <a:gd name="adj" fmla="val 4535"/>
            </a:avLst>
          </a:prstGeom>
          <a:solidFill>
            <a:srgbClr val="FFFFFF">
              <a:alpha val="95000"/>
            </a:srgbClr>
          </a:solidFill>
          <a:ln w="38100">
            <a:solidFill>
              <a:srgbClr val="CCCCCC"/>
            </a:solidFill>
            <a:prstDash val="solid"/>
          </a:ln>
        </p:spPr>
        <p:txBody>
          <a:bodyPr/>
          <a:lstStyle/>
          <a:p>
            <a:endParaRPr lang="ja-JP" altLang="en-US" sz="2000"/>
          </a:p>
        </p:txBody>
      </p:sp>
      <p:sp>
        <p:nvSpPr>
          <p:cNvPr id="13" name="Text 11"/>
          <p:cNvSpPr/>
          <p:nvPr/>
        </p:nvSpPr>
        <p:spPr>
          <a:xfrm>
            <a:off x="7740134" y="4842103"/>
            <a:ext cx="5710357" cy="461486"/>
          </a:xfrm>
          <a:prstGeom prst="rect">
            <a:avLst/>
          </a:prstGeom>
          <a:noFill/>
          <a:ln/>
        </p:spPr>
        <p:txBody>
          <a:bodyPr wrap="non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「最近変わった様子はありますか?」</a:t>
            </a:r>
            <a:endParaRPr lang="en-US" sz="2400" dirty="0"/>
          </a:p>
        </p:txBody>
      </p:sp>
      <p:sp>
        <p:nvSpPr>
          <p:cNvPr id="14" name="Text 12"/>
          <p:cNvSpPr/>
          <p:nvPr/>
        </p:nvSpPr>
        <p:spPr>
          <a:xfrm>
            <a:off x="7740134" y="5476587"/>
            <a:ext cx="5710357" cy="922973"/>
          </a:xfrm>
          <a:prstGeom prst="rect">
            <a:avLst/>
          </a:prstGeom>
          <a:noFill/>
          <a:ln/>
        </p:spPr>
        <p:txBody>
          <a:bodyPr wrap="square" lIns="0" tIns="0" rIns="0" bIns="0" rtlCol="0" anchor="t"/>
          <a:lstStyle/>
          <a:p>
            <a:pPr marL="0" indent="0" algn="l">
              <a:lnSpc>
                <a:spcPts val="3600"/>
              </a:lnSpc>
              <a:buNone/>
            </a:pPr>
            <a:r>
              <a:rPr lang="en-US" sz="2400" dirty="0">
                <a:solidFill>
                  <a:srgbClr val="030303"/>
                </a:solidFill>
                <a:latin typeface="IBM Plex Sans Medium" pitchFamily="34" charset="0"/>
                <a:ea typeface="IBM Plex Sans Medium" pitchFamily="34" charset="-122"/>
                <a:cs typeface="IBM Plex Sans Medium" pitchFamily="34" charset="-120"/>
              </a:rPr>
              <a:t>→日常生活の変化や不調のサインを把握するきっかけ</a:t>
            </a:r>
            <a:endParaRPr lang="en-US" sz="2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p:nvPr/>
        </p:nvSpPr>
        <p:spPr>
          <a:xfrm>
            <a:off x="794980" y="781288"/>
            <a:ext cx="7098863" cy="887254"/>
          </a:xfrm>
          <a:prstGeom prst="rect">
            <a:avLst/>
          </a:prstGeom>
          <a:noFill/>
          <a:ln/>
        </p:spPr>
        <p:txBody>
          <a:bodyPr wrap="none" lIns="0" tIns="0" rIns="0" bIns="0" rtlCol="0" anchor="t"/>
          <a:lstStyle/>
          <a:p>
            <a:pPr marL="0" indent="0" algn="l">
              <a:lnSpc>
                <a:spcPts val="6950"/>
              </a:lnSpc>
              <a:buNone/>
            </a:pPr>
            <a:r>
              <a:rPr lang="en-US" sz="5550" dirty="0">
                <a:solidFill>
                  <a:srgbClr val="1B1B27"/>
                </a:solidFill>
                <a:latin typeface="Inter Medium" pitchFamily="34" charset="0"/>
                <a:ea typeface="Inter Medium" pitchFamily="34" charset="-122"/>
                <a:cs typeface="Inter Medium" pitchFamily="34" charset="-120"/>
              </a:rPr>
              <a:t>生活援助の基本的視点</a:t>
            </a:r>
            <a:endParaRPr lang="en-US" sz="5550" dirty="0"/>
          </a:p>
        </p:txBody>
      </p:sp>
      <p:sp>
        <p:nvSpPr>
          <p:cNvPr id="3" name="Text 1"/>
          <p:cNvSpPr/>
          <p:nvPr/>
        </p:nvSpPr>
        <p:spPr>
          <a:xfrm>
            <a:off x="794861" y="1838801"/>
            <a:ext cx="13040439" cy="1363028"/>
          </a:xfrm>
          <a:prstGeom prst="rect">
            <a:avLst/>
          </a:prstGeom>
          <a:noFill/>
          <a:ln/>
        </p:spPr>
        <p:txBody>
          <a:bodyPr wrap="square" lIns="0" tIns="0" rIns="0" bIns="0" rtlCol="0" anchor="t"/>
          <a:lstStyle/>
          <a:p>
            <a:pPr marL="0" indent="0" algn="l">
              <a:lnSpc>
                <a:spcPts val="3550"/>
              </a:lnSpc>
              <a:buNone/>
            </a:pPr>
            <a:r>
              <a:rPr lang="en-US" sz="2800" dirty="0">
                <a:solidFill>
                  <a:srgbClr val="030303"/>
                </a:solidFill>
                <a:latin typeface="IBM Plex Sans Medium" pitchFamily="34" charset="0"/>
                <a:ea typeface="IBM Plex Sans Medium" pitchFamily="34" charset="-122"/>
                <a:cs typeface="IBM Plex Sans Medium" pitchFamily="34" charset="-120"/>
              </a:rPr>
              <a:t>小児に対する生活援助は、単に日常動作を補助するだけでなく、安全性の確保、安心感の提供、発達の支援という観点から行う必要がある。各生活行動には、年齢や個々の発達段階に応じた配慮が求められる。</a:t>
            </a:r>
            <a:endParaRPr lang="en-US" sz="2800" dirty="0"/>
          </a:p>
        </p:txBody>
      </p:sp>
      <p:sp>
        <p:nvSpPr>
          <p:cNvPr id="4" name="Shape 2"/>
          <p:cNvSpPr/>
          <p:nvPr/>
        </p:nvSpPr>
        <p:spPr>
          <a:xfrm>
            <a:off x="794980" y="3435497"/>
            <a:ext cx="4253780" cy="4251994"/>
          </a:xfrm>
          <a:prstGeom prst="roundRect">
            <a:avLst>
              <a:gd name="adj" fmla="val 3379"/>
            </a:avLst>
          </a:prstGeom>
          <a:solidFill>
            <a:srgbClr val="FFFFFF">
              <a:alpha val="95000"/>
            </a:srgbClr>
          </a:solidFill>
          <a:ln w="38100">
            <a:solidFill>
              <a:srgbClr val="CCCCCC"/>
            </a:solidFill>
            <a:prstDash val="solid"/>
          </a:ln>
        </p:spPr>
        <p:txBody>
          <a:bodyPr/>
          <a:lstStyle/>
          <a:p>
            <a:endParaRPr lang="ja-JP" altLang="en-US" sz="2400"/>
          </a:p>
        </p:txBody>
      </p:sp>
      <p:sp>
        <p:nvSpPr>
          <p:cNvPr id="5" name="Text 3"/>
          <p:cNvSpPr/>
          <p:nvPr/>
        </p:nvSpPr>
        <p:spPr>
          <a:xfrm>
            <a:off x="1116925" y="3757442"/>
            <a:ext cx="3594986" cy="534440"/>
          </a:xfrm>
          <a:prstGeom prst="rect">
            <a:avLst/>
          </a:prstGeom>
          <a:noFill/>
          <a:ln/>
        </p:spPr>
        <p:txBody>
          <a:bodyPr wrap="none" lIns="0" tIns="0" rIns="0" bIns="0" rtlCol="0" anchor="t"/>
          <a:lstStyle/>
          <a:p>
            <a:pPr marL="0" indent="0" algn="l">
              <a:lnSpc>
                <a:spcPts val="3450"/>
              </a:lnSpc>
              <a:buNone/>
            </a:pPr>
            <a:r>
              <a:rPr lang="en-US" sz="3200" dirty="0">
                <a:solidFill>
                  <a:srgbClr val="030303"/>
                </a:solidFill>
                <a:latin typeface="Inter Medium" pitchFamily="34" charset="0"/>
                <a:ea typeface="Inter Medium" pitchFamily="34" charset="-122"/>
                <a:cs typeface="Inter Medium" pitchFamily="34" charset="-120"/>
              </a:rPr>
              <a:t>食事</a:t>
            </a:r>
            <a:endParaRPr lang="en-US" sz="3200" dirty="0"/>
          </a:p>
        </p:txBody>
      </p:sp>
      <p:sp>
        <p:nvSpPr>
          <p:cNvPr id="6" name="Text 4"/>
          <p:cNvSpPr/>
          <p:nvPr/>
        </p:nvSpPr>
        <p:spPr>
          <a:xfrm>
            <a:off x="1116925" y="4371328"/>
            <a:ext cx="3594986" cy="2736745"/>
          </a:xfrm>
          <a:prstGeom prst="rect">
            <a:avLst/>
          </a:prstGeom>
          <a:noFill/>
          <a:ln/>
        </p:spPr>
        <p:txBody>
          <a:bodyPr wrap="square" lIns="0" tIns="0" rIns="0" bIns="0" rtlCol="0" anchor="t"/>
          <a:lstStyle/>
          <a:p>
            <a:pPr marL="0" indent="0" algn="l">
              <a:lnSpc>
                <a:spcPts val="3550"/>
              </a:lnSpc>
              <a:buNone/>
            </a:pPr>
            <a:r>
              <a:rPr lang="en-US" sz="2800" dirty="0">
                <a:solidFill>
                  <a:srgbClr val="030303"/>
                </a:solidFill>
                <a:latin typeface="IBM Plex Sans Medium" pitchFamily="34" charset="0"/>
                <a:ea typeface="IBM Plex Sans Medium" pitchFamily="34" charset="-122"/>
                <a:cs typeface="IBM Plex Sans Medium" pitchFamily="34" charset="-120"/>
              </a:rPr>
              <a:t>栄養の摂取とともに、食行動の発達支援と心理的満足感の提供。自発性の尊重、安全管理、アレルギー対応が重要である。</a:t>
            </a:r>
            <a:endParaRPr lang="en-US" sz="2800" dirty="0"/>
          </a:p>
        </p:txBody>
      </p:sp>
      <p:sp>
        <p:nvSpPr>
          <p:cNvPr id="7" name="Shape 5"/>
          <p:cNvSpPr/>
          <p:nvPr/>
        </p:nvSpPr>
        <p:spPr>
          <a:xfrm>
            <a:off x="5236369" y="3435497"/>
            <a:ext cx="4253780" cy="4251994"/>
          </a:xfrm>
          <a:prstGeom prst="roundRect">
            <a:avLst>
              <a:gd name="adj" fmla="val 3379"/>
            </a:avLst>
          </a:prstGeom>
          <a:solidFill>
            <a:srgbClr val="FFFFFF">
              <a:alpha val="95000"/>
            </a:srgbClr>
          </a:solidFill>
          <a:ln w="38100">
            <a:solidFill>
              <a:srgbClr val="CCCCCC"/>
            </a:solidFill>
            <a:prstDash val="solid"/>
          </a:ln>
        </p:spPr>
        <p:txBody>
          <a:bodyPr/>
          <a:lstStyle/>
          <a:p>
            <a:endParaRPr lang="ja-JP" altLang="en-US" sz="2400"/>
          </a:p>
        </p:txBody>
      </p:sp>
      <p:sp>
        <p:nvSpPr>
          <p:cNvPr id="8" name="Text 6"/>
          <p:cNvSpPr/>
          <p:nvPr/>
        </p:nvSpPr>
        <p:spPr>
          <a:xfrm>
            <a:off x="5558314" y="3757442"/>
            <a:ext cx="3594986" cy="534440"/>
          </a:xfrm>
          <a:prstGeom prst="rect">
            <a:avLst/>
          </a:prstGeom>
          <a:noFill/>
          <a:ln/>
        </p:spPr>
        <p:txBody>
          <a:bodyPr wrap="none" lIns="0" tIns="0" rIns="0" bIns="0" rtlCol="0" anchor="t"/>
          <a:lstStyle/>
          <a:p>
            <a:pPr marL="0" indent="0" algn="l">
              <a:lnSpc>
                <a:spcPts val="3450"/>
              </a:lnSpc>
              <a:buNone/>
            </a:pPr>
            <a:r>
              <a:rPr lang="en-US" sz="3200" dirty="0">
                <a:solidFill>
                  <a:srgbClr val="030303"/>
                </a:solidFill>
                <a:latin typeface="Inter Medium" pitchFamily="34" charset="0"/>
                <a:ea typeface="Inter Medium" pitchFamily="34" charset="-122"/>
                <a:cs typeface="Inter Medium" pitchFamily="34" charset="-120"/>
              </a:rPr>
              <a:t>睡眠</a:t>
            </a:r>
            <a:endParaRPr lang="en-US" sz="3200" dirty="0"/>
          </a:p>
        </p:txBody>
      </p:sp>
      <p:sp>
        <p:nvSpPr>
          <p:cNvPr id="9" name="Text 7"/>
          <p:cNvSpPr/>
          <p:nvPr/>
        </p:nvSpPr>
        <p:spPr>
          <a:xfrm>
            <a:off x="5558314" y="4371327"/>
            <a:ext cx="3594986" cy="2189395"/>
          </a:xfrm>
          <a:prstGeom prst="rect">
            <a:avLst/>
          </a:prstGeom>
          <a:noFill/>
          <a:ln/>
        </p:spPr>
        <p:txBody>
          <a:bodyPr wrap="square" lIns="0" tIns="0" rIns="0" bIns="0" rtlCol="0" anchor="t"/>
          <a:lstStyle/>
          <a:p>
            <a:pPr marL="0" indent="0" algn="l">
              <a:lnSpc>
                <a:spcPts val="3550"/>
              </a:lnSpc>
              <a:buNone/>
            </a:pPr>
            <a:r>
              <a:rPr lang="en-US" sz="2800" dirty="0">
                <a:solidFill>
                  <a:srgbClr val="030303"/>
                </a:solidFill>
                <a:latin typeface="IBM Plex Sans Medium" pitchFamily="34" charset="0"/>
                <a:ea typeface="IBM Plex Sans Medium" pitchFamily="34" charset="-122"/>
                <a:cs typeface="IBM Plex Sans Medium" pitchFamily="34" charset="-120"/>
              </a:rPr>
              <a:t>身体と脳の成長に必要な休息時間の確保。環境調整、生活リズム、入眠の儀式を支援する。</a:t>
            </a:r>
            <a:endParaRPr lang="en-US" sz="2800" dirty="0"/>
          </a:p>
        </p:txBody>
      </p:sp>
      <p:sp>
        <p:nvSpPr>
          <p:cNvPr id="10" name="Shape 8"/>
          <p:cNvSpPr/>
          <p:nvPr/>
        </p:nvSpPr>
        <p:spPr>
          <a:xfrm>
            <a:off x="9677757" y="3435497"/>
            <a:ext cx="4253780" cy="4251994"/>
          </a:xfrm>
          <a:prstGeom prst="roundRect">
            <a:avLst>
              <a:gd name="adj" fmla="val 3379"/>
            </a:avLst>
          </a:prstGeom>
          <a:solidFill>
            <a:srgbClr val="FFFFFF">
              <a:alpha val="95000"/>
            </a:srgbClr>
          </a:solidFill>
          <a:ln w="38100">
            <a:solidFill>
              <a:srgbClr val="CCCCCC"/>
            </a:solidFill>
            <a:prstDash val="solid"/>
          </a:ln>
        </p:spPr>
        <p:txBody>
          <a:bodyPr/>
          <a:lstStyle/>
          <a:p>
            <a:endParaRPr lang="ja-JP" altLang="en-US" sz="2400"/>
          </a:p>
        </p:txBody>
      </p:sp>
      <p:sp>
        <p:nvSpPr>
          <p:cNvPr id="11" name="Text 9"/>
          <p:cNvSpPr/>
          <p:nvPr/>
        </p:nvSpPr>
        <p:spPr>
          <a:xfrm>
            <a:off x="9999702" y="3757442"/>
            <a:ext cx="3594986" cy="534440"/>
          </a:xfrm>
          <a:prstGeom prst="rect">
            <a:avLst/>
          </a:prstGeom>
          <a:noFill/>
          <a:ln/>
        </p:spPr>
        <p:txBody>
          <a:bodyPr wrap="none" lIns="0" tIns="0" rIns="0" bIns="0" rtlCol="0" anchor="t"/>
          <a:lstStyle/>
          <a:p>
            <a:pPr marL="0" indent="0" algn="l">
              <a:lnSpc>
                <a:spcPts val="3450"/>
              </a:lnSpc>
              <a:buNone/>
            </a:pPr>
            <a:r>
              <a:rPr lang="en-US" sz="3200" dirty="0">
                <a:solidFill>
                  <a:srgbClr val="030303"/>
                </a:solidFill>
                <a:latin typeface="Inter Medium" pitchFamily="34" charset="0"/>
                <a:ea typeface="Inter Medium" pitchFamily="34" charset="-122"/>
                <a:cs typeface="Inter Medium" pitchFamily="34" charset="-120"/>
              </a:rPr>
              <a:t>排泄</a:t>
            </a:r>
            <a:endParaRPr lang="en-US" sz="3200" dirty="0"/>
          </a:p>
        </p:txBody>
      </p:sp>
      <p:sp>
        <p:nvSpPr>
          <p:cNvPr id="12" name="Text 10"/>
          <p:cNvSpPr/>
          <p:nvPr/>
        </p:nvSpPr>
        <p:spPr>
          <a:xfrm>
            <a:off x="9999702" y="4371328"/>
            <a:ext cx="3594986" cy="2736745"/>
          </a:xfrm>
          <a:prstGeom prst="rect">
            <a:avLst/>
          </a:prstGeom>
          <a:noFill/>
          <a:ln/>
        </p:spPr>
        <p:txBody>
          <a:bodyPr wrap="square" lIns="0" tIns="0" rIns="0" bIns="0" rtlCol="0" anchor="t"/>
          <a:lstStyle/>
          <a:p>
            <a:pPr marL="0" indent="0" algn="l">
              <a:lnSpc>
                <a:spcPts val="3550"/>
              </a:lnSpc>
              <a:buNone/>
            </a:pPr>
            <a:r>
              <a:rPr lang="en-US" sz="2800" dirty="0">
                <a:solidFill>
                  <a:srgbClr val="030303"/>
                </a:solidFill>
                <a:latin typeface="IBM Plex Sans Medium" pitchFamily="34" charset="0"/>
                <a:ea typeface="IBM Plex Sans Medium" pitchFamily="34" charset="-122"/>
                <a:cs typeface="IBM Plex Sans Medium" pitchFamily="34" charset="-120"/>
              </a:rPr>
              <a:t>身体機能の発達支援と、子どもの尊厳保持。年齢に応じた支援、成功体験の積み重ね、清潔の保持が重要である。</a:t>
            </a:r>
            <a:endParaRPr 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spTree>
      <p:nvGrpSpPr>
        <p:cNvPr id="1" name=""/>
        <p:cNvGrpSpPr/>
        <p:nvPr/>
      </p:nvGrpSpPr>
      <p:grpSpPr>
        <a:xfrm>
          <a:off x="0" y="0"/>
          <a:ext cx="0" cy="0"/>
          <a:chOff x="0" y="0"/>
          <a:chExt cx="0" cy="0"/>
        </a:xfrm>
      </p:grpSpPr>
      <p:sp>
        <p:nvSpPr>
          <p:cNvPr id="2" name="Text 0"/>
          <p:cNvSpPr/>
          <p:nvPr/>
        </p:nvSpPr>
        <p:spPr>
          <a:xfrm>
            <a:off x="738494" y="801801"/>
            <a:ext cx="7235309" cy="904399"/>
          </a:xfrm>
          <a:prstGeom prst="rect">
            <a:avLst/>
          </a:prstGeom>
          <a:noFill/>
          <a:ln/>
        </p:spPr>
        <p:txBody>
          <a:bodyPr wrap="none" lIns="0" tIns="0" rIns="0" bIns="0" rtlCol="0" anchor="t"/>
          <a:lstStyle/>
          <a:p>
            <a:pPr marL="0" indent="0" algn="l">
              <a:lnSpc>
                <a:spcPts val="7100"/>
              </a:lnSpc>
              <a:buNone/>
            </a:pPr>
            <a:r>
              <a:rPr lang="en-US" sz="5650" dirty="0">
                <a:solidFill>
                  <a:srgbClr val="1B1B27"/>
                </a:solidFill>
                <a:latin typeface="Inter Medium" pitchFamily="34" charset="0"/>
                <a:ea typeface="Inter Medium" pitchFamily="34" charset="-122"/>
                <a:cs typeface="Inter Medium" pitchFamily="34" charset="-120"/>
              </a:rPr>
              <a:t>遊びと清潔の援助</a:t>
            </a:r>
            <a:endParaRPr lang="en-US" sz="5650" dirty="0"/>
          </a:p>
        </p:txBody>
      </p:sp>
      <p:sp>
        <p:nvSpPr>
          <p:cNvPr id="3" name="Text 1"/>
          <p:cNvSpPr/>
          <p:nvPr/>
        </p:nvSpPr>
        <p:spPr>
          <a:xfrm>
            <a:off x="738494" y="2429623"/>
            <a:ext cx="3617595" cy="452080"/>
          </a:xfrm>
          <a:prstGeom prst="rect">
            <a:avLst/>
          </a:prstGeom>
          <a:noFill/>
          <a:ln/>
        </p:spPr>
        <p:txBody>
          <a:bodyPr wrap="none" lIns="0" tIns="0" rIns="0" bIns="0" rtlCol="0" anchor="t"/>
          <a:lstStyle/>
          <a:p>
            <a:pPr marL="0" indent="0" algn="l">
              <a:lnSpc>
                <a:spcPts val="3550"/>
              </a:lnSpc>
              <a:buNone/>
            </a:pPr>
            <a:r>
              <a:rPr lang="en-US" sz="4400" dirty="0">
                <a:solidFill>
                  <a:srgbClr val="1B1B27"/>
                </a:solidFill>
                <a:latin typeface="Inter Medium" pitchFamily="34" charset="0"/>
                <a:ea typeface="Inter Medium" pitchFamily="34" charset="-122"/>
                <a:cs typeface="Inter Medium" pitchFamily="34" charset="-120"/>
              </a:rPr>
              <a:t>遊び</a:t>
            </a:r>
            <a:endParaRPr lang="en-US" sz="4400" dirty="0"/>
          </a:p>
        </p:txBody>
      </p:sp>
      <p:sp>
        <p:nvSpPr>
          <p:cNvPr id="4" name="Text 2"/>
          <p:cNvSpPr/>
          <p:nvPr/>
        </p:nvSpPr>
        <p:spPr>
          <a:xfrm>
            <a:off x="738494" y="3171026"/>
            <a:ext cx="6151840" cy="463034"/>
          </a:xfrm>
          <a:prstGeom prst="rect">
            <a:avLst/>
          </a:prstGeom>
          <a:noFill/>
          <a:ln/>
        </p:spPr>
        <p:txBody>
          <a:bodyPr wrap="none" lIns="0" tIns="0" rIns="0" bIns="0" rtlCol="0" anchor="t"/>
          <a:lstStyle/>
          <a:p>
            <a:pPr marL="0" indent="0" algn="l">
              <a:lnSpc>
                <a:spcPts val="36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目的:</a:t>
            </a:r>
            <a:r>
              <a:rPr lang="en-US" sz="2800" dirty="0">
                <a:solidFill>
                  <a:srgbClr val="030303"/>
                </a:solidFill>
                <a:latin typeface="IBM Plex Sans Medium" pitchFamily="34" charset="0"/>
                <a:ea typeface="IBM Plex Sans Medium" pitchFamily="34" charset="-122"/>
                <a:cs typeface="IBM Plex Sans Medium" pitchFamily="34" charset="-120"/>
              </a:rPr>
              <a:t> 身体・認知・情緒・社会性の発達促進</a:t>
            </a:r>
            <a:endParaRPr lang="en-US" sz="2800" dirty="0"/>
          </a:p>
        </p:txBody>
      </p:sp>
      <p:sp>
        <p:nvSpPr>
          <p:cNvPr id="5" name="Text 3"/>
          <p:cNvSpPr/>
          <p:nvPr/>
        </p:nvSpPr>
        <p:spPr>
          <a:xfrm>
            <a:off x="738494" y="3894449"/>
            <a:ext cx="6151840" cy="926068"/>
          </a:xfrm>
          <a:prstGeom prst="rect">
            <a:avLst/>
          </a:prstGeom>
          <a:noFill/>
          <a:ln/>
        </p:spPr>
        <p:txBody>
          <a:bodyPr wrap="square" lIns="0" tIns="0" rIns="0" bIns="0" rtlCol="0" anchor="t"/>
          <a:lstStyle/>
          <a:p>
            <a:pPr marL="342900" indent="-342900" algn="l">
              <a:lnSpc>
                <a:spcPts val="36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遊びは「子どもの仕事」であり、発達促進の大切な手段</a:t>
            </a:r>
            <a:endParaRPr lang="en-US" sz="2800" dirty="0"/>
          </a:p>
        </p:txBody>
      </p:sp>
      <p:sp>
        <p:nvSpPr>
          <p:cNvPr id="6" name="Text 4"/>
          <p:cNvSpPr/>
          <p:nvPr/>
        </p:nvSpPr>
        <p:spPr>
          <a:xfrm>
            <a:off x="738494" y="4921721"/>
            <a:ext cx="6151840" cy="926068"/>
          </a:xfrm>
          <a:prstGeom prst="rect">
            <a:avLst/>
          </a:prstGeom>
          <a:noFill/>
          <a:ln/>
        </p:spPr>
        <p:txBody>
          <a:bodyPr wrap="square" lIns="0" tIns="0" rIns="0" bIns="0" rtlCol="0" anchor="t"/>
          <a:lstStyle/>
          <a:p>
            <a:pPr marL="342900" indent="-342900" algn="l">
              <a:lnSpc>
                <a:spcPts val="36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子どもの関心や好奇心に基づいた遊びを尊重する</a:t>
            </a:r>
            <a:endParaRPr lang="en-US" sz="2800" dirty="0"/>
          </a:p>
        </p:txBody>
      </p:sp>
      <p:sp>
        <p:nvSpPr>
          <p:cNvPr id="7" name="Text 5"/>
          <p:cNvSpPr/>
          <p:nvPr/>
        </p:nvSpPr>
        <p:spPr>
          <a:xfrm>
            <a:off x="738494" y="5948992"/>
            <a:ext cx="6151840" cy="926068"/>
          </a:xfrm>
          <a:prstGeom prst="rect">
            <a:avLst/>
          </a:prstGeom>
          <a:noFill/>
          <a:ln/>
        </p:spPr>
        <p:txBody>
          <a:bodyPr wrap="square" lIns="0" tIns="0" rIns="0" bIns="0" rtlCol="0" anchor="t"/>
          <a:lstStyle/>
          <a:p>
            <a:pPr marL="342900" indent="-342900" algn="l">
              <a:lnSpc>
                <a:spcPts val="36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他児との関わりを通して社会性や協調性が育つよう支援</a:t>
            </a:r>
            <a:endParaRPr lang="en-US" sz="2800" dirty="0"/>
          </a:p>
        </p:txBody>
      </p:sp>
      <p:sp>
        <p:nvSpPr>
          <p:cNvPr id="8" name="Text 6"/>
          <p:cNvSpPr/>
          <p:nvPr/>
        </p:nvSpPr>
        <p:spPr>
          <a:xfrm>
            <a:off x="8061195" y="2469526"/>
            <a:ext cx="3617595" cy="452080"/>
          </a:xfrm>
          <a:prstGeom prst="rect">
            <a:avLst/>
          </a:prstGeom>
          <a:noFill/>
          <a:ln/>
        </p:spPr>
        <p:txBody>
          <a:bodyPr wrap="none" lIns="0" tIns="0" rIns="0" bIns="0" rtlCol="0" anchor="t"/>
          <a:lstStyle/>
          <a:p>
            <a:pPr marL="0" indent="0" algn="l">
              <a:lnSpc>
                <a:spcPts val="3550"/>
              </a:lnSpc>
              <a:buNone/>
            </a:pPr>
            <a:r>
              <a:rPr lang="en-US" sz="4400" dirty="0">
                <a:solidFill>
                  <a:srgbClr val="1B1B27"/>
                </a:solidFill>
                <a:latin typeface="Inter Medium" pitchFamily="34" charset="0"/>
                <a:ea typeface="Inter Medium" pitchFamily="34" charset="-122"/>
                <a:cs typeface="Inter Medium" pitchFamily="34" charset="-120"/>
              </a:rPr>
              <a:t>清潔</a:t>
            </a:r>
            <a:endParaRPr lang="en-US" sz="4400" dirty="0"/>
          </a:p>
        </p:txBody>
      </p:sp>
      <p:sp>
        <p:nvSpPr>
          <p:cNvPr id="9" name="Text 7"/>
          <p:cNvSpPr/>
          <p:nvPr/>
        </p:nvSpPr>
        <p:spPr>
          <a:xfrm>
            <a:off x="8061195" y="3210929"/>
            <a:ext cx="6151840" cy="926068"/>
          </a:xfrm>
          <a:prstGeom prst="rect">
            <a:avLst/>
          </a:prstGeom>
          <a:noFill/>
          <a:ln/>
        </p:spPr>
        <p:txBody>
          <a:bodyPr wrap="square" lIns="0" tIns="0" rIns="0" bIns="0" rtlCol="0" anchor="t"/>
          <a:lstStyle/>
          <a:p>
            <a:pPr marL="0" indent="0" algn="l">
              <a:lnSpc>
                <a:spcPts val="3600"/>
              </a:lnSpc>
              <a:buNone/>
            </a:pPr>
            <a:r>
              <a:rPr lang="en-US" sz="2800" b="1" dirty="0">
                <a:solidFill>
                  <a:srgbClr val="030303"/>
                </a:solidFill>
                <a:latin typeface="IBM Plex Sans Medium" pitchFamily="34" charset="0"/>
                <a:ea typeface="IBM Plex Sans Medium" pitchFamily="34" charset="-122"/>
                <a:cs typeface="IBM Plex Sans Medium" pitchFamily="34" charset="-120"/>
              </a:rPr>
              <a:t>目的:</a:t>
            </a:r>
            <a:r>
              <a:rPr lang="en-US" sz="2800" dirty="0">
                <a:solidFill>
                  <a:srgbClr val="030303"/>
                </a:solidFill>
                <a:latin typeface="IBM Plex Sans Medium" pitchFamily="34" charset="0"/>
                <a:ea typeface="IBM Plex Sans Medium" pitchFamily="34" charset="-122"/>
                <a:cs typeface="IBM Plex Sans Medium" pitchFamily="34" charset="-120"/>
              </a:rPr>
              <a:t> 感染予防と皮膚の健康保持、子どもの快適感の維持</a:t>
            </a:r>
            <a:endParaRPr lang="en-US" sz="2800" dirty="0"/>
          </a:p>
        </p:txBody>
      </p:sp>
      <p:sp>
        <p:nvSpPr>
          <p:cNvPr id="10" name="Text 8"/>
          <p:cNvSpPr/>
          <p:nvPr/>
        </p:nvSpPr>
        <p:spPr>
          <a:xfrm>
            <a:off x="8061195" y="4397386"/>
            <a:ext cx="6151840" cy="926068"/>
          </a:xfrm>
          <a:prstGeom prst="rect">
            <a:avLst/>
          </a:prstGeom>
          <a:noFill/>
          <a:ln/>
        </p:spPr>
        <p:txBody>
          <a:bodyPr wrap="square" lIns="0" tIns="0" rIns="0" bIns="0" rtlCol="0" anchor="t"/>
          <a:lstStyle/>
          <a:p>
            <a:pPr marL="342900" indent="-342900" algn="l">
              <a:lnSpc>
                <a:spcPts val="36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発疹、乾燥、発赤などの皮膚トラブルに早期に気づく</a:t>
            </a:r>
            <a:endParaRPr lang="en-US" sz="2800" dirty="0"/>
          </a:p>
        </p:txBody>
      </p:sp>
      <p:sp>
        <p:nvSpPr>
          <p:cNvPr id="11" name="Text 9"/>
          <p:cNvSpPr/>
          <p:nvPr/>
        </p:nvSpPr>
        <p:spPr>
          <a:xfrm>
            <a:off x="8061195" y="5424658"/>
            <a:ext cx="6151840" cy="926068"/>
          </a:xfrm>
          <a:prstGeom prst="rect">
            <a:avLst/>
          </a:prstGeom>
          <a:noFill/>
          <a:ln/>
        </p:spPr>
        <p:txBody>
          <a:bodyPr wrap="square" lIns="0" tIns="0" rIns="0" bIns="0" rtlCol="0" anchor="t"/>
          <a:lstStyle/>
          <a:p>
            <a:pPr marL="342900" indent="-342900" algn="l">
              <a:lnSpc>
                <a:spcPts val="36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年齢に応じて自分でできる部分を増やす支援へ移行</a:t>
            </a:r>
            <a:endParaRPr lang="en-US" sz="2800" dirty="0"/>
          </a:p>
        </p:txBody>
      </p:sp>
      <p:sp>
        <p:nvSpPr>
          <p:cNvPr id="12" name="Text 10"/>
          <p:cNvSpPr/>
          <p:nvPr/>
        </p:nvSpPr>
        <p:spPr>
          <a:xfrm>
            <a:off x="8061195" y="6451929"/>
            <a:ext cx="6151840" cy="926068"/>
          </a:xfrm>
          <a:prstGeom prst="rect">
            <a:avLst/>
          </a:prstGeom>
          <a:noFill/>
          <a:ln/>
        </p:spPr>
        <p:txBody>
          <a:bodyPr wrap="square" lIns="0" tIns="0" rIns="0" bIns="0" rtlCol="0" anchor="t"/>
          <a:lstStyle/>
          <a:p>
            <a:pPr marL="342900" indent="-342900" algn="l">
              <a:lnSpc>
                <a:spcPts val="3600"/>
              </a:lnSpc>
              <a:buSzPct val="100000"/>
              <a:buChar char="•"/>
            </a:pPr>
            <a:r>
              <a:rPr lang="en-US" sz="2800" dirty="0">
                <a:solidFill>
                  <a:srgbClr val="030303"/>
                </a:solidFill>
                <a:latin typeface="IBM Plex Sans Medium" pitchFamily="34" charset="0"/>
                <a:ea typeface="IBM Plex Sans Medium" pitchFamily="34" charset="-122"/>
                <a:cs typeface="IBM Plex Sans Medium" pitchFamily="34" charset="-120"/>
              </a:rPr>
              <a:t>温度や手順に配慮し、気持ちいいと感じられる関わり</a:t>
            </a: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p:nvPr/>
        </p:nvSpPr>
        <p:spPr>
          <a:xfrm>
            <a:off x="739497" y="1023938"/>
            <a:ext cx="9904928" cy="825341"/>
          </a:xfrm>
          <a:prstGeom prst="rect">
            <a:avLst/>
          </a:prstGeom>
          <a:noFill/>
          <a:ln/>
        </p:spPr>
        <p:txBody>
          <a:bodyPr wrap="none" lIns="0" tIns="0" rIns="0" bIns="0" rtlCol="0" anchor="t"/>
          <a:lstStyle/>
          <a:p>
            <a:pPr marL="0" indent="0" algn="l">
              <a:lnSpc>
                <a:spcPts val="6450"/>
              </a:lnSpc>
              <a:buNone/>
            </a:pPr>
            <a:r>
              <a:rPr lang="en-US" sz="5150" dirty="0">
                <a:solidFill>
                  <a:srgbClr val="1B1B27"/>
                </a:solidFill>
                <a:latin typeface="Inter Medium" pitchFamily="34" charset="0"/>
                <a:ea typeface="Inter Medium" pitchFamily="34" charset="-122"/>
                <a:cs typeface="Inter Medium" pitchFamily="34" charset="-120"/>
              </a:rPr>
              <a:t>食事・睡眠・排泄の援助ポイント</a:t>
            </a:r>
            <a:endParaRPr lang="en-US" sz="5150" dirty="0"/>
          </a:p>
        </p:txBody>
      </p:sp>
      <p:sp>
        <p:nvSpPr>
          <p:cNvPr id="3" name="Shape 1"/>
          <p:cNvSpPr/>
          <p:nvPr/>
        </p:nvSpPr>
        <p:spPr>
          <a:xfrm>
            <a:off x="739497" y="2227336"/>
            <a:ext cx="4313614" cy="5362184"/>
          </a:xfrm>
          <a:prstGeom prst="roundRect">
            <a:avLst>
              <a:gd name="adj" fmla="val 15066"/>
            </a:avLst>
          </a:prstGeom>
          <a:solidFill>
            <a:srgbClr val="E6E6E6"/>
          </a:solidFill>
          <a:ln w="15240">
            <a:solidFill>
              <a:srgbClr val="CCCCCC"/>
            </a:solidFill>
            <a:prstDash val="solid"/>
          </a:ln>
        </p:spPr>
        <p:txBody>
          <a:bodyPr/>
          <a:lstStyle/>
          <a:p>
            <a:endParaRPr lang="ja-JP" altLang="en-US" sz="2000"/>
          </a:p>
        </p:txBody>
      </p:sp>
      <p:sp>
        <p:nvSpPr>
          <p:cNvPr id="4" name="Text 2"/>
          <p:cNvSpPr/>
          <p:nvPr/>
        </p:nvSpPr>
        <p:spPr>
          <a:xfrm>
            <a:off x="1018818" y="2506657"/>
            <a:ext cx="3384856" cy="458320"/>
          </a:xfrm>
          <a:prstGeom prst="rect">
            <a:avLst/>
          </a:prstGeom>
          <a:noFill/>
          <a:ln/>
        </p:spPr>
        <p:txBody>
          <a:bodyPr wrap="none" lIns="0" tIns="0" rIns="0" bIns="0" rtlCol="0" anchor="t"/>
          <a:lstStyle/>
          <a:p>
            <a:pPr marL="0" indent="0" algn="l">
              <a:lnSpc>
                <a:spcPts val="3200"/>
              </a:lnSpc>
              <a:buNone/>
            </a:pPr>
            <a:r>
              <a:rPr lang="en-US" sz="4000" dirty="0">
                <a:solidFill>
                  <a:srgbClr val="030303"/>
                </a:solidFill>
                <a:latin typeface="Inter Medium" pitchFamily="34" charset="0"/>
                <a:ea typeface="Inter Medium" pitchFamily="34" charset="-122"/>
                <a:cs typeface="Inter Medium" pitchFamily="34" charset="-120"/>
              </a:rPr>
              <a:t>食事援助</a:t>
            </a:r>
            <a:endParaRPr lang="en-US" sz="4000" dirty="0"/>
          </a:p>
        </p:txBody>
      </p:sp>
      <p:sp>
        <p:nvSpPr>
          <p:cNvPr id="5" name="Text 3"/>
          <p:cNvSpPr/>
          <p:nvPr/>
        </p:nvSpPr>
        <p:spPr>
          <a:xfrm>
            <a:off x="1018817" y="3077799"/>
            <a:ext cx="3740907" cy="938855"/>
          </a:xfrm>
          <a:prstGeom prst="rect">
            <a:avLst/>
          </a:prstGeom>
          <a:noFill/>
          <a:ln/>
        </p:spPr>
        <p:txBody>
          <a:bodyPr wrap="square" lIns="0" tIns="0" rIns="0" bIns="0" rtlCol="0" anchor="t"/>
          <a:lstStyle/>
          <a:p>
            <a:pPr marL="0" indent="0" algn="l">
              <a:lnSpc>
                <a:spcPts val="33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自発性の尊重:</a:t>
            </a:r>
            <a:r>
              <a:rPr lang="en-US" sz="2400" dirty="0">
                <a:solidFill>
                  <a:srgbClr val="030303"/>
                </a:solidFill>
                <a:latin typeface="IBM Plex Sans Medium" pitchFamily="34" charset="0"/>
                <a:ea typeface="IBM Plex Sans Medium" pitchFamily="34" charset="-122"/>
                <a:cs typeface="IBM Plex Sans Medium" pitchFamily="34" charset="-120"/>
              </a:rPr>
              <a:t> 「自分で食べたい」という意欲を支える</a:t>
            </a:r>
            <a:endParaRPr lang="en-US" sz="2400" dirty="0"/>
          </a:p>
        </p:txBody>
      </p:sp>
      <p:sp>
        <p:nvSpPr>
          <p:cNvPr id="6" name="Text 4"/>
          <p:cNvSpPr/>
          <p:nvPr/>
        </p:nvSpPr>
        <p:spPr>
          <a:xfrm>
            <a:off x="1018818" y="4368997"/>
            <a:ext cx="3740907" cy="938855"/>
          </a:xfrm>
          <a:prstGeom prst="rect">
            <a:avLst/>
          </a:prstGeom>
          <a:noFill/>
          <a:ln/>
        </p:spPr>
        <p:txBody>
          <a:bodyPr wrap="square" lIns="0" tIns="0" rIns="0" bIns="0" rtlCol="0" anchor="t"/>
          <a:lstStyle/>
          <a:p>
            <a:pPr marL="0" indent="0" algn="l">
              <a:lnSpc>
                <a:spcPts val="33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安全管理:</a:t>
            </a:r>
            <a:r>
              <a:rPr lang="en-US" sz="2400" dirty="0">
                <a:solidFill>
                  <a:srgbClr val="030303"/>
                </a:solidFill>
                <a:latin typeface="IBM Plex Sans Medium" pitchFamily="34" charset="0"/>
                <a:ea typeface="IBM Plex Sans Medium" pitchFamily="34" charset="-122"/>
                <a:cs typeface="IBM Plex Sans Medium" pitchFamily="34" charset="-120"/>
              </a:rPr>
              <a:t> 誤嚥防止のための姿勢調整、食形態の確認</a:t>
            </a:r>
            <a:endParaRPr lang="en-US" sz="2400" dirty="0"/>
          </a:p>
        </p:txBody>
      </p:sp>
      <p:sp>
        <p:nvSpPr>
          <p:cNvPr id="7" name="Text 5"/>
          <p:cNvSpPr/>
          <p:nvPr/>
        </p:nvSpPr>
        <p:spPr>
          <a:xfrm>
            <a:off x="1018818" y="5372813"/>
            <a:ext cx="3740907" cy="938855"/>
          </a:xfrm>
          <a:prstGeom prst="rect">
            <a:avLst/>
          </a:prstGeom>
          <a:noFill/>
          <a:ln/>
        </p:spPr>
        <p:txBody>
          <a:bodyPr wrap="square" lIns="0" tIns="0" rIns="0" bIns="0" rtlCol="0" anchor="t"/>
          <a:lstStyle/>
          <a:p>
            <a:pPr marL="0" indent="0" algn="l">
              <a:lnSpc>
                <a:spcPts val="33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アレルギー対応:</a:t>
            </a:r>
            <a:r>
              <a:rPr lang="en-US" sz="2400" dirty="0">
                <a:solidFill>
                  <a:srgbClr val="030303"/>
                </a:solidFill>
                <a:latin typeface="IBM Plex Sans Medium" pitchFamily="34" charset="0"/>
                <a:ea typeface="IBM Plex Sans Medium" pitchFamily="34" charset="-122"/>
                <a:cs typeface="IBM Plex Sans Medium" pitchFamily="34" charset="-120"/>
              </a:rPr>
              <a:t> 既往を把握し、誤食のないよう配慮</a:t>
            </a:r>
            <a:endParaRPr lang="en-US" sz="2400" dirty="0"/>
          </a:p>
        </p:txBody>
      </p:sp>
      <p:sp>
        <p:nvSpPr>
          <p:cNvPr id="8" name="Shape 6"/>
          <p:cNvSpPr/>
          <p:nvPr/>
        </p:nvSpPr>
        <p:spPr>
          <a:xfrm>
            <a:off x="5211247" y="2227336"/>
            <a:ext cx="4313736" cy="5362184"/>
          </a:xfrm>
          <a:prstGeom prst="roundRect">
            <a:avLst>
              <a:gd name="adj" fmla="val 15066"/>
            </a:avLst>
          </a:prstGeom>
          <a:solidFill>
            <a:srgbClr val="E6E6E6"/>
          </a:solidFill>
          <a:ln w="15240">
            <a:solidFill>
              <a:srgbClr val="CCCCCC"/>
            </a:solidFill>
            <a:prstDash val="solid"/>
          </a:ln>
        </p:spPr>
        <p:txBody>
          <a:bodyPr/>
          <a:lstStyle/>
          <a:p>
            <a:endParaRPr lang="ja-JP" altLang="en-US" sz="2000"/>
          </a:p>
        </p:txBody>
      </p:sp>
      <p:sp>
        <p:nvSpPr>
          <p:cNvPr id="9" name="Text 7"/>
          <p:cNvSpPr/>
          <p:nvPr/>
        </p:nvSpPr>
        <p:spPr>
          <a:xfrm>
            <a:off x="5490567" y="2506657"/>
            <a:ext cx="3384856" cy="458320"/>
          </a:xfrm>
          <a:prstGeom prst="rect">
            <a:avLst/>
          </a:prstGeom>
          <a:noFill/>
          <a:ln/>
        </p:spPr>
        <p:txBody>
          <a:bodyPr wrap="none" lIns="0" tIns="0" rIns="0" bIns="0" rtlCol="0" anchor="t"/>
          <a:lstStyle/>
          <a:p>
            <a:pPr marL="0" indent="0" algn="l">
              <a:lnSpc>
                <a:spcPts val="3200"/>
              </a:lnSpc>
              <a:buNone/>
            </a:pPr>
            <a:r>
              <a:rPr lang="en-US" sz="4000" dirty="0">
                <a:solidFill>
                  <a:srgbClr val="030303"/>
                </a:solidFill>
                <a:latin typeface="Inter Medium" pitchFamily="34" charset="0"/>
                <a:ea typeface="Inter Medium" pitchFamily="34" charset="-122"/>
                <a:cs typeface="Inter Medium" pitchFamily="34" charset="-120"/>
              </a:rPr>
              <a:t>睡眠援助</a:t>
            </a:r>
            <a:endParaRPr lang="en-US" sz="4000" dirty="0"/>
          </a:p>
        </p:txBody>
      </p:sp>
      <p:sp>
        <p:nvSpPr>
          <p:cNvPr id="10" name="Text 8"/>
          <p:cNvSpPr/>
          <p:nvPr/>
        </p:nvSpPr>
        <p:spPr>
          <a:xfrm>
            <a:off x="5490567" y="3077799"/>
            <a:ext cx="3741029" cy="938855"/>
          </a:xfrm>
          <a:prstGeom prst="rect">
            <a:avLst/>
          </a:prstGeom>
          <a:noFill/>
          <a:ln/>
        </p:spPr>
        <p:txBody>
          <a:bodyPr wrap="square" lIns="0" tIns="0" rIns="0" bIns="0" rtlCol="0" anchor="t"/>
          <a:lstStyle/>
          <a:p>
            <a:pPr marL="0" indent="0" algn="l">
              <a:lnSpc>
                <a:spcPts val="33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環境調整:</a:t>
            </a:r>
            <a:r>
              <a:rPr lang="en-US" sz="2400" dirty="0">
                <a:solidFill>
                  <a:srgbClr val="030303"/>
                </a:solidFill>
                <a:latin typeface="IBM Plex Sans Medium" pitchFamily="34" charset="0"/>
                <a:ea typeface="IBM Plex Sans Medium" pitchFamily="34" charset="-122"/>
                <a:cs typeface="IBM Plex Sans Medium" pitchFamily="34" charset="-120"/>
              </a:rPr>
              <a:t> 適切な室温・明るさ・音の配慮</a:t>
            </a:r>
            <a:endParaRPr lang="en-US" sz="2400" dirty="0"/>
          </a:p>
        </p:txBody>
      </p:sp>
      <p:sp>
        <p:nvSpPr>
          <p:cNvPr id="11" name="Text 9"/>
          <p:cNvSpPr/>
          <p:nvPr/>
        </p:nvSpPr>
        <p:spPr>
          <a:xfrm>
            <a:off x="5490567" y="4081614"/>
            <a:ext cx="3741029" cy="938855"/>
          </a:xfrm>
          <a:prstGeom prst="rect">
            <a:avLst/>
          </a:prstGeom>
          <a:noFill/>
          <a:ln/>
        </p:spPr>
        <p:txBody>
          <a:bodyPr wrap="square" lIns="0" tIns="0" rIns="0" bIns="0" rtlCol="0" anchor="t"/>
          <a:lstStyle/>
          <a:p>
            <a:pPr marL="0" indent="0" algn="l">
              <a:lnSpc>
                <a:spcPts val="33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生活リズム:</a:t>
            </a:r>
            <a:r>
              <a:rPr lang="en-US" sz="2400" dirty="0">
                <a:solidFill>
                  <a:srgbClr val="030303"/>
                </a:solidFill>
                <a:latin typeface="IBM Plex Sans Medium" pitchFamily="34" charset="0"/>
                <a:ea typeface="IBM Plex Sans Medium" pitchFamily="34" charset="-122"/>
                <a:cs typeface="IBM Plex Sans Medium" pitchFamily="34" charset="-120"/>
              </a:rPr>
              <a:t> 昼夜のリズムを意識した生活支援</a:t>
            </a:r>
            <a:endParaRPr lang="en-US" sz="2400" dirty="0"/>
          </a:p>
        </p:txBody>
      </p:sp>
      <p:sp>
        <p:nvSpPr>
          <p:cNvPr id="12" name="Text 10"/>
          <p:cNvSpPr/>
          <p:nvPr/>
        </p:nvSpPr>
        <p:spPr>
          <a:xfrm>
            <a:off x="5490567" y="5085430"/>
            <a:ext cx="3741029" cy="1408283"/>
          </a:xfrm>
          <a:prstGeom prst="rect">
            <a:avLst/>
          </a:prstGeom>
          <a:noFill/>
          <a:ln/>
        </p:spPr>
        <p:txBody>
          <a:bodyPr wrap="square" lIns="0" tIns="0" rIns="0" bIns="0" rtlCol="0" anchor="t"/>
          <a:lstStyle/>
          <a:p>
            <a:pPr marL="0" indent="0" algn="l">
              <a:lnSpc>
                <a:spcPts val="33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入眠の儀式:</a:t>
            </a:r>
            <a:r>
              <a:rPr lang="en-US" sz="2400" dirty="0">
                <a:solidFill>
                  <a:srgbClr val="030303"/>
                </a:solidFill>
                <a:latin typeface="IBM Plex Sans Medium" pitchFamily="34" charset="0"/>
                <a:ea typeface="IBM Plex Sans Medium" pitchFamily="34" charset="-122"/>
                <a:cs typeface="IBM Plex Sans Medium" pitchFamily="34" charset="-120"/>
              </a:rPr>
              <a:t> ぬいぐるみ、絵本、子守唄など安心できる習慣づくり</a:t>
            </a:r>
            <a:endParaRPr lang="en-US" sz="2400" dirty="0"/>
          </a:p>
        </p:txBody>
      </p:sp>
      <p:sp>
        <p:nvSpPr>
          <p:cNvPr id="13" name="Shape 11"/>
          <p:cNvSpPr/>
          <p:nvPr/>
        </p:nvSpPr>
        <p:spPr>
          <a:xfrm>
            <a:off x="9683115" y="2227336"/>
            <a:ext cx="4313736" cy="5362184"/>
          </a:xfrm>
          <a:prstGeom prst="roundRect">
            <a:avLst>
              <a:gd name="adj" fmla="val 15066"/>
            </a:avLst>
          </a:prstGeom>
          <a:solidFill>
            <a:srgbClr val="E6E6E6"/>
          </a:solidFill>
          <a:ln w="15240">
            <a:solidFill>
              <a:srgbClr val="CCCCCC"/>
            </a:solidFill>
            <a:prstDash val="solid"/>
          </a:ln>
        </p:spPr>
        <p:txBody>
          <a:bodyPr/>
          <a:lstStyle/>
          <a:p>
            <a:endParaRPr lang="ja-JP" altLang="en-US" sz="2000"/>
          </a:p>
        </p:txBody>
      </p:sp>
      <p:sp>
        <p:nvSpPr>
          <p:cNvPr id="14" name="Text 12"/>
          <p:cNvSpPr/>
          <p:nvPr/>
        </p:nvSpPr>
        <p:spPr>
          <a:xfrm>
            <a:off x="9962436" y="2506657"/>
            <a:ext cx="3384856" cy="458320"/>
          </a:xfrm>
          <a:prstGeom prst="rect">
            <a:avLst/>
          </a:prstGeom>
          <a:noFill/>
          <a:ln/>
        </p:spPr>
        <p:txBody>
          <a:bodyPr wrap="none" lIns="0" tIns="0" rIns="0" bIns="0" rtlCol="0" anchor="t"/>
          <a:lstStyle/>
          <a:p>
            <a:pPr marL="0" indent="0" algn="l">
              <a:lnSpc>
                <a:spcPts val="3200"/>
              </a:lnSpc>
              <a:buNone/>
            </a:pPr>
            <a:r>
              <a:rPr lang="en-US" sz="4000" dirty="0">
                <a:solidFill>
                  <a:srgbClr val="030303"/>
                </a:solidFill>
                <a:latin typeface="Inter Medium" pitchFamily="34" charset="0"/>
                <a:ea typeface="Inter Medium" pitchFamily="34" charset="-122"/>
                <a:cs typeface="Inter Medium" pitchFamily="34" charset="-120"/>
              </a:rPr>
              <a:t>排泄援助</a:t>
            </a:r>
            <a:endParaRPr lang="en-US" sz="4000" dirty="0"/>
          </a:p>
        </p:txBody>
      </p:sp>
      <p:sp>
        <p:nvSpPr>
          <p:cNvPr id="15" name="Text 13"/>
          <p:cNvSpPr/>
          <p:nvPr/>
        </p:nvSpPr>
        <p:spPr>
          <a:xfrm>
            <a:off x="9962436" y="3077799"/>
            <a:ext cx="3741029" cy="1408283"/>
          </a:xfrm>
          <a:prstGeom prst="rect">
            <a:avLst/>
          </a:prstGeom>
          <a:noFill/>
          <a:ln/>
        </p:spPr>
        <p:txBody>
          <a:bodyPr wrap="square" lIns="0" tIns="0" rIns="0" bIns="0" rtlCol="0" anchor="t"/>
          <a:lstStyle/>
          <a:p>
            <a:pPr marL="0" indent="0" algn="l">
              <a:lnSpc>
                <a:spcPts val="33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年齢に応じた支援:</a:t>
            </a:r>
            <a:r>
              <a:rPr lang="en-US" sz="2400" dirty="0">
                <a:solidFill>
                  <a:srgbClr val="030303"/>
                </a:solidFill>
                <a:latin typeface="IBM Plex Sans Medium" pitchFamily="34" charset="0"/>
                <a:ea typeface="IBM Plex Sans Medium" pitchFamily="34" charset="-122"/>
                <a:cs typeface="IBM Plex Sans Medium" pitchFamily="34" charset="-120"/>
              </a:rPr>
              <a:t> おむつ交換からトイレトレーニングへの移行</a:t>
            </a:r>
            <a:endParaRPr lang="en-US" sz="2400" dirty="0"/>
          </a:p>
        </p:txBody>
      </p:sp>
      <p:sp>
        <p:nvSpPr>
          <p:cNvPr id="16" name="Text 14"/>
          <p:cNvSpPr/>
          <p:nvPr/>
        </p:nvSpPr>
        <p:spPr>
          <a:xfrm>
            <a:off x="9962436" y="4504286"/>
            <a:ext cx="3741029" cy="1408283"/>
          </a:xfrm>
          <a:prstGeom prst="rect">
            <a:avLst/>
          </a:prstGeom>
          <a:noFill/>
          <a:ln/>
        </p:spPr>
        <p:txBody>
          <a:bodyPr wrap="square" lIns="0" tIns="0" rIns="0" bIns="0" rtlCol="0" anchor="t"/>
          <a:lstStyle/>
          <a:p>
            <a:pPr marL="0" indent="0" algn="l">
              <a:lnSpc>
                <a:spcPts val="33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成功体験:</a:t>
            </a:r>
            <a:r>
              <a:rPr lang="en-US" sz="2400" dirty="0">
                <a:solidFill>
                  <a:srgbClr val="030303"/>
                </a:solidFill>
                <a:latin typeface="IBM Plex Sans Medium" pitchFamily="34" charset="0"/>
                <a:ea typeface="IBM Plex Sans Medium" pitchFamily="34" charset="-122"/>
                <a:cs typeface="IBM Plex Sans Medium" pitchFamily="34" charset="-120"/>
              </a:rPr>
              <a:t> 排泄のタイミングを一緒に確認し、「できた」を支える</a:t>
            </a:r>
            <a:endParaRPr lang="en-US" sz="2400" dirty="0"/>
          </a:p>
        </p:txBody>
      </p:sp>
      <p:sp>
        <p:nvSpPr>
          <p:cNvPr id="17" name="Text 15"/>
          <p:cNvSpPr/>
          <p:nvPr/>
        </p:nvSpPr>
        <p:spPr>
          <a:xfrm>
            <a:off x="9962436" y="5930774"/>
            <a:ext cx="3741029" cy="938855"/>
          </a:xfrm>
          <a:prstGeom prst="rect">
            <a:avLst/>
          </a:prstGeom>
          <a:noFill/>
          <a:ln/>
        </p:spPr>
        <p:txBody>
          <a:bodyPr wrap="square" lIns="0" tIns="0" rIns="0" bIns="0" rtlCol="0" anchor="t"/>
          <a:lstStyle/>
          <a:p>
            <a:pPr marL="0" indent="0" algn="l">
              <a:lnSpc>
                <a:spcPts val="3300"/>
              </a:lnSpc>
              <a:buNone/>
            </a:pPr>
            <a:r>
              <a:rPr lang="en-US" sz="2400" b="1" dirty="0">
                <a:solidFill>
                  <a:srgbClr val="030303"/>
                </a:solidFill>
                <a:latin typeface="IBM Plex Sans Medium" pitchFamily="34" charset="0"/>
                <a:ea typeface="IBM Plex Sans Medium" pitchFamily="34" charset="-122"/>
                <a:cs typeface="IBM Plex Sans Medium" pitchFamily="34" charset="-120"/>
              </a:rPr>
              <a:t>清潔の保持:</a:t>
            </a:r>
            <a:r>
              <a:rPr lang="en-US" sz="2400" dirty="0">
                <a:solidFill>
                  <a:srgbClr val="030303"/>
                </a:solidFill>
                <a:latin typeface="IBM Plex Sans Medium" pitchFamily="34" charset="0"/>
                <a:ea typeface="IBM Plex Sans Medium" pitchFamily="34" charset="-122"/>
                <a:cs typeface="IBM Plex Sans Medium" pitchFamily="34" charset="-120"/>
              </a:rPr>
              <a:t> おしりかぶれの予防や排泄後のケア</a:t>
            </a:r>
            <a:endParaRPr lang="en-US" sz="2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46653" y="831890"/>
            <a:ext cx="7559873" cy="944999"/>
          </a:xfrm>
          <a:prstGeom prst="rect">
            <a:avLst/>
          </a:prstGeom>
          <a:noFill/>
          <a:ln/>
        </p:spPr>
        <p:txBody>
          <a:bodyPr wrap="none" lIns="0" tIns="0" rIns="0" bIns="0" rtlCol="0" anchor="t"/>
          <a:lstStyle/>
          <a:p>
            <a:pPr marL="0" indent="0" algn="l">
              <a:lnSpc>
                <a:spcPts val="7400"/>
              </a:lnSpc>
              <a:buNone/>
            </a:pPr>
            <a:r>
              <a:rPr lang="en-US" sz="5950" dirty="0">
                <a:solidFill>
                  <a:srgbClr val="1B1B27"/>
                </a:solidFill>
                <a:latin typeface="Inter Medium" pitchFamily="34" charset="0"/>
                <a:ea typeface="Inter Medium" pitchFamily="34" charset="-122"/>
                <a:cs typeface="Inter Medium" pitchFamily="34" charset="-120"/>
              </a:rPr>
              <a:t>小児看護の目的と対象</a:t>
            </a:r>
            <a:endParaRPr lang="en-US" sz="5950" dirty="0"/>
          </a:p>
        </p:txBody>
      </p:sp>
      <p:sp>
        <p:nvSpPr>
          <p:cNvPr id="3" name="Shape 1"/>
          <p:cNvSpPr/>
          <p:nvPr/>
        </p:nvSpPr>
        <p:spPr>
          <a:xfrm>
            <a:off x="846771" y="2159538"/>
            <a:ext cx="4110752" cy="3224332"/>
          </a:xfrm>
          <a:prstGeom prst="roundRect">
            <a:avLst>
              <a:gd name="adj" fmla="val 3939"/>
            </a:avLst>
          </a:prstGeom>
          <a:solidFill>
            <a:srgbClr val="E6E6E6"/>
          </a:solidFill>
          <a:ln w="15240">
            <a:solidFill>
              <a:srgbClr val="CCCCCC"/>
            </a:solidFill>
            <a:prstDash val="solid"/>
          </a:ln>
        </p:spPr>
        <p:txBody>
          <a:bodyPr/>
          <a:lstStyle/>
          <a:p>
            <a:endParaRPr lang="ja-JP" altLang="en-US" sz="2400"/>
          </a:p>
        </p:txBody>
      </p:sp>
      <p:sp>
        <p:nvSpPr>
          <p:cNvPr id="4" name="Text 2"/>
          <p:cNvSpPr/>
          <p:nvPr/>
        </p:nvSpPr>
        <p:spPr>
          <a:xfrm>
            <a:off x="1164311" y="2477078"/>
            <a:ext cx="3475673" cy="472440"/>
          </a:xfrm>
          <a:prstGeom prst="rect">
            <a:avLst/>
          </a:prstGeom>
          <a:noFill/>
          <a:ln/>
        </p:spPr>
        <p:txBody>
          <a:bodyPr wrap="non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対象</a:t>
            </a:r>
            <a:endParaRPr lang="en-US" sz="3600" dirty="0"/>
          </a:p>
        </p:txBody>
      </p:sp>
      <p:sp>
        <p:nvSpPr>
          <p:cNvPr id="5" name="Text 3"/>
          <p:cNvSpPr/>
          <p:nvPr/>
        </p:nvSpPr>
        <p:spPr>
          <a:xfrm>
            <a:off x="1164311" y="3130850"/>
            <a:ext cx="3475673" cy="193548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新生児期(出生直後)から思春期(おおよそ15歳前後)までの子どもとその家族</a:t>
            </a:r>
            <a:endParaRPr lang="en-US" sz="2800" dirty="0"/>
          </a:p>
        </p:txBody>
      </p:sp>
      <p:sp>
        <p:nvSpPr>
          <p:cNvPr id="6" name="Shape 4"/>
          <p:cNvSpPr/>
          <p:nvPr/>
        </p:nvSpPr>
        <p:spPr>
          <a:xfrm>
            <a:off x="5259823" y="2159538"/>
            <a:ext cx="4110871" cy="3224332"/>
          </a:xfrm>
          <a:prstGeom prst="roundRect">
            <a:avLst>
              <a:gd name="adj" fmla="val 3939"/>
            </a:avLst>
          </a:prstGeom>
          <a:solidFill>
            <a:srgbClr val="E6E6E6"/>
          </a:solidFill>
          <a:ln w="15240">
            <a:solidFill>
              <a:srgbClr val="CCCCCC"/>
            </a:solidFill>
            <a:prstDash val="solid"/>
          </a:ln>
        </p:spPr>
        <p:txBody>
          <a:bodyPr/>
          <a:lstStyle/>
          <a:p>
            <a:endParaRPr lang="ja-JP" altLang="en-US" sz="2400"/>
          </a:p>
        </p:txBody>
      </p:sp>
      <p:sp>
        <p:nvSpPr>
          <p:cNvPr id="7" name="Text 5"/>
          <p:cNvSpPr/>
          <p:nvPr/>
        </p:nvSpPr>
        <p:spPr>
          <a:xfrm>
            <a:off x="5577363" y="2477078"/>
            <a:ext cx="3475792" cy="472440"/>
          </a:xfrm>
          <a:prstGeom prst="rect">
            <a:avLst/>
          </a:prstGeom>
          <a:noFill/>
          <a:ln/>
        </p:spPr>
        <p:txBody>
          <a:bodyPr wrap="non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健康の保持・増進</a:t>
            </a:r>
            <a:endParaRPr lang="en-US" sz="3600" dirty="0"/>
          </a:p>
        </p:txBody>
      </p:sp>
      <p:sp>
        <p:nvSpPr>
          <p:cNvPr id="8" name="Text 6"/>
          <p:cNvSpPr/>
          <p:nvPr/>
        </p:nvSpPr>
        <p:spPr>
          <a:xfrm>
            <a:off x="5577363" y="3130850"/>
            <a:ext cx="3475792" cy="96774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子どもの健やかな成長を支え、病気を予防する</a:t>
            </a:r>
            <a:endParaRPr lang="en-US" sz="2800" dirty="0"/>
          </a:p>
        </p:txBody>
      </p:sp>
      <p:sp>
        <p:nvSpPr>
          <p:cNvPr id="9" name="Shape 7"/>
          <p:cNvSpPr/>
          <p:nvPr/>
        </p:nvSpPr>
        <p:spPr>
          <a:xfrm>
            <a:off x="9672994" y="2159538"/>
            <a:ext cx="4110752" cy="3224332"/>
          </a:xfrm>
          <a:prstGeom prst="roundRect">
            <a:avLst>
              <a:gd name="adj" fmla="val 3939"/>
            </a:avLst>
          </a:prstGeom>
          <a:solidFill>
            <a:srgbClr val="E6E6E6"/>
          </a:solidFill>
          <a:ln w="15240">
            <a:solidFill>
              <a:srgbClr val="CCCCCC"/>
            </a:solidFill>
            <a:prstDash val="solid"/>
          </a:ln>
        </p:spPr>
        <p:txBody>
          <a:bodyPr/>
          <a:lstStyle/>
          <a:p>
            <a:endParaRPr lang="ja-JP" altLang="en-US" sz="2400"/>
          </a:p>
        </p:txBody>
      </p:sp>
      <p:sp>
        <p:nvSpPr>
          <p:cNvPr id="10" name="Text 8"/>
          <p:cNvSpPr/>
          <p:nvPr/>
        </p:nvSpPr>
        <p:spPr>
          <a:xfrm>
            <a:off x="9990533" y="2477078"/>
            <a:ext cx="3475673" cy="472440"/>
          </a:xfrm>
          <a:prstGeom prst="rect">
            <a:avLst/>
          </a:prstGeom>
          <a:noFill/>
          <a:ln/>
        </p:spPr>
        <p:txBody>
          <a:bodyPr wrap="none" lIns="0" tIns="0" rIns="0" bIns="0" rtlCol="0" anchor="t"/>
          <a:lstStyle/>
          <a:p>
            <a:pPr marL="0" indent="0" algn="l">
              <a:lnSpc>
                <a:spcPts val="3700"/>
              </a:lnSpc>
              <a:buNone/>
            </a:pPr>
            <a:r>
              <a:rPr lang="en-US" sz="3600" dirty="0">
                <a:solidFill>
                  <a:srgbClr val="030303"/>
                </a:solidFill>
                <a:latin typeface="Inter Medium" pitchFamily="34" charset="0"/>
                <a:ea typeface="Inter Medium" pitchFamily="34" charset="-122"/>
                <a:cs typeface="Inter Medium" pitchFamily="34" charset="-120"/>
              </a:rPr>
              <a:t>治療・回復支援</a:t>
            </a:r>
            <a:endParaRPr lang="en-US" sz="3600" dirty="0"/>
          </a:p>
        </p:txBody>
      </p:sp>
      <p:sp>
        <p:nvSpPr>
          <p:cNvPr id="11" name="Text 9"/>
          <p:cNvSpPr/>
          <p:nvPr/>
        </p:nvSpPr>
        <p:spPr>
          <a:xfrm>
            <a:off x="9990533" y="3130850"/>
            <a:ext cx="3475673" cy="96774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病気や障害からの回復を家族とともに支援する</a:t>
            </a:r>
            <a:endParaRPr lang="en-US" sz="2800" dirty="0"/>
          </a:p>
        </p:txBody>
      </p:sp>
      <p:sp>
        <p:nvSpPr>
          <p:cNvPr id="12" name="Text 10"/>
          <p:cNvSpPr/>
          <p:nvPr/>
        </p:nvSpPr>
        <p:spPr>
          <a:xfrm>
            <a:off x="846771" y="5724031"/>
            <a:ext cx="12937093" cy="1451610"/>
          </a:xfrm>
          <a:prstGeom prst="rect">
            <a:avLst/>
          </a:prstGeom>
          <a:noFill/>
          <a:ln/>
        </p:spPr>
        <p:txBody>
          <a:bodyPr wrap="square" lIns="0" tIns="0" rIns="0" bIns="0" rtlCol="0" anchor="t"/>
          <a:lstStyle/>
          <a:p>
            <a:pPr marL="0" indent="0" algn="l">
              <a:lnSpc>
                <a:spcPts val="3800"/>
              </a:lnSpc>
              <a:buNone/>
            </a:pPr>
            <a:r>
              <a:rPr lang="en-US" sz="2800" dirty="0">
                <a:solidFill>
                  <a:srgbClr val="030303"/>
                </a:solidFill>
                <a:latin typeface="IBM Plex Sans Medium" pitchFamily="34" charset="0"/>
                <a:ea typeface="IBM Plex Sans Medium" pitchFamily="34" charset="-122"/>
                <a:cs typeface="IBM Plex Sans Medium" pitchFamily="34" charset="-120"/>
              </a:rPr>
              <a:t>小児看護は、健康の保持、健康の増進、病気の予防、病気や障害の治療・回復の支援という4つの目的をもつ。子どもの成長発達段階に応じた関わりと、家族を含めた包括的な支援が特徴である。</a:t>
            </a:r>
            <a:endParaRPr lang="en-U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p:nvPr/>
        </p:nvSpPr>
        <p:spPr>
          <a:xfrm>
            <a:off x="874514" y="883682"/>
            <a:ext cx="7808714" cy="976074"/>
          </a:xfrm>
          <a:prstGeom prst="rect">
            <a:avLst/>
          </a:prstGeom>
          <a:noFill/>
          <a:ln/>
        </p:spPr>
        <p:txBody>
          <a:bodyPr wrap="none" lIns="0" tIns="0" rIns="0" bIns="0" rtlCol="0" anchor="t"/>
          <a:lstStyle/>
          <a:p>
            <a:pPr marL="0" indent="0" algn="l">
              <a:lnSpc>
                <a:spcPts val="7650"/>
              </a:lnSpc>
              <a:buNone/>
            </a:pPr>
            <a:r>
              <a:rPr lang="en-US" sz="6100" dirty="0">
                <a:solidFill>
                  <a:srgbClr val="1B1B27"/>
                </a:solidFill>
                <a:latin typeface="Inter Medium" pitchFamily="34" charset="0"/>
                <a:ea typeface="Inter Medium" pitchFamily="34" charset="-122"/>
                <a:cs typeface="Inter Medium" pitchFamily="34" charset="-120"/>
              </a:rPr>
              <a:t>本日のまとめ</a:t>
            </a:r>
            <a:endParaRPr lang="en-US" sz="6100" dirty="0"/>
          </a:p>
        </p:txBody>
      </p:sp>
      <p:sp>
        <p:nvSpPr>
          <p:cNvPr id="3" name="Shape 1"/>
          <p:cNvSpPr/>
          <p:nvPr/>
        </p:nvSpPr>
        <p:spPr>
          <a:xfrm>
            <a:off x="933297" y="2027157"/>
            <a:ext cx="4137063" cy="5640739"/>
          </a:xfrm>
          <a:prstGeom prst="roundRect">
            <a:avLst>
              <a:gd name="adj" fmla="val 3211"/>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83698" y="2377558"/>
            <a:ext cx="3427419" cy="1132237"/>
          </a:xfrm>
          <a:prstGeom prst="rect">
            <a:avLst/>
          </a:prstGeom>
          <a:noFill/>
          <a:ln/>
        </p:spPr>
        <p:txBody>
          <a:bodyPr wrap="square" lIns="0" tIns="0" rIns="0" bIns="0" rtlCol="0" anchor="t"/>
          <a:lstStyle/>
          <a:p>
            <a:pPr marL="0" indent="0" algn="l">
              <a:lnSpc>
                <a:spcPts val="3800"/>
              </a:lnSpc>
              <a:buNone/>
            </a:pPr>
            <a:r>
              <a:rPr lang="en-US" sz="3200" dirty="0">
                <a:solidFill>
                  <a:srgbClr val="030303"/>
                </a:solidFill>
                <a:latin typeface="Inter Medium" pitchFamily="34" charset="0"/>
                <a:ea typeface="Inter Medium" pitchFamily="34" charset="-122"/>
                <a:cs typeface="Inter Medium" pitchFamily="34" charset="-120"/>
              </a:rPr>
              <a:t>成長と発達の理解が土台</a:t>
            </a:r>
            <a:endParaRPr lang="en-US" sz="3200" dirty="0"/>
          </a:p>
        </p:txBody>
      </p:sp>
      <p:sp>
        <p:nvSpPr>
          <p:cNvPr id="5" name="Text 3"/>
          <p:cNvSpPr/>
          <p:nvPr/>
        </p:nvSpPr>
        <p:spPr>
          <a:xfrm>
            <a:off x="1283698" y="3540799"/>
            <a:ext cx="3427419" cy="3477941"/>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小児看護では成長と発達の理解が土台となる。各年齢の特徴を踏まえ、子どもの個別性に応じた生活援助と観察が求められる。</a:t>
            </a:r>
            <a:endParaRPr lang="en-US" sz="2800" dirty="0"/>
          </a:p>
        </p:txBody>
      </p:sp>
      <p:sp>
        <p:nvSpPr>
          <p:cNvPr id="6" name="Shape 4"/>
          <p:cNvSpPr/>
          <p:nvPr/>
        </p:nvSpPr>
        <p:spPr>
          <a:xfrm>
            <a:off x="5331109" y="2027157"/>
            <a:ext cx="4137184" cy="5640739"/>
          </a:xfrm>
          <a:prstGeom prst="roundRect">
            <a:avLst>
              <a:gd name="adj" fmla="val 3211"/>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5681509" y="2377558"/>
            <a:ext cx="3427539" cy="1132237"/>
          </a:xfrm>
          <a:prstGeom prst="rect">
            <a:avLst/>
          </a:prstGeom>
          <a:noFill/>
          <a:ln/>
        </p:spPr>
        <p:txBody>
          <a:bodyPr wrap="square" lIns="0" tIns="0" rIns="0" bIns="0" rtlCol="0" anchor="t"/>
          <a:lstStyle/>
          <a:p>
            <a:pPr marL="0" indent="0" algn="l">
              <a:lnSpc>
                <a:spcPts val="3800"/>
              </a:lnSpc>
              <a:buNone/>
            </a:pPr>
            <a:r>
              <a:rPr lang="en-US" sz="3200" dirty="0">
                <a:solidFill>
                  <a:srgbClr val="030303"/>
                </a:solidFill>
                <a:latin typeface="Inter Medium" pitchFamily="34" charset="0"/>
                <a:ea typeface="Inter Medium" pitchFamily="34" charset="-122"/>
                <a:cs typeface="Inter Medium" pitchFamily="34" charset="-120"/>
              </a:rPr>
              <a:t>個別性に応じた援助</a:t>
            </a:r>
            <a:endParaRPr lang="en-US" sz="3200" dirty="0"/>
          </a:p>
        </p:txBody>
      </p:sp>
      <p:sp>
        <p:nvSpPr>
          <p:cNvPr id="8" name="Text 6"/>
          <p:cNvSpPr/>
          <p:nvPr/>
        </p:nvSpPr>
        <p:spPr>
          <a:xfrm>
            <a:off x="5681509" y="3540799"/>
            <a:ext cx="3427539" cy="3477941"/>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発達段階や個人差を考慮し、その子なりのペースを尊重した関わりが重要である。非言語的観察と家族からの情報収集を丁寧に行う。</a:t>
            </a:r>
            <a:endParaRPr lang="en-US" sz="2800" dirty="0"/>
          </a:p>
        </p:txBody>
      </p:sp>
      <p:sp>
        <p:nvSpPr>
          <p:cNvPr id="9" name="Shape 7"/>
          <p:cNvSpPr/>
          <p:nvPr/>
        </p:nvSpPr>
        <p:spPr>
          <a:xfrm>
            <a:off x="9729039" y="2027157"/>
            <a:ext cx="4137184" cy="5640739"/>
          </a:xfrm>
          <a:prstGeom prst="roundRect">
            <a:avLst>
              <a:gd name="adj" fmla="val 3211"/>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0079439" y="2377559"/>
            <a:ext cx="3427539" cy="566118"/>
          </a:xfrm>
          <a:prstGeom prst="rect">
            <a:avLst/>
          </a:prstGeom>
          <a:noFill/>
          <a:ln/>
        </p:spPr>
        <p:txBody>
          <a:bodyPr wrap="none" lIns="0" tIns="0" rIns="0" bIns="0" rtlCol="0" anchor="t"/>
          <a:lstStyle/>
          <a:p>
            <a:pPr marL="0" indent="0" algn="l">
              <a:lnSpc>
                <a:spcPts val="3800"/>
              </a:lnSpc>
              <a:buNone/>
            </a:pPr>
            <a:r>
              <a:rPr lang="en-US" sz="3200" dirty="0">
                <a:solidFill>
                  <a:srgbClr val="030303"/>
                </a:solidFill>
                <a:latin typeface="Inter Medium" pitchFamily="34" charset="0"/>
                <a:ea typeface="Inter Medium" pitchFamily="34" charset="-122"/>
                <a:cs typeface="Inter Medium" pitchFamily="34" charset="-120"/>
              </a:rPr>
              <a:t>保護者との協働</a:t>
            </a:r>
            <a:endParaRPr lang="en-US" sz="3200" dirty="0"/>
          </a:p>
        </p:txBody>
      </p:sp>
      <p:sp>
        <p:nvSpPr>
          <p:cNvPr id="11" name="Text 9"/>
          <p:cNvSpPr/>
          <p:nvPr/>
        </p:nvSpPr>
        <p:spPr>
          <a:xfrm>
            <a:off x="10079439" y="3052881"/>
            <a:ext cx="3427539" cy="3477941"/>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保護者との信頼関係を基盤に、情報収集と協働が重要である。安心して相談できる環境を整え、多職種連携を活用する。</a:t>
            </a:r>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84741" y="771287"/>
            <a:ext cx="7007066" cy="875824"/>
          </a:xfrm>
          <a:prstGeom prst="rect">
            <a:avLst/>
          </a:prstGeom>
          <a:noFill/>
          <a:ln/>
        </p:spPr>
        <p:txBody>
          <a:bodyPr wrap="none" lIns="0" tIns="0" rIns="0" bIns="0" rtlCol="0" anchor="t"/>
          <a:lstStyle/>
          <a:p>
            <a:pPr marL="0" indent="0" algn="l">
              <a:lnSpc>
                <a:spcPts val="6850"/>
              </a:lnSpc>
              <a:buNone/>
            </a:pPr>
            <a:r>
              <a:rPr lang="en-US" sz="5500" dirty="0">
                <a:solidFill>
                  <a:srgbClr val="1B1B27"/>
                </a:solidFill>
                <a:latin typeface="Inter Medium" pitchFamily="34" charset="0"/>
                <a:ea typeface="Inter Medium" pitchFamily="34" charset="-122"/>
                <a:cs typeface="Inter Medium" pitchFamily="34" charset="-120"/>
              </a:rPr>
              <a:t>成人看護との違い</a:t>
            </a:r>
            <a:endParaRPr lang="en-US" sz="5500" dirty="0"/>
          </a:p>
        </p:txBody>
      </p:sp>
      <p:sp>
        <p:nvSpPr>
          <p:cNvPr id="3" name="Text 1"/>
          <p:cNvSpPr/>
          <p:nvPr/>
        </p:nvSpPr>
        <p:spPr>
          <a:xfrm>
            <a:off x="784741" y="2347793"/>
            <a:ext cx="3503533" cy="437912"/>
          </a:xfrm>
          <a:prstGeom prst="rect">
            <a:avLst/>
          </a:prstGeom>
          <a:noFill/>
          <a:ln/>
        </p:spPr>
        <p:txBody>
          <a:bodyPr wrap="none" lIns="0" tIns="0" rIns="0" bIns="0" rtlCol="0" anchor="t"/>
          <a:lstStyle/>
          <a:p>
            <a:pPr marL="0" indent="0" algn="l">
              <a:lnSpc>
                <a:spcPts val="3400"/>
              </a:lnSpc>
              <a:buNone/>
            </a:pPr>
            <a:r>
              <a:rPr lang="en-US" sz="4000" dirty="0">
                <a:solidFill>
                  <a:srgbClr val="1B1B27"/>
                </a:solidFill>
                <a:latin typeface="Inter Medium" pitchFamily="34" charset="0"/>
                <a:ea typeface="Inter Medium" pitchFamily="34" charset="-122"/>
                <a:cs typeface="Inter Medium" pitchFamily="34" charset="-120"/>
              </a:rPr>
              <a:t>小児の特徴</a:t>
            </a:r>
            <a:endParaRPr lang="en-US" sz="4000" dirty="0"/>
          </a:p>
        </p:txBody>
      </p:sp>
      <p:sp>
        <p:nvSpPr>
          <p:cNvPr id="4" name="Text 2"/>
          <p:cNvSpPr/>
          <p:nvPr/>
        </p:nvSpPr>
        <p:spPr>
          <a:xfrm>
            <a:off x="784741" y="3065978"/>
            <a:ext cx="6188512" cy="448389"/>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継続的に発達中で段階ごとに支援が必要</a:t>
            </a:r>
            <a:endParaRPr lang="en-US" sz="2400" dirty="0"/>
          </a:p>
        </p:txBody>
      </p:sp>
      <p:sp>
        <p:nvSpPr>
          <p:cNvPr id="5" name="Text 3"/>
          <p:cNvSpPr/>
          <p:nvPr/>
        </p:nvSpPr>
        <p:spPr>
          <a:xfrm>
            <a:off x="784741" y="3612356"/>
            <a:ext cx="6188512" cy="448389"/>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言葉や感情表現が未熟</a:t>
            </a:r>
            <a:endParaRPr lang="en-US" sz="2400" dirty="0"/>
          </a:p>
        </p:txBody>
      </p:sp>
      <p:sp>
        <p:nvSpPr>
          <p:cNvPr id="6" name="Text 4"/>
          <p:cNvSpPr/>
          <p:nvPr/>
        </p:nvSpPr>
        <p:spPr>
          <a:xfrm>
            <a:off x="784741" y="4158734"/>
            <a:ext cx="6188512" cy="448389"/>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非言語的観察が重要</a:t>
            </a:r>
            <a:endParaRPr lang="en-US" sz="2400" dirty="0"/>
          </a:p>
        </p:txBody>
      </p:sp>
      <p:sp>
        <p:nvSpPr>
          <p:cNvPr id="7" name="Text 5"/>
          <p:cNvSpPr/>
          <p:nvPr/>
        </p:nvSpPr>
        <p:spPr>
          <a:xfrm>
            <a:off x="784741" y="4705112"/>
            <a:ext cx="6188512" cy="448389"/>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子ども+家族がケアの対象</a:t>
            </a:r>
            <a:endParaRPr lang="en-US" sz="2400" dirty="0"/>
          </a:p>
        </p:txBody>
      </p:sp>
      <p:sp>
        <p:nvSpPr>
          <p:cNvPr id="8" name="Text 6"/>
          <p:cNvSpPr/>
          <p:nvPr/>
        </p:nvSpPr>
        <p:spPr>
          <a:xfrm>
            <a:off x="784741" y="5251490"/>
            <a:ext cx="6188512" cy="448389"/>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入院や治療が成長・発達に影響</a:t>
            </a:r>
            <a:endParaRPr lang="en-US" sz="2400" dirty="0"/>
          </a:p>
        </p:txBody>
      </p:sp>
      <p:sp>
        <p:nvSpPr>
          <p:cNvPr id="9" name="Text 7"/>
          <p:cNvSpPr/>
          <p:nvPr/>
        </p:nvSpPr>
        <p:spPr>
          <a:xfrm>
            <a:off x="7664768" y="2347793"/>
            <a:ext cx="3503533" cy="437912"/>
          </a:xfrm>
          <a:prstGeom prst="rect">
            <a:avLst/>
          </a:prstGeom>
          <a:noFill/>
          <a:ln/>
        </p:spPr>
        <p:txBody>
          <a:bodyPr wrap="none" lIns="0" tIns="0" rIns="0" bIns="0" rtlCol="0" anchor="t"/>
          <a:lstStyle/>
          <a:p>
            <a:pPr marL="0" indent="0" algn="l">
              <a:lnSpc>
                <a:spcPts val="3400"/>
              </a:lnSpc>
              <a:buNone/>
            </a:pPr>
            <a:r>
              <a:rPr lang="en-US" sz="4000" dirty="0">
                <a:solidFill>
                  <a:srgbClr val="1B1B27"/>
                </a:solidFill>
                <a:latin typeface="Inter Medium" pitchFamily="34" charset="0"/>
                <a:ea typeface="Inter Medium" pitchFamily="34" charset="-122"/>
                <a:cs typeface="Inter Medium" pitchFamily="34" charset="-120"/>
              </a:rPr>
              <a:t>成人の特徴</a:t>
            </a:r>
            <a:endParaRPr lang="en-US" sz="4000" dirty="0"/>
          </a:p>
        </p:txBody>
      </p:sp>
      <p:sp>
        <p:nvSpPr>
          <p:cNvPr id="10" name="Text 8"/>
          <p:cNvSpPr/>
          <p:nvPr/>
        </p:nvSpPr>
        <p:spPr>
          <a:xfrm>
            <a:off x="7664768" y="3065978"/>
            <a:ext cx="6188512" cy="448389"/>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基本的に発達が完了している</a:t>
            </a:r>
            <a:endParaRPr lang="en-US" sz="2400" dirty="0"/>
          </a:p>
        </p:txBody>
      </p:sp>
      <p:sp>
        <p:nvSpPr>
          <p:cNvPr id="11" name="Text 9"/>
          <p:cNvSpPr/>
          <p:nvPr/>
        </p:nvSpPr>
        <p:spPr>
          <a:xfrm>
            <a:off x="7664768" y="3612356"/>
            <a:ext cx="6188512" cy="448389"/>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自己表現が比較的可能</a:t>
            </a:r>
            <a:endParaRPr lang="en-US" sz="2400" dirty="0"/>
          </a:p>
        </p:txBody>
      </p:sp>
      <p:sp>
        <p:nvSpPr>
          <p:cNvPr id="12" name="Text 10"/>
          <p:cNvSpPr/>
          <p:nvPr/>
        </p:nvSpPr>
        <p:spPr>
          <a:xfrm>
            <a:off x="7664768" y="4158734"/>
            <a:ext cx="6188512" cy="448389"/>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主に本人のみが対象</a:t>
            </a:r>
            <a:endParaRPr lang="en-US" sz="2400" dirty="0"/>
          </a:p>
        </p:txBody>
      </p:sp>
      <p:sp>
        <p:nvSpPr>
          <p:cNvPr id="13" name="Text 11"/>
          <p:cNvSpPr/>
          <p:nvPr/>
        </p:nvSpPr>
        <p:spPr>
          <a:xfrm>
            <a:off x="7664768" y="4705112"/>
            <a:ext cx="6188512" cy="448389"/>
          </a:xfrm>
          <a:prstGeom prst="rect">
            <a:avLst/>
          </a:prstGeom>
          <a:noFill/>
          <a:ln/>
        </p:spPr>
        <p:txBody>
          <a:bodyPr wrap="none" lIns="0" tIns="0" rIns="0" bIns="0" rtlCol="0" anchor="t"/>
          <a:lstStyle/>
          <a:p>
            <a:pPr marL="342900" indent="-342900" algn="l">
              <a:lnSpc>
                <a:spcPts val="3500"/>
              </a:lnSpc>
              <a:buSzPct val="100000"/>
              <a:buChar char="•"/>
            </a:pPr>
            <a:r>
              <a:rPr lang="en-US" sz="2400" dirty="0">
                <a:solidFill>
                  <a:srgbClr val="030303"/>
                </a:solidFill>
                <a:latin typeface="IBM Plex Sans Medium" pitchFamily="34" charset="0"/>
                <a:ea typeface="IBM Plex Sans Medium" pitchFamily="34" charset="-122"/>
                <a:cs typeface="IBM Plex Sans Medium" pitchFamily="34" charset="-120"/>
              </a:rPr>
              <a:t>環境変化の影響を受けにくい</a:t>
            </a:r>
            <a:endParaRPr lang="en-US" sz="2400" dirty="0"/>
          </a:p>
        </p:txBody>
      </p:sp>
      <p:sp>
        <p:nvSpPr>
          <p:cNvPr id="14" name="Text 12"/>
          <p:cNvSpPr/>
          <p:nvPr/>
        </p:nvSpPr>
        <p:spPr>
          <a:xfrm>
            <a:off x="784741" y="6113145"/>
            <a:ext cx="13060918" cy="1345168"/>
          </a:xfrm>
          <a:prstGeom prst="rect">
            <a:avLst/>
          </a:prstGeom>
          <a:noFill/>
          <a:ln/>
        </p:spPr>
        <p:txBody>
          <a:bodyPr wrap="square" lIns="0" tIns="0" rIns="0" bIns="0" rtlCol="0" anchor="t"/>
          <a:lstStyle/>
          <a:p>
            <a:pPr marL="0" indent="0" algn="l">
              <a:lnSpc>
                <a:spcPts val="3500"/>
              </a:lnSpc>
              <a:buNone/>
            </a:pPr>
            <a:r>
              <a:rPr lang="en-US" sz="2400" dirty="0">
                <a:solidFill>
                  <a:srgbClr val="030303"/>
                </a:solidFill>
                <a:latin typeface="IBM Plex Sans Medium" pitchFamily="34" charset="0"/>
                <a:ea typeface="IBM Plex Sans Medium" pitchFamily="34" charset="-122"/>
                <a:cs typeface="IBM Plex Sans Medium" pitchFamily="34" charset="-120"/>
              </a:rPr>
              <a:t>小児看護では、子どもの発達段階に応じた柔軟な対応と、家族との密接な連携が不可欠である。表情、泣き方、動き、バイタルサインなどを丁寧に観察し、日常との違いを保護者から聴取することが重要となる。</a:t>
            </a:r>
            <a:endParaRPr lang="en-U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858798" y="1053822"/>
            <a:ext cx="10447020" cy="958453"/>
          </a:xfrm>
          <a:prstGeom prst="rect">
            <a:avLst/>
          </a:prstGeom>
          <a:noFill/>
          <a:ln/>
        </p:spPr>
        <p:txBody>
          <a:bodyPr wrap="none" lIns="0" tIns="0" rIns="0" bIns="0" rtlCol="0" anchor="t"/>
          <a:lstStyle/>
          <a:p>
            <a:pPr marL="0" indent="0" algn="l">
              <a:lnSpc>
                <a:spcPts val="7500"/>
              </a:lnSpc>
              <a:buNone/>
            </a:pPr>
            <a:r>
              <a:rPr lang="en-US" sz="6000" dirty="0">
                <a:solidFill>
                  <a:srgbClr val="1B1B27"/>
                </a:solidFill>
                <a:latin typeface="Inter Medium" pitchFamily="34" charset="0"/>
                <a:ea typeface="Inter Medium" pitchFamily="34" charset="-122"/>
                <a:cs typeface="Inter Medium" pitchFamily="34" charset="-120"/>
              </a:rPr>
              <a:t>小児看護の3つの重要ポイント</a:t>
            </a:r>
            <a:endParaRPr lang="en-US" sz="6000" dirty="0"/>
          </a:p>
        </p:txBody>
      </p:sp>
      <p:sp>
        <p:nvSpPr>
          <p:cNvPr id="3" name="Text 1"/>
          <p:cNvSpPr/>
          <p:nvPr/>
        </p:nvSpPr>
        <p:spPr>
          <a:xfrm>
            <a:off x="858798" y="2625685"/>
            <a:ext cx="306705" cy="383381"/>
          </a:xfrm>
          <a:prstGeom prst="rect">
            <a:avLst/>
          </a:prstGeom>
          <a:noFill/>
          <a:ln/>
        </p:spPr>
        <p:txBody>
          <a:bodyPr wrap="none" lIns="0" tIns="0" rIns="0" bIns="0" rtlCol="0" anchor="t"/>
          <a:lstStyle/>
          <a:p>
            <a:pPr marL="0" indent="0" algn="l">
              <a:lnSpc>
                <a:spcPts val="3850"/>
              </a:lnSpc>
              <a:buNone/>
            </a:pPr>
            <a:r>
              <a:rPr lang="en-US" sz="2800" dirty="0">
                <a:solidFill>
                  <a:srgbClr val="030303"/>
                </a:solidFill>
                <a:latin typeface="Abadi" panose="020B0604020104020204" pitchFamily="34" charset="0"/>
                <a:ea typeface="Inter Light" pitchFamily="34" charset="-122"/>
                <a:cs typeface="Inter Light" pitchFamily="34" charset="-120"/>
              </a:rPr>
              <a:t>01</a:t>
            </a:r>
            <a:endParaRPr lang="en-US" sz="2800" dirty="0"/>
          </a:p>
        </p:txBody>
      </p:sp>
      <p:sp>
        <p:nvSpPr>
          <p:cNvPr id="4" name="Shape 2"/>
          <p:cNvSpPr/>
          <p:nvPr/>
        </p:nvSpPr>
        <p:spPr>
          <a:xfrm>
            <a:off x="858798" y="3108960"/>
            <a:ext cx="4099798" cy="38100"/>
          </a:xfrm>
          <a:prstGeom prst="rect">
            <a:avLst/>
          </a:prstGeom>
          <a:solidFill>
            <a:srgbClr val="030303"/>
          </a:solidFill>
          <a:ln/>
        </p:spPr>
        <p:txBody>
          <a:bodyPr/>
          <a:lstStyle/>
          <a:p>
            <a:endParaRPr lang="ja-JP" altLang="en-US" sz="2000"/>
          </a:p>
        </p:txBody>
      </p:sp>
      <p:sp>
        <p:nvSpPr>
          <p:cNvPr id="5" name="Text 3"/>
          <p:cNvSpPr/>
          <p:nvPr/>
        </p:nvSpPr>
        <p:spPr>
          <a:xfrm>
            <a:off x="858798" y="3338513"/>
            <a:ext cx="3833932"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nter Medium" pitchFamily="34" charset="0"/>
                <a:ea typeface="Inter Medium" pitchFamily="34" charset="-122"/>
                <a:cs typeface="Inter Medium" pitchFamily="34" charset="-120"/>
              </a:rPr>
              <a:t>観察力と家族との連携</a:t>
            </a:r>
            <a:endParaRPr lang="en-US" sz="3200" dirty="0"/>
          </a:p>
        </p:txBody>
      </p:sp>
      <p:sp>
        <p:nvSpPr>
          <p:cNvPr id="6" name="Text 4"/>
          <p:cNvSpPr/>
          <p:nvPr/>
        </p:nvSpPr>
        <p:spPr>
          <a:xfrm>
            <a:off x="858798" y="4001691"/>
            <a:ext cx="4099798" cy="2943939"/>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子どもは体調や痛みを正確に言葉で表現できない。表情、泣き方、動き、バイタルサインなどを丁寧に観察し、家族からの日常との違いの情報を活用する。</a:t>
            </a:r>
            <a:endParaRPr lang="en-US" sz="2800" dirty="0"/>
          </a:p>
        </p:txBody>
      </p:sp>
      <p:sp>
        <p:nvSpPr>
          <p:cNvPr id="7" name="Text 5"/>
          <p:cNvSpPr/>
          <p:nvPr/>
        </p:nvSpPr>
        <p:spPr>
          <a:xfrm>
            <a:off x="5265301" y="2625685"/>
            <a:ext cx="306705" cy="383381"/>
          </a:xfrm>
          <a:prstGeom prst="rect">
            <a:avLst/>
          </a:prstGeom>
          <a:noFill/>
          <a:ln/>
        </p:spPr>
        <p:txBody>
          <a:bodyPr wrap="none" lIns="0" tIns="0" rIns="0" bIns="0" rtlCol="0" anchor="t"/>
          <a:lstStyle/>
          <a:p>
            <a:pPr marL="0" indent="0" algn="l">
              <a:lnSpc>
                <a:spcPts val="3850"/>
              </a:lnSpc>
              <a:buNone/>
            </a:pPr>
            <a:r>
              <a:rPr lang="en-US" sz="2800" dirty="0">
                <a:solidFill>
                  <a:srgbClr val="030303"/>
                </a:solidFill>
                <a:latin typeface="Abadi" panose="020B0604020104020204" pitchFamily="34" charset="0"/>
                <a:ea typeface="Inter Light" pitchFamily="34" charset="-122"/>
                <a:cs typeface="Inter Light" pitchFamily="34" charset="-120"/>
              </a:rPr>
              <a:t>02</a:t>
            </a:r>
            <a:endParaRPr lang="en-US" sz="2800" dirty="0"/>
          </a:p>
        </p:txBody>
      </p:sp>
      <p:sp>
        <p:nvSpPr>
          <p:cNvPr id="8" name="Shape 6"/>
          <p:cNvSpPr/>
          <p:nvPr/>
        </p:nvSpPr>
        <p:spPr>
          <a:xfrm>
            <a:off x="5265301" y="3108960"/>
            <a:ext cx="4099798" cy="38100"/>
          </a:xfrm>
          <a:prstGeom prst="rect">
            <a:avLst/>
          </a:prstGeom>
          <a:solidFill>
            <a:srgbClr val="030303"/>
          </a:solidFill>
          <a:ln/>
        </p:spPr>
        <p:txBody>
          <a:bodyPr/>
          <a:lstStyle/>
          <a:p>
            <a:endParaRPr lang="ja-JP" altLang="en-US" sz="2000"/>
          </a:p>
        </p:txBody>
      </p:sp>
      <p:sp>
        <p:nvSpPr>
          <p:cNvPr id="9" name="Text 7"/>
          <p:cNvSpPr/>
          <p:nvPr/>
        </p:nvSpPr>
        <p:spPr>
          <a:xfrm>
            <a:off x="5265301" y="3338513"/>
            <a:ext cx="3833932"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nter Medium" pitchFamily="34" charset="0"/>
                <a:ea typeface="Inter Medium" pitchFamily="34" charset="-122"/>
                <a:cs typeface="Inter Medium" pitchFamily="34" charset="-120"/>
              </a:rPr>
              <a:t>成長発達への影響配慮</a:t>
            </a:r>
            <a:endParaRPr lang="en-US" sz="3200" dirty="0"/>
          </a:p>
        </p:txBody>
      </p:sp>
      <p:sp>
        <p:nvSpPr>
          <p:cNvPr id="10" name="Text 8"/>
          <p:cNvSpPr/>
          <p:nvPr/>
        </p:nvSpPr>
        <p:spPr>
          <a:xfrm>
            <a:off x="5265301" y="4001691"/>
            <a:ext cx="4099798" cy="2943939"/>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入院生活が遊び・学び・社会性の形成を妨げる場合がある。検査・処置時の不安や恐怖が発達課題に影響を与えるため、年齢・発達段階に応じて対応方法を柔軟に変える。</a:t>
            </a:r>
            <a:endParaRPr lang="en-US" sz="2800" dirty="0"/>
          </a:p>
        </p:txBody>
      </p:sp>
      <p:sp>
        <p:nvSpPr>
          <p:cNvPr id="11" name="Text 9"/>
          <p:cNvSpPr/>
          <p:nvPr/>
        </p:nvSpPr>
        <p:spPr>
          <a:xfrm>
            <a:off x="9671804" y="2625685"/>
            <a:ext cx="306705" cy="383381"/>
          </a:xfrm>
          <a:prstGeom prst="rect">
            <a:avLst/>
          </a:prstGeom>
          <a:noFill/>
          <a:ln/>
        </p:spPr>
        <p:txBody>
          <a:bodyPr wrap="none" lIns="0" tIns="0" rIns="0" bIns="0" rtlCol="0" anchor="t"/>
          <a:lstStyle/>
          <a:p>
            <a:pPr marL="0" indent="0" algn="l">
              <a:lnSpc>
                <a:spcPts val="3850"/>
              </a:lnSpc>
              <a:buNone/>
            </a:pPr>
            <a:r>
              <a:rPr lang="en-US" sz="2800" dirty="0">
                <a:solidFill>
                  <a:srgbClr val="030303"/>
                </a:solidFill>
                <a:latin typeface="Abadi" panose="020B0604020104020204" pitchFamily="34" charset="0"/>
                <a:ea typeface="Inter Light" pitchFamily="34" charset="-122"/>
                <a:cs typeface="Inter Light" pitchFamily="34" charset="-120"/>
              </a:rPr>
              <a:t>03</a:t>
            </a:r>
            <a:endParaRPr lang="en-US" sz="2800" dirty="0"/>
          </a:p>
        </p:txBody>
      </p:sp>
      <p:sp>
        <p:nvSpPr>
          <p:cNvPr id="12" name="Shape 10"/>
          <p:cNvSpPr/>
          <p:nvPr/>
        </p:nvSpPr>
        <p:spPr>
          <a:xfrm>
            <a:off x="9671804" y="3108960"/>
            <a:ext cx="4099798" cy="38100"/>
          </a:xfrm>
          <a:prstGeom prst="rect">
            <a:avLst/>
          </a:prstGeom>
          <a:solidFill>
            <a:srgbClr val="030303"/>
          </a:solidFill>
          <a:ln/>
        </p:spPr>
        <p:txBody>
          <a:bodyPr/>
          <a:lstStyle/>
          <a:p>
            <a:endParaRPr lang="ja-JP" altLang="en-US" sz="2000"/>
          </a:p>
        </p:txBody>
      </p:sp>
      <p:sp>
        <p:nvSpPr>
          <p:cNvPr id="13" name="Text 11"/>
          <p:cNvSpPr/>
          <p:nvPr/>
        </p:nvSpPr>
        <p:spPr>
          <a:xfrm>
            <a:off x="9671804" y="3338513"/>
            <a:ext cx="3833932" cy="479227"/>
          </a:xfrm>
          <a:prstGeom prst="rect">
            <a:avLst/>
          </a:prstGeom>
          <a:noFill/>
          <a:ln/>
        </p:spPr>
        <p:txBody>
          <a:bodyPr wrap="none" lIns="0" tIns="0" rIns="0" bIns="0" rtlCol="0" anchor="t"/>
          <a:lstStyle/>
          <a:p>
            <a:pPr marL="0" indent="0" algn="l">
              <a:lnSpc>
                <a:spcPts val="3750"/>
              </a:lnSpc>
              <a:buNone/>
            </a:pPr>
            <a:r>
              <a:rPr lang="en-US" sz="3200" dirty="0">
                <a:solidFill>
                  <a:srgbClr val="030303"/>
                </a:solidFill>
                <a:latin typeface="Inter Medium" pitchFamily="34" charset="0"/>
                <a:ea typeface="Inter Medium" pitchFamily="34" charset="-122"/>
                <a:cs typeface="Inter Medium" pitchFamily="34" charset="-120"/>
              </a:rPr>
              <a:t>遊びと安心感の確保</a:t>
            </a:r>
            <a:endParaRPr lang="en-US" sz="3200" dirty="0"/>
          </a:p>
        </p:txBody>
      </p:sp>
      <p:sp>
        <p:nvSpPr>
          <p:cNvPr id="14" name="Text 12"/>
          <p:cNvSpPr/>
          <p:nvPr/>
        </p:nvSpPr>
        <p:spPr>
          <a:xfrm>
            <a:off x="9671804" y="4001691"/>
            <a:ext cx="4099798" cy="2943939"/>
          </a:xfrm>
          <a:prstGeom prst="rect">
            <a:avLst/>
          </a:prstGeom>
          <a:noFill/>
          <a:ln/>
        </p:spPr>
        <p:txBody>
          <a:bodyPr wrap="square" lIns="0" tIns="0" rIns="0" bIns="0" rtlCol="0" anchor="t"/>
          <a:lstStyle/>
          <a:p>
            <a:pPr marL="0" indent="0" algn="l">
              <a:lnSpc>
                <a:spcPts val="3850"/>
              </a:lnSpc>
              <a:buNone/>
            </a:pPr>
            <a:r>
              <a:rPr lang="en-US" sz="2800" dirty="0">
                <a:solidFill>
                  <a:srgbClr val="030303"/>
                </a:solidFill>
                <a:latin typeface="IBM Plex Sans Medium" pitchFamily="34" charset="0"/>
                <a:ea typeface="IBM Plex Sans Medium" pitchFamily="34" charset="-122"/>
                <a:cs typeface="IBM Plex Sans Medium" pitchFamily="34" charset="-120"/>
              </a:rPr>
              <a:t>遊びは心身の発達や感情表現、ストレス発散に有効である。安心感は治療への協力や回復促進につながる。おもちゃ、保護者の声かけ、絵本なども看護の一部である。</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468392" y="446384"/>
            <a:ext cx="4590455" cy="573881"/>
          </a:xfrm>
          <a:prstGeom prst="rect">
            <a:avLst/>
          </a:prstGeom>
          <a:noFill/>
          <a:ln/>
        </p:spPr>
        <p:txBody>
          <a:bodyPr wrap="none" lIns="0" tIns="0" rIns="0" bIns="0" rtlCol="0" anchor="t"/>
          <a:lstStyle/>
          <a:p>
            <a:pPr marL="0" indent="0" algn="l">
              <a:lnSpc>
                <a:spcPts val="4500"/>
              </a:lnSpc>
              <a:buNone/>
            </a:pPr>
            <a:r>
              <a:rPr lang="en-US" sz="5400" dirty="0">
                <a:solidFill>
                  <a:srgbClr val="1B1B27"/>
                </a:solidFill>
                <a:latin typeface="Inter Medium" pitchFamily="34" charset="0"/>
                <a:ea typeface="Inter Medium" pitchFamily="34" charset="-122"/>
                <a:cs typeface="Inter Medium" pitchFamily="34" charset="-120"/>
              </a:rPr>
              <a:t>発達段階の理解</a:t>
            </a:r>
            <a:endParaRPr lang="en-US" sz="5400" dirty="0"/>
          </a:p>
        </p:txBody>
      </p:sp>
      <p:sp>
        <p:nvSpPr>
          <p:cNvPr id="3" name="Text 1"/>
          <p:cNvSpPr/>
          <p:nvPr/>
        </p:nvSpPr>
        <p:spPr>
          <a:xfrm>
            <a:off x="514112" y="1175624"/>
            <a:ext cx="13602176" cy="587454"/>
          </a:xfrm>
          <a:prstGeom prst="rect">
            <a:avLst/>
          </a:prstGeom>
          <a:noFill/>
          <a:ln/>
        </p:spPr>
        <p:txBody>
          <a:bodyPr wrap="square" lIns="0" tIns="0" rIns="0" bIns="0" rtlCol="0" anchor="t"/>
          <a:lstStyle/>
          <a:p>
            <a:pPr marL="0" indent="0" algn="l">
              <a:lnSpc>
                <a:spcPts val="2300"/>
              </a:lnSpc>
              <a:buNone/>
            </a:pPr>
            <a:r>
              <a:rPr lang="en-US" sz="2400" dirty="0">
                <a:solidFill>
                  <a:srgbClr val="030303"/>
                </a:solidFill>
                <a:latin typeface="IBM Plex Sans Medium" pitchFamily="34" charset="0"/>
                <a:ea typeface="IBM Plex Sans Medium" pitchFamily="34" charset="-122"/>
                <a:cs typeface="IBM Plex Sans Medium" pitchFamily="34" charset="-120"/>
              </a:rPr>
              <a:t>発達は連続的であり、同じ年齢であっても子どもによって個人差が大きい。年齢だけで判断するのではなく、身体・心理・社会面から総合的に捉える必要がある。各発達段階の特徴を理解し、その子なりのペースを尊重した関わりが求められる。</a:t>
            </a:r>
            <a:endParaRPr lang="en-US" sz="2400" dirty="0"/>
          </a:p>
        </p:txBody>
      </p:sp>
      <p:sp>
        <p:nvSpPr>
          <p:cNvPr id="4" name="Shape 2"/>
          <p:cNvSpPr/>
          <p:nvPr/>
        </p:nvSpPr>
        <p:spPr>
          <a:xfrm>
            <a:off x="7303770" y="2528054"/>
            <a:ext cx="22860" cy="5482471"/>
          </a:xfrm>
          <a:prstGeom prst="roundRect">
            <a:avLst>
              <a:gd name="adj" fmla="val 337364"/>
            </a:avLst>
          </a:prstGeom>
          <a:solidFill>
            <a:srgbClr val="CCCCCC"/>
          </a:solidFill>
          <a:ln/>
        </p:spPr>
        <p:txBody>
          <a:bodyPr/>
          <a:lstStyle/>
          <a:p>
            <a:endParaRPr lang="ja-JP" altLang="en-US" sz="3200"/>
          </a:p>
        </p:txBody>
      </p:sp>
      <p:sp>
        <p:nvSpPr>
          <p:cNvPr id="5" name="Shape 3"/>
          <p:cNvSpPr/>
          <p:nvPr/>
        </p:nvSpPr>
        <p:spPr>
          <a:xfrm>
            <a:off x="6580703" y="2723198"/>
            <a:ext cx="550783" cy="22860"/>
          </a:xfrm>
          <a:prstGeom prst="roundRect">
            <a:avLst>
              <a:gd name="adj" fmla="val 337364"/>
            </a:avLst>
          </a:prstGeom>
          <a:solidFill>
            <a:srgbClr val="CCCCCC"/>
          </a:solidFill>
          <a:ln/>
        </p:spPr>
        <p:txBody>
          <a:bodyPr/>
          <a:lstStyle/>
          <a:p>
            <a:endParaRPr lang="ja-JP" altLang="en-US" sz="3200"/>
          </a:p>
        </p:txBody>
      </p:sp>
      <p:sp>
        <p:nvSpPr>
          <p:cNvPr id="6" name="Shape 4"/>
          <p:cNvSpPr/>
          <p:nvPr/>
        </p:nvSpPr>
        <p:spPr>
          <a:xfrm>
            <a:off x="7108627" y="2528054"/>
            <a:ext cx="413147" cy="413147"/>
          </a:xfrm>
          <a:prstGeom prst="roundRect">
            <a:avLst>
              <a:gd name="adj" fmla="val 18667"/>
            </a:avLst>
          </a:prstGeom>
          <a:solidFill>
            <a:srgbClr val="E6E6E6"/>
          </a:solidFill>
          <a:ln w="7620">
            <a:solidFill>
              <a:srgbClr val="CCCCCC"/>
            </a:solidFill>
            <a:prstDash val="solid"/>
          </a:ln>
        </p:spPr>
        <p:txBody>
          <a:bodyPr/>
          <a:lstStyle/>
          <a:p>
            <a:endParaRPr lang="ja-JP" altLang="en-US" sz="3200"/>
          </a:p>
        </p:txBody>
      </p:sp>
      <p:sp>
        <p:nvSpPr>
          <p:cNvPr id="7" name="Text 5"/>
          <p:cNvSpPr/>
          <p:nvPr/>
        </p:nvSpPr>
        <p:spPr>
          <a:xfrm>
            <a:off x="7166073" y="2699266"/>
            <a:ext cx="275392" cy="344210"/>
          </a:xfrm>
          <a:prstGeom prst="rect">
            <a:avLst/>
          </a:prstGeom>
          <a:noFill/>
          <a:ln/>
        </p:spPr>
        <p:txBody>
          <a:bodyPr wrap="none" lIns="0" tIns="0" rIns="0" bIns="0" rtlCol="0" anchor="t"/>
          <a:lstStyle/>
          <a:p>
            <a:pPr marL="0" indent="0" algn="ctr">
              <a:lnSpc>
                <a:spcPts val="2150"/>
              </a:lnSpc>
              <a:buNone/>
            </a:pPr>
            <a:r>
              <a:rPr lang="en-US" sz="3600" dirty="0">
                <a:solidFill>
                  <a:srgbClr val="030303"/>
                </a:solidFill>
                <a:latin typeface="Inter Medium" pitchFamily="34" charset="0"/>
                <a:ea typeface="Inter Medium" pitchFamily="34" charset="-122"/>
                <a:cs typeface="Inter Medium" pitchFamily="34" charset="-120"/>
              </a:rPr>
              <a:t>1</a:t>
            </a:r>
            <a:endParaRPr lang="en-US" sz="3600" dirty="0"/>
          </a:p>
        </p:txBody>
      </p:sp>
      <p:sp>
        <p:nvSpPr>
          <p:cNvPr id="8" name="Text 6"/>
          <p:cNvSpPr/>
          <p:nvPr/>
        </p:nvSpPr>
        <p:spPr>
          <a:xfrm>
            <a:off x="3838337" y="2591158"/>
            <a:ext cx="2558772" cy="286941"/>
          </a:xfrm>
          <a:prstGeom prst="rect">
            <a:avLst/>
          </a:prstGeom>
          <a:noFill/>
          <a:ln/>
        </p:spPr>
        <p:txBody>
          <a:bodyPr wrap="none" lIns="0" tIns="0" rIns="0" bIns="0" rtlCol="0" anchor="t"/>
          <a:lstStyle/>
          <a:p>
            <a:pPr marL="0" indent="0" algn="r">
              <a:lnSpc>
                <a:spcPts val="2250"/>
              </a:lnSpc>
              <a:buNone/>
            </a:pPr>
            <a:r>
              <a:rPr lang="en-US" sz="3600" b="1" dirty="0">
                <a:solidFill>
                  <a:srgbClr val="FF0000"/>
                </a:solidFill>
                <a:latin typeface="Inter Medium" pitchFamily="34" charset="0"/>
                <a:ea typeface="Inter Medium" pitchFamily="34" charset="-122"/>
                <a:cs typeface="Inter Medium" pitchFamily="34" charset="-120"/>
              </a:rPr>
              <a:t>新生児期(出生〜約1か月)</a:t>
            </a:r>
            <a:endParaRPr lang="en-US" sz="3600" b="1" dirty="0">
              <a:solidFill>
                <a:srgbClr val="FF0000"/>
              </a:solidFill>
            </a:endParaRPr>
          </a:p>
        </p:txBody>
      </p:sp>
      <p:sp>
        <p:nvSpPr>
          <p:cNvPr id="9" name="Text 7"/>
          <p:cNvSpPr/>
          <p:nvPr/>
        </p:nvSpPr>
        <p:spPr>
          <a:xfrm>
            <a:off x="514112" y="2988231"/>
            <a:ext cx="5882997" cy="293727"/>
          </a:xfrm>
          <a:prstGeom prst="rect">
            <a:avLst/>
          </a:prstGeom>
          <a:noFill/>
          <a:ln/>
        </p:spPr>
        <p:txBody>
          <a:bodyPr wrap="none" lIns="0" tIns="0" rIns="0" bIns="0" rtlCol="0" anchor="t"/>
          <a:lstStyle/>
          <a:p>
            <a:pPr marL="0" indent="0" algn="r">
              <a:lnSpc>
                <a:spcPts val="23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生理的体重減少あり、反射運動が中心</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r">
              <a:lnSpc>
                <a:spcPts val="23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母子の愛着形成が始まる</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10" name="Shape 8"/>
          <p:cNvSpPr/>
          <p:nvPr/>
        </p:nvSpPr>
        <p:spPr>
          <a:xfrm>
            <a:off x="7498913" y="3824764"/>
            <a:ext cx="550783" cy="22860"/>
          </a:xfrm>
          <a:prstGeom prst="roundRect">
            <a:avLst>
              <a:gd name="adj" fmla="val 337364"/>
            </a:avLst>
          </a:prstGeom>
          <a:solidFill>
            <a:srgbClr val="CCCCCC"/>
          </a:solidFill>
          <a:ln/>
        </p:spPr>
        <p:txBody>
          <a:bodyPr/>
          <a:lstStyle/>
          <a:p>
            <a:endParaRPr lang="ja-JP" altLang="en-US" sz="3200"/>
          </a:p>
        </p:txBody>
      </p:sp>
      <p:sp>
        <p:nvSpPr>
          <p:cNvPr id="11" name="Shape 9"/>
          <p:cNvSpPr/>
          <p:nvPr/>
        </p:nvSpPr>
        <p:spPr>
          <a:xfrm>
            <a:off x="7108627" y="3629621"/>
            <a:ext cx="413147" cy="413147"/>
          </a:xfrm>
          <a:prstGeom prst="roundRect">
            <a:avLst>
              <a:gd name="adj" fmla="val 18667"/>
            </a:avLst>
          </a:prstGeom>
          <a:solidFill>
            <a:srgbClr val="E6E6E6"/>
          </a:solidFill>
          <a:ln w="7620">
            <a:solidFill>
              <a:srgbClr val="CCCCCC"/>
            </a:solidFill>
            <a:prstDash val="solid"/>
          </a:ln>
        </p:spPr>
        <p:txBody>
          <a:bodyPr/>
          <a:lstStyle/>
          <a:p>
            <a:endParaRPr lang="ja-JP" altLang="en-US" sz="3200"/>
          </a:p>
        </p:txBody>
      </p:sp>
      <p:sp>
        <p:nvSpPr>
          <p:cNvPr id="12" name="Text 10"/>
          <p:cNvSpPr/>
          <p:nvPr/>
        </p:nvSpPr>
        <p:spPr>
          <a:xfrm>
            <a:off x="7166073" y="3800832"/>
            <a:ext cx="275392" cy="344210"/>
          </a:xfrm>
          <a:prstGeom prst="rect">
            <a:avLst/>
          </a:prstGeom>
          <a:noFill/>
          <a:ln/>
        </p:spPr>
        <p:txBody>
          <a:bodyPr wrap="none" lIns="0" tIns="0" rIns="0" bIns="0" rtlCol="0" anchor="t"/>
          <a:lstStyle/>
          <a:p>
            <a:pPr marL="0" indent="0" algn="ctr">
              <a:lnSpc>
                <a:spcPts val="2150"/>
              </a:lnSpc>
              <a:buNone/>
            </a:pPr>
            <a:r>
              <a:rPr lang="en-US" sz="3600" dirty="0">
                <a:solidFill>
                  <a:srgbClr val="030303"/>
                </a:solidFill>
                <a:latin typeface="Inter Medium" pitchFamily="34" charset="0"/>
                <a:ea typeface="Inter Medium" pitchFamily="34" charset="-122"/>
                <a:cs typeface="Inter Medium" pitchFamily="34" charset="-120"/>
              </a:rPr>
              <a:t>2</a:t>
            </a:r>
            <a:endParaRPr lang="en-US" sz="3600" dirty="0"/>
          </a:p>
        </p:txBody>
      </p:sp>
      <p:sp>
        <p:nvSpPr>
          <p:cNvPr id="13" name="Text 11"/>
          <p:cNvSpPr/>
          <p:nvPr/>
        </p:nvSpPr>
        <p:spPr>
          <a:xfrm>
            <a:off x="8233291" y="3692724"/>
            <a:ext cx="2295168" cy="286941"/>
          </a:xfrm>
          <a:prstGeom prst="rect">
            <a:avLst/>
          </a:prstGeom>
          <a:noFill/>
          <a:ln/>
        </p:spPr>
        <p:txBody>
          <a:bodyPr wrap="none" lIns="0" tIns="0" rIns="0" bIns="0" rtlCol="0" anchor="t"/>
          <a:lstStyle/>
          <a:p>
            <a:pPr marL="0" indent="0" algn="l">
              <a:lnSpc>
                <a:spcPts val="2250"/>
              </a:lnSpc>
              <a:buNone/>
            </a:pPr>
            <a:r>
              <a:rPr lang="en-US" sz="3600" b="1" dirty="0">
                <a:solidFill>
                  <a:srgbClr val="FF0000"/>
                </a:solidFill>
                <a:latin typeface="Inter Medium" pitchFamily="34" charset="0"/>
                <a:ea typeface="Inter Medium" pitchFamily="34" charset="-122"/>
                <a:cs typeface="Inter Medium" pitchFamily="34" charset="-120"/>
              </a:rPr>
              <a:t>乳児期(1か月〜1歳)</a:t>
            </a:r>
            <a:endParaRPr lang="en-US" sz="3600" b="1" dirty="0">
              <a:solidFill>
                <a:srgbClr val="FF0000"/>
              </a:solidFill>
            </a:endParaRPr>
          </a:p>
        </p:txBody>
      </p:sp>
      <p:sp>
        <p:nvSpPr>
          <p:cNvPr id="14" name="Text 12"/>
          <p:cNvSpPr/>
          <p:nvPr/>
        </p:nvSpPr>
        <p:spPr>
          <a:xfrm>
            <a:off x="8233291" y="4089797"/>
            <a:ext cx="5882997" cy="293727"/>
          </a:xfrm>
          <a:prstGeom prst="rect">
            <a:avLst/>
          </a:prstGeom>
          <a:noFill/>
          <a:ln/>
        </p:spPr>
        <p:txBody>
          <a:bodyPr wrap="none" lIns="0" tIns="0" rIns="0" bIns="0" rtlCol="0" anchor="t"/>
          <a:lstStyle/>
          <a:p>
            <a:pPr marL="0" indent="0" algn="l">
              <a:lnSpc>
                <a:spcPts val="23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運動機能が急速に発達</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3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基本的信頼の獲得。母子の分離不安に配慮</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15" name="Shape 13"/>
          <p:cNvSpPr/>
          <p:nvPr/>
        </p:nvSpPr>
        <p:spPr>
          <a:xfrm>
            <a:off x="6580703" y="4774288"/>
            <a:ext cx="550783" cy="22860"/>
          </a:xfrm>
          <a:prstGeom prst="roundRect">
            <a:avLst>
              <a:gd name="adj" fmla="val 337364"/>
            </a:avLst>
          </a:prstGeom>
          <a:solidFill>
            <a:srgbClr val="CCCCCC"/>
          </a:solidFill>
          <a:ln/>
        </p:spPr>
        <p:txBody>
          <a:bodyPr/>
          <a:lstStyle/>
          <a:p>
            <a:endParaRPr lang="ja-JP" altLang="en-US" sz="3200"/>
          </a:p>
        </p:txBody>
      </p:sp>
      <p:sp>
        <p:nvSpPr>
          <p:cNvPr id="16" name="Shape 14"/>
          <p:cNvSpPr/>
          <p:nvPr/>
        </p:nvSpPr>
        <p:spPr>
          <a:xfrm>
            <a:off x="7108627" y="4579144"/>
            <a:ext cx="413147" cy="413147"/>
          </a:xfrm>
          <a:prstGeom prst="roundRect">
            <a:avLst>
              <a:gd name="adj" fmla="val 18667"/>
            </a:avLst>
          </a:prstGeom>
          <a:solidFill>
            <a:srgbClr val="E6E6E6"/>
          </a:solidFill>
          <a:ln w="7620">
            <a:solidFill>
              <a:srgbClr val="CCCCCC"/>
            </a:solidFill>
            <a:prstDash val="solid"/>
          </a:ln>
        </p:spPr>
        <p:txBody>
          <a:bodyPr/>
          <a:lstStyle/>
          <a:p>
            <a:endParaRPr lang="ja-JP" altLang="en-US" sz="3200"/>
          </a:p>
        </p:txBody>
      </p:sp>
      <p:sp>
        <p:nvSpPr>
          <p:cNvPr id="17" name="Text 15"/>
          <p:cNvSpPr/>
          <p:nvPr/>
        </p:nvSpPr>
        <p:spPr>
          <a:xfrm>
            <a:off x="7166073" y="4750356"/>
            <a:ext cx="275392" cy="344210"/>
          </a:xfrm>
          <a:prstGeom prst="rect">
            <a:avLst/>
          </a:prstGeom>
          <a:noFill/>
          <a:ln/>
        </p:spPr>
        <p:txBody>
          <a:bodyPr wrap="none" lIns="0" tIns="0" rIns="0" bIns="0" rtlCol="0" anchor="t"/>
          <a:lstStyle/>
          <a:p>
            <a:pPr marL="0" indent="0" algn="ctr">
              <a:lnSpc>
                <a:spcPts val="2150"/>
              </a:lnSpc>
              <a:buNone/>
            </a:pPr>
            <a:r>
              <a:rPr lang="en-US" sz="3600" dirty="0">
                <a:solidFill>
                  <a:srgbClr val="030303"/>
                </a:solidFill>
                <a:latin typeface="Inter Medium" pitchFamily="34" charset="0"/>
                <a:ea typeface="Inter Medium" pitchFamily="34" charset="-122"/>
                <a:cs typeface="Inter Medium" pitchFamily="34" charset="-120"/>
              </a:rPr>
              <a:t>3</a:t>
            </a:r>
            <a:endParaRPr lang="en-US" sz="3600" dirty="0"/>
          </a:p>
        </p:txBody>
      </p:sp>
      <p:sp>
        <p:nvSpPr>
          <p:cNvPr id="18" name="Text 16"/>
          <p:cNvSpPr/>
          <p:nvPr/>
        </p:nvSpPr>
        <p:spPr>
          <a:xfrm>
            <a:off x="4101941" y="4642247"/>
            <a:ext cx="2295168" cy="286941"/>
          </a:xfrm>
          <a:prstGeom prst="rect">
            <a:avLst/>
          </a:prstGeom>
          <a:noFill/>
          <a:ln/>
        </p:spPr>
        <p:txBody>
          <a:bodyPr wrap="none" lIns="0" tIns="0" rIns="0" bIns="0" rtlCol="0" anchor="t"/>
          <a:lstStyle/>
          <a:p>
            <a:pPr marL="0" indent="0" algn="r">
              <a:lnSpc>
                <a:spcPts val="2250"/>
              </a:lnSpc>
              <a:buNone/>
            </a:pPr>
            <a:r>
              <a:rPr lang="en-US" sz="3600" b="1" dirty="0">
                <a:solidFill>
                  <a:srgbClr val="FF0000"/>
                </a:solidFill>
                <a:latin typeface="Inter Medium" pitchFamily="34" charset="0"/>
                <a:ea typeface="Inter Medium" pitchFamily="34" charset="-122"/>
                <a:cs typeface="Inter Medium" pitchFamily="34" charset="-120"/>
              </a:rPr>
              <a:t>幼児期(1歳〜6歳)</a:t>
            </a:r>
            <a:endParaRPr lang="en-US" sz="3600" b="1" dirty="0">
              <a:solidFill>
                <a:srgbClr val="FF0000"/>
              </a:solidFill>
            </a:endParaRPr>
          </a:p>
        </p:txBody>
      </p:sp>
      <p:sp>
        <p:nvSpPr>
          <p:cNvPr id="19" name="Text 17"/>
          <p:cNvSpPr/>
          <p:nvPr/>
        </p:nvSpPr>
        <p:spPr>
          <a:xfrm>
            <a:off x="514112" y="5039321"/>
            <a:ext cx="5882997" cy="587454"/>
          </a:xfrm>
          <a:prstGeom prst="rect">
            <a:avLst/>
          </a:prstGeom>
          <a:noFill/>
          <a:ln/>
        </p:spPr>
        <p:txBody>
          <a:bodyPr wrap="square" lIns="0" tIns="0" rIns="0" bIns="0" rtlCol="0" anchor="t"/>
          <a:lstStyle/>
          <a:p>
            <a:pPr marL="0" indent="0" algn="r">
              <a:lnSpc>
                <a:spcPts val="2300"/>
              </a:lnSpc>
              <a:buNone/>
            </a:pPr>
            <a:r>
              <a:rPr lang="en-US" sz="2400" dirty="0">
                <a:solidFill>
                  <a:srgbClr val="030303"/>
                </a:solidFill>
                <a:latin typeface="IBM Plex Sans Medium" pitchFamily="34" charset="0"/>
                <a:ea typeface="IBM Plex Sans Medium" pitchFamily="34" charset="-122"/>
                <a:cs typeface="IBM Plex Sans Medium" pitchFamily="34" charset="-120"/>
              </a:rPr>
              <a:t>言語の発達、自己主張。処置への恐怖や不安を遊びで和らげる工夫が必要。</a:t>
            </a:r>
            <a:endParaRPr lang="en-US" sz="2400" dirty="0"/>
          </a:p>
        </p:txBody>
      </p:sp>
      <p:sp>
        <p:nvSpPr>
          <p:cNvPr id="20" name="Shape 18"/>
          <p:cNvSpPr/>
          <p:nvPr/>
        </p:nvSpPr>
        <p:spPr>
          <a:xfrm>
            <a:off x="7498913" y="5723930"/>
            <a:ext cx="550783" cy="22860"/>
          </a:xfrm>
          <a:prstGeom prst="roundRect">
            <a:avLst>
              <a:gd name="adj" fmla="val 337364"/>
            </a:avLst>
          </a:prstGeom>
          <a:solidFill>
            <a:srgbClr val="CCCCCC"/>
          </a:solidFill>
          <a:ln/>
        </p:spPr>
        <p:txBody>
          <a:bodyPr/>
          <a:lstStyle/>
          <a:p>
            <a:endParaRPr lang="ja-JP" altLang="en-US" sz="3200"/>
          </a:p>
        </p:txBody>
      </p:sp>
      <p:sp>
        <p:nvSpPr>
          <p:cNvPr id="21" name="Shape 19"/>
          <p:cNvSpPr/>
          <p:nvPr/>
        </p:nvSpPr>
        <p:spPr>
          <a:xfrm>
            <a:off x="7108627" y="5528787"/>
            <a:ext cx="413147" cy="413147"/>
          </a:xfrm>
          <a:prstGeom prst="roundRect">
            <a:avLst>
              <a:gd name="adj" fmla="val 18667"/>
            </a:avLst>
          </a:prstGeom>
          <a:solidFill>
            <a:srgbClr val="E6E6E6"/>
          </a:solidFill>
          <a:ln w="7620">
            <a:solidFill>
              <a:srgbClr val="CCCCCC"/>
            </a:solidFill>
            <a:prstDash val="solid"/>
          </a:ln>
        </p:spPr>
        <p:txBody>
          <a:bodyPr/>
          <a:lstStyle/>
          <a:p>
            <a:endParaRPr lang="ja-JP" altLang="en-US" sz="3200"/>
          </a:p>
        </p:txBody>
      </p:sp>
      <p:sp>
        <p:nvSpPr>
          <p:cNvPr id="22" name="Text 20"/>
          <p:cNvSpPr/>
          <p:nvPr/>
        </p:nvSpPr>
        <p:spPr>
          <a:xfrm>
            <a:off x="7166073" y="5699998"/>
            <a:ext cx="275392" cy="344210"/>
          </a:xfrm>
          <a:prstGeom prst="rect">
            <a:avLst/>
          </a:prstGeom>
          <a:noFill/>
          <a:ln/>
        </p:spPr>
        <p:txBody>
          <a:bodyPr wrap="none" lIns="0" tIns="0" rIns="0" bIns="0" rtlCol="0" anchor="t"/>
          <a:lstStyle/>
          <a:p>
            <a:pPr marL="0" indent="0" algn="ctr">
              <a:lnSpc>
                <a:spcPts val="2150"/>
              </a:lnSpc>
              <a:buNone/>
            </a:pPr>
            <a:r>
              <a:rPr lang="en-US" sz="3600" dirty="0">
                <a:solidFill>
                  <a:srgbClr val="030303"/>
                </a:solidFill>
                <a:latin typeface="Inter Medium" pitchFamily="34" charset="0"/>
                <a:ea typeface="Inter Medium" pitchFamily="34" charset="-122"/>
                <a:cs typeface="Inter Medium" pitchFamily="34" charset="-120"/>
              </a:rPr>
              <a:t>4</a:t>
            </a:r>
            <a:endParaRPr lang="en-US" sz="3600" dirty="0"/>
          </a:p>
        </p:txBody>
      </p:sp>
      <p:sp>
        <p:nvSpPr>
          <p:cNvPr id="23" name="Text 21"/>
          <p:cNvSpPr/>
          <p:nvPr/>
        </p:nvSpPr>
        <p:spPr>
          <a:xfrm>
            <a:off x="8233291" y="5591890"/>
            <a:ext cx="2295168" cy="286941"/>
          </a:xfrm>
          <a:prstGeom prst="rect">
            <a:avLst/>
          </a:prstGeom>
          <a:noFill/>
          <a:ln/>
        </p:spPr>
        <p:txBody>
          <a:bodyPr wrap="none" lIns="0" tIns="0" rIns="0" bIns="0" rtlCol="0" anchor="t"/>
          <a:lstStyle/>
          <a:p>
            <a:pPr marL="0" indent="0" algn="l">
              <a:lnSpc>
                <a:spcPts val="2250"/>
              </a:lnSpc>
              <a:buNone/>
            </a:pPr>
            <a:r>
              <a:rPr lang="en-US" sz="3600" b="1" dirty="0">
                <a:solidFill>
                  <a:srgbClr val="FF0000"/>
                </a:solidFill>
                <a:latin typeface="Inter Medium" pitchFamily="34" charset="0"/>
                <a:ea typeface="Inter Medium" pitchFamily="34" charset="-122"/>
                <a:cs typeface="Inter Medium" pitchFamily="34" charset="-120"/>
              </a:rPr>
              <a:t>学童期(6歳〜12歳)</a:t>
            </a:r>
            <a:endParaRPr lang="en-US" sz="3600" b="1" dirty="0">
              <a:solidFill>
                <a:srgbClr val="FF0000"/>
              </a:solidFill>
            </a:endParaRPr>
          </a:p>
        </p:txBody>
      </p:sp>
      <p:sp>
        <p:nvSpPr>
          <p:cNvPr id="24" name="Text 22"/>
          <p:cNvSpPr/>
          <p:nvPr/>
        </p:nvSpPr>
        <p:spPr>
          <a:xfrm>
            <a:off x="8233291" y="5988963"/>
            <a:ext cx="5882997" cy="293727"/>
          </a:xfrm>
          <a:prstGeom prst="rect">
            <a:avLst/>
          </a:prstGeom>
          <a:noFill/>
          <a:ln/>
        </p:spPr>
        <p:txBody>
          <a:bodyPr wrap="none" lIns="0" tIns="0" rIns="0" bIns="0" rtlCol="0" anchor="t"/>
          <a:lstStyle/>
          <a:p>
            <a:pPr marL="0" indent="0" algn="l">
              <a:lnSpc>
                <a:spcPts val="23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集団への適応、学習意欲が高まる</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l">
              <a:lnSpc>
                <a:spcPts val="23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自立心が育つ時期</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
        <p:nvSpPr>
          <p:cNvPr id="25" name="Shape 23"/>
          <p:cNvSpPr/>
          <p:nvPr/>
        </p:nvSpPr>
        <p:spPr>
          <a:xfrm>
            <a:off x="6580703" y="6673573"/>
            <a:ext cx="550783" cy="22860"/>
          </a:xfrm>
          <a:prstGeom prst="roundRect">
            <a:avLst>
              <a:gd name="adj" fmla="val 337364"/>
            </a:avLst>
          </a:prstGeom>
          <a:solidFill>
            <a:srgbClr val="CCCCCC"/>
          </a:solidFill>
          <a:ln/>
        </p:spPr>
        <p:txBody>
          <a:bodyPr/>
          <a:lstStyle/>
          <a:p>
            <a:endParaRPr lang="ja-JP" altLang="en-US" sz="3200"/>
          </a:p>
        </p:txBody>
      </p:sp>
      <p:sp>
        <p:nvSpPr>
          <p:cNvPr id="26" name="Shape 24"/>
          <p:cNvSpPr/>
          <p:nvPr/>
        </p:nvSpPr>
        <p:spPr>
          <a:xfrm>
            <a:off x="7108627" y="6478429"/>
            <a:ext cx="413147" cy="413147"/>
          </a:xfrm>
          <a:prstGeom prst="roundRect">
            <a:avLst>
              <a:gd name="adj" fmla="val 18667"/>
            </a:avLst>
          </a:prstGeom>
          <a:solidFill>
            <a:srgbClr val="E6E6E6"/>
          </a:solidFill>
          <a:ln w="7620">
            <a:solidFill>
              <a:srgbClr val="CCCCCC"/>
            </a:solidFill>
            <a:prstDash val="solid"/>
          </a:ln>
        </p:spPr>
        <p:txBody>
          <a:bodyPr/>
          <a:lstStyle/>
          <a:p>
            <a:endParaRPr lang="ja-JP" altLang="en-US" sz="3200"/>
          </a:p>
        </p:txBody>
      </p:sp>
      <p:sp>
        <p:nvSpPr>
          <p:cNvPr id="27" name="Text 25"/>
          <p:cNvSpPr/>
          <p:nvPr/>
        </p:nvSpPr>
        <p:spPr>
          <a:xfrm>
            <a:off x="7166073" y="6649641"/>
            <a:ext cx="275392" cy="344210"/>
          </a:xfrm>
          <a:prstGeom prst="rect">
            <a:avLst/>
          </a:prstGeom>
          <a:noFill/>
          <a:ln/>
        </p:spPr>
        <p:txBody>
          <a:bodyPr wrap="none" lIns="0" tIns="0" rIns="0" bIns="0" rtlCol="0" anchor="t"/>
          <a:lstStyle/>
          <a:p>
            <a:pPr marL="0" indent="0" algn="ctr">
              <a:lnSpc>
                <a:spcPts val="2150"/>
              </a:lnSpc>
              <a:buNone/>
            </a:pPr>
            <a:r>
              <a:rPr lang="en-US" sz="3600" dirty="0">
                <a:solidFill>
                  <a:srgbClr val="030303"/>
                </a:solidFill>
                <a:latin typeface="Inter Medium" pitchFamily="34" charset="0"/>
                <a:ea typeface="Inter Medium" pitchFamily="34" charset="-122"/>
                <a:cs typeface="Inter Medium" pitchFamily="34" charset="-120"/>
              </a:rPr>
              <a:t>5</a:t>
            </a:r>
            <a:endParaRPr lang="en-US" sz="3600" dirty="0"/>
          </a:p>
        </p:txBody>
      </p:sp>
      <p:sp>
        <p:nvSpPr>
          <p:cNvPr id="28" name="Text 26"/>
          <p:cNvSpPr/>
          <p:nvPr/>
        </p:nvSpPr>
        <p:spPr>
          <a:xfrm>
            <a:off x="3916204" y="6541532"/>
            <a:ext cx="2480905" cy="286941"/>
          </a:xfrm>
          <a:prstGeom prst="rect">
            <a:avLst/>
          </a:prstGeom>
          <a:noFill/>
          <a:ln/>
        </p:spPr>
        <p:txBody>
          <a:bodyPr wrap="none" lIns="0" tIns="0" rIns="0" bIns="0" rtlCol="0" anchor="t"/>
          <a:lstStyle/>
          <a:p>
            <a:pPr marL="0" indent="0" algn="r">
              <a:lnSpc>
                <a:spcPts val="2250"/>
              </a:lnSpc>
              <a:buNone/>
            </a:pPr>
            <a:r>
              <a:rPr lang="en-US" sz="3600" b="1" dirty="0">
                <a:solidFill>
                  <a:srgbClr val="FF0000"/>
                </a:solidFill>
                <a:latin typeface="Inter Medium" pitchFamily="34" charset="0"/>
                <a:ea typeface="Inter Medium" pitchFamily="34" charset="-122"/>
                <a:cs typeface="Inter Medium" pitchFamily="34" charset="-120"/>
              </a:rPr>
              <a:t>思春期(12歳〜18歳前後)</a:t>
            </a:r>
            <a:endParaRPr lang="en-US" sz="3600" b="1" dirty="0">
              <a:solidFill>
                <a:srgbClr val="FF0000"/>
              </a:solidFill>
            </a:endParaRPr>
          </a:p>
        </p:txBody>
      </p:sp>
      <p:sp>
        <p:nvSpPr>
          <p:cNvPr id="29" name="Text 27"/>
          <p:cNvSpPr/>
          <p:nvPr/>
        </p:nvSpPr>
        <p:spPr>
          <a:xfrm>
            <a:off x="514112" y="6938606"/>
            <a:ext cx="5882997" cy="293727"/>
          </a:xfrm>
          <a:prstGeom prst="rect">
            <a:avLst/>
          </a:prstGeom>
          <a:noFill/>
          <a:ln/>
        </p:spPr>
        <p:txBody>
          <a:bodyPr wrap="none" lIns="0" tIns="0" rIns="0" bIns="0" rtlCol="0" anchor="t"/>
          <a:lstStyle/>
          <a:p>
            <a:pPr marL="0" indent="0" algn="r">
              <a:lnSpc>
                <a:spcPts val="23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第二次性徴の出現。自我の確立</a:t>
            </a:r>
            <a:r>
              <a:rPr lang="en-US" sz="2400" dirty="0">
                <a:solidFill>
                  <a:srgbClr val="030303"/>
                </a:solidFill>
                <a:latin typeface="IBM Plex Sans Medium" pitchFamily="34" charset="0"/>
                <a:ea typeface="IBM Plex Sans Medium" pitchFamily="34" charset="-122"/>
                <a:cs typeface="IBM Plex Sans Medium" pitchFamily="34" charset="-120"/>
              </a:rPr>
              <a:t>。</a:t>
            </a:r>
          </a:p>
          <a:p>
            <a:pPr marL="0" indent="0" algn="r">
              <a:lnSpc>
                <a:spcPts val="2300"/>
              </a:lnSpc>
              <a:buNone/>
            </a:pPr>
            <a:r>
              <a:rPr lang="en-US" sz="2400" dirty="0" err="1">
                <a:solidFill>
                  <a:srgbClr val="030303"/>
                </a:solidFill>
                <a:latin typeface="IBM Plex Sans Medium" pitchFamily="34" charset="0"/>
                <a:ea typeface="IBM Plex Sans Medium" pitchFamily="34" charset="-122"/>
                <a:cs typeface="IBM Plex Sans Medium" pitchFamily="34" charset="-120"/>
              </a:rPr>
              <a:t>プライバシーへの配慮が重要</a:t>
            </a:r>
            <a:r>
              <a:rPr lang="en-US" sz="2400" dirty="0">
                <a:solidFill>
                  <a:srgbClr val="030303"/>
                </a:solidFill>
                <a:latin typeface="IBM Plex Sans Medium" pitchFamily="34" charset="0"/>
                <a:ea typeface="IBM Plex Sans Medium" pitchFamily="34" charset="-122"/>
                <a:cs typeface="IBM Plex Sans Medium" pitchFamily="34" charset="-120"/>
              </a:rPr>
              <a:t>。</a:t>
            </a:r>
            <a:endParaRPr lang="en-U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604599" y="1150025"/>
            <a:ext cx="8632269" cy="981075"/>
          </a:xfrm>
          <a:prstGeom prst="rect">
            <a:avLst/>
          </a:prstGeom>
          <a:noFill/>
          <a:ln/>
        </p:spPr>
        <p:txBody>
          <a:bodyPr wrap="none" lIns="0" tIns="0" rIns="0" bIns="0" rtlCol="0" anchor="t"/>
          <a:lstStyle/>
          <a:p>
            <a:pPr marL="0" indent="0" algn="l">
              <a:lnSpc>
                <a:spcPts val="7700"/>
              </a:lnSpc>
              <a:buNone/>
            </a:pPr>
            <a:r>
              <a:rPr lang="en-US" sz="6150" dirty="0">
                <a:solidFill>
                  <a:srgbClr val="1B1B27"/>
                </a:solidFill>
                <a:latin typeface="Inter Medium" pitchFamily="34" charset="0"/>
                <a:ea typeface="Inter Medium" pitchFamily="34" charset="-122"/>
                <a:cs typeface="Inter Medium" pitchFamily="34" charset="-120"/>
              </a:rPr>
              <a:t>新生児期・乳児期の特徴</a:t>
            </a:r>
            <a:endParaRPr lang="en-US" sz="6150" dirty="0"/>
          </a:p>
        </p:txBody>
      </p:sp>
      <p:sp>
        <p:nvSpPr>
          <p:cNvPr id="3" name="Text 1"/>
          <p:cNvSpPr/>
          <p:nvPr/>
        </p:nvSpPr>
        <p:spPr>
          <a:xfrm>
            <a:off x="604599" y="2915841"/>
            <a:ext cx="4375190" cy="490538"/>
          </a:xfrm>
          <a:prstGeom prst="rect">
            <a:avLst/>
          </a:prstGeom>
          <a:noFill/>
          <a:ln/>
        </p:spPr>
        <p:txBody>
          <a:bodyPr wrap="none" lIns="0" tIns="0" rIns="0" bIns="0" rtlCol="0" anchor="t"/>
          <a:lstStyle/>
          <a:p>
            <a:pPr marL="0" indent="0" algn="l">
              <a:lnSpc>
                <a:spcPts val="3850"/>
              </a:lnSpc>
              <a:buNone/>
            </a:pPr>
            <a:r>
              <a:rPr lang="en-US" sz="4000" dirty="0">
                <a:solidFill>
                  <a:srgbClr val="1B1B27"/>
                </a:solidFill>
                <a:latin typeface="Inter Medium" pitchFamily="34" charset="0"/>
                <a:ea typeface="Inter Medium" pitchFamily="34" charset="-122"/>
                <a:cs typeface="Inter Medium" pitchFamily="34" charset="-120"/>
              </a:rPr>
              <a:t>新生児期(出生〜約1か月)</a:t>
            </a:r>
            <a:endParaRPr lang="en-US" sz="4000" dirty="0"/>
          </a:p>
        </p:txBody>
      </p:sp>
      <p:sp>
        <p:nvSpPr>
          <p:cNvPr id="4" name="Text 2"/>
          <p:cNvSpPr/>
          <p:nvPr/>
        </p:nvSpPr>
        <p:spPr>
          <a:xfrm>
            <a:off x="604599" y="3720227"/>
            <a:ext cx="6053376" cy="1004649"/>
          </a:xfrm>
          <a:prstGeom prst="rect">
            <a:avLst/>
          </a:prstGeom>
          <a:noFill/>
          <a:ln/>
        </p:spPr>
        <p:txBody>
          <a:bodyPr wrap="square" lIns="0" tIns="0" rIns="0" bIns="0" rtlCol="0" anchor="t"/>
          <a:lstStyle/>
          <a:p>
            <a:pPr marL="0" indent="0" algn="l">
              <a:lnSpc>
                <a:spcPts val="3950"/>
              </a:lnSpc>
              <a:buNone/>
            </a:pPr>
            <a:r>
              <a:rPr lang="en-US" sz="2800" b="1" dirty="0">
                <a:solidFill>
                  <a:srgbClr val="030303"/>
                </a:solidFill>
                <a:latin typeface="IBM Plex Sans Medium" pitchFamily="34" charset="0"/>
                <a:ea typeface="IBM Plex Sans Medium" pitchFamily="34" charset="-122"/>
                <a:cs typeface="IBM Plex Sans Medium" pitchFamily="34" charset="-120"/>
              </a:rPr>
              <a:t>身体的特徴:</a:t>
            </a:r>
            <a:r>
              <a:rPr lang="en-US" sz="2800" dirty="0">
                <a:solidFill>
                  <a:srgbClr val="030303"/>
                </a:solidFill>
                <a:latin typeface="IBM Plex Sans Medium" pitchFamily="34" charset="0"/>
                <a:ea typeface="IBM Plex Sans Medium" pitchFamily="34" charset="-122"/>
                <a:cs typeface="IBM Plex Sans Medium" pitchFamily="34" charset="-120"/>
              </a:rPr>
              <a:t> 生理的体重減少あり、反射運動が中心(吸啜・把握など)</a:t>
            </a:r>
            <a:endParaRPr lang="en-US" sz="2800" dirty="0"/>
          </a:p>
        </p:txBody>
      </p:sp>
      <p:sp>
        <p:nvSpPr>
          <p:cNvPr id="5" name="Text 3"/>
          <p:cNvSpPr/>
          <p:nvPr/>
        </p:nvSpPr>
        <p:spPr>
          <a:xfrm>
            <a:off x="604599" y="5007412"/>
            <a:ext cx="6053376" cy="502325"/>
          </a:xfrm>
          <a:prstGeom prst="rect">
            <a:avLst/>
          </a:prstGeom>
          <a:noFill/>
          <a:ln/>
        </p:spPr>
        <p:txBody>
          <a:bodyPr wrap="none" lIns="0" tIns="0" rIns="0" bIns="0" rtlCol="0" anchor="t"/>
          <a:lstStyle/>
          <a:p>
            <a:pPr marL="0" indent="0" algn="l">
              <a:lnSpc>
                <a:spcPts val="3950"/>
              </a:lnSpc>
              <a:buNone/>
            </a:pPr>
            <a:r>
              <a:rPr lang="en-US" sz="2800" b="1" dirty="0">
                <a:solidFill>
                  <a:srgbClr val="030303"/>
                </a:solidFill>
                <a:latin typeface="IBM Plex Sans Medium" pitchFamily="34" charset="0"/>
                <a:ea typeface="IBM Plex Sans Medium" pitchFamily="34" charset="-122"/>
                <a:cs typeface="IBM Plex Sans Medium" pitchFamily="34" charset="-120"/>
              </a:rPr>
              <a:t>心理的特徴:</a:t>
            </a:r>
            <a:r>
              <a:rPr lang="en-US" sz="2800" dirty="0">
                <a:solidFill>
                  <a:srgbClr val="030303"/>
                </a:solidFill>
                <a:latin typeface="IBM Plex Sans Medium" pitchFamily="34" charset="0"/>
                <a:ea typeface="IBM Plex Sans Medium" pitchFamily="34" charset="-122"/>
                <a:cs typeface="IBM Plex Sans Medium" pitchFamily="34" charset="-120"/>
              </a:rPr>
              <a:t> 母子の愛着形成が始まる</a:t>
            </a:r>
            <a:endParaRPr lang="en-US" sz="2800" dirty="0"/>
          </a:p>
        </p:txBody>
      </p:sp>
      <p:sp>
        <p:nvSpPr>
          <p:cNvPr id="6" name="Text 4"/>
          <p:cNvSpPr/>
          <p:nvPr/>
        </p:nvSpPr>
        <p:spPr>
          <a:xfrm>
            <a:off x="604599" y="5792272"/>
            <a:ext cx="6053376" cy="1004649"/>
          </a:xfrm>
          <a:prstGeom prst="rect">
            <a:avLst/>
          </a:prstGeom>
          <a:noFill/>
          <a:ln/>
        </p:spPr>
        <p:txBody>
          <a:bodyPr wrap="square" lIns="0" tIns="0" rIns="0" bIns="0" rtlCol="0" anchor="t"/>
          <a:lstStyle/>
          <a:p>
            <a:pPr marL="0" indent="0" algn="l">
              <a:lnSpc>
                <a:spcPts val="3950"/>
              </a:lnSpc>
              <a:buNone/>
            </a:pPr>
            <a:r>
              <a:rPr lang="en-US" sz="2800" b="1" dirty="0">
                <a:solidFill>
                  <a:srgbClr val="030303"/>
                </a:solidFill>
                <a:latin typeface="IBM Plex Sans Medium" pitchFamily="34" charset="0"/>
                <a:ea typeface="IBM Plex Sans Medium" pitchFamily="34" charset="-122"/>
                <a:cs typeface="IBM Plex Sans Medium" pitchFamily="34" charset="-120"/>
              </a:rPr>
              <a:t>看護の視点:</a:t>
            </a:r>
            <a:r>
              <a:rPr lang="en-US" sz="2800" dirty="0">
                <a:solidFill>
                  <a:srgbClr val="030303"/>
                </a:solidFill>
                <a:latin typeface="IBM Plex Sans Medium" pitchFamily="34" charset="0"/>
                <a:ea typeface="IBM Plex Sans Medium" pitchFamily="34" charset="-122"/>
                <a:cs typeface="IBM Plex Sans Medium" pitchFamily="34" charset="-120"/>
              </a:rPr>
              <a:t> バイタル変動が大きく、環境変化に敏感。母子関係の形成を支援する。</a:t>
            </a:r>
            <a:endParaRPr lang="en-US" sz="2800" dirty="0"/>
          </a:p>
        </p:txBody>
      </p:sp>
      <p:sp>
        <p:nvSpPr>
          <p:cNvPr id="7" name="Text 5"/>
          <p:cNvSpPr/>
          <p:nvPr/>
        </p:nvSpPr>
        <p:spPr>
          <a:xfrm>
            <a:off x="7431405" y="2915841"/>
            <a:ext cx="3924062" cy="490538"/>
          </a:xfrm>
          <a:prstGeom prst="rect">
            <a:avLst/>
          </a:prstGeom>
          <a:noFill/>
          <a:ln/>
        </p:spPr>
        <p:txBody>
          <a:bodyPr wrap="none" lIns="0" tIns="0" rIns="0" bIns="0" rtlCol="0" anchor="t"/>
          <a:lstStyle/>
          <a:p>
            <a:pPr marL="0" indent="0" algn="l">
              <a:lnSpc>
                <a:spcPts val="3850"/>
              </a:lnSpc>
              <a:buNone/>
            </a:pPr>
            <a:r>
              <a:rPr lang="en-US" sz="4000" dirty="0">
                <a:solidFill>
                  <a:srgbClr val="1B1B27"/>
                </a:solidFill>
                <a:latin typeface="Inter Medium" pitchFamily="34" charset="0"/>
                <a:ea typeface="Inter Medium" pitchFamily="34" charset="-122"/>
                <a:cs typeface="Inter Medium" pitchFamily="34" charset="-120"/>
              </a:rPr>
              <a:t>乳児期(1か月〜1歳)</a:t>
            </a:r>
            <a:endParaRPr lang="en-US" sz="4000" dirty="0"/>
          </a:p>
        </p:txBody>
      </p:sp>
      <p:sp>
        <p:nvSpPr>
          <p:cNvPr id="8" name="Text 6"/>
          <p:cNvSpPr/>
          <p:nvPr/>
        </p:nvSpPr>
        <p:spPr>
          <a:xfrm>
            <a:off x="7431405" y="3720227"/>
            <a:ext cx="6053376" cy="1004649"/>
          </a:xfrm>
          <a:prstGeom prst="rect">
            <a:avLst/>
          </a:prstGeom>
          <a:noFill/>
          <a:ln/>
        </p:spPr>
        <p:txBody>
          <a:bodyPr wrap="square" lIns="0" tIns="0" rIns="0" bIns="0" rtlCol="0" anchor="t"/>
          <a:lstStyle/>
          <a:p>
            <a:pPr marL="0" indent="0" algn="l">
              <a:lnSpc>
                <a:spcPts val="3950"/>
              </a:lnSpc>
              <a:buNone/>
            </a:pPr>
            <a:r>
              <a:rPr lang="en-US" sz="2800" b="1" dirty="0">
                <a:solidFill>
                  <a:srgbClr val="030303"/>
                </a:solidFill>
                <a:latin typeface="IBM Plex Sans Medium" pitchFamily="34" charset="0"/>
                <a:ea typeface="IBM Plex Sans Medium" pitchFamily="34" charset="-122"/>
                <a:cs typeface="IBM Plex Sans Medium" pitchFamily="34" charset="-120"/>
              </a:rPr>
              <a:t>身体的特徴:</a:t>
            </a:r>
            <a:r>
              <a:rPr lang="en-US" sz="2800" dirty="0">
                <a:solidFill>
                  <a:srgbClr val="030303"/>
                </a:solidFill>
                <a:latin typeface="IBM Plex Sans Medium" pitchFamily="34" charset="0"/>
                <a:ea typeface="IBM Plex Sans Medium" pitchFamily="34" charset="-122"/>
                <a:cs typeface="IBM Plex Sans Medium" pitchFamily="34" charset="-120"/>
              </a:rPr>
              <a:t> 運動機能が急速に発達(首すわり、寝返り、はいはい、歩行)</a:t>
            </a:r>
            <a:endParaRPr lang="en-US" sz="2800" dirty="0"/>
          </a:p>
        </p:txBody>
      </p:sp>
      <p:sp>
        <p:nvSpPr>
          <p:cNvPr id="9" name="Text 7"/>
          <p:cNvSpPr/>
          <p:nvPr/>
        </p:nvSpPr>
        <p:spPr>
          <a:xfrm>
            <a:off x="7431405" y="5007412"/>
            <a:ext cx="6053376" cy="502325"/>
          </a:xfrm>
          <a:prstGeom prst="rect">
            <a:avLst/>
          </a:prstGeom>
          <a:noFill/>
          <a:ln/>
        </p:spPr>
        <p:txBody>
          <a:bodyPr wrap="none" lIns="0" tIns="0" rIns="0" bIns="0" rtlCol="0" anchor="t"/>
          <a:lstStyle/>
          <a:p>
            <a:pPr marL="0" indent="0" algn="l">
              <a:lnSpc>
                <a:spcPts val="3950"/>
              </a:lnSpc>
              <a:buNone/>
            </a:pPr>
            <a:r>
              <a:rPr lang="en-US" sz="2800" b="1" dirty="0">
                <a:solidFill>
                  <a:srgbClr val="030303"/>
                </a:solidFill>
                <a:latin typeface="IBM Plex Sans Medium" pitchFamily="34" charset="0"/>
                <a:ea typeface="IBM Plex Sans Medium" pitchFamily="34" charset="-122"/>
                <a:cs typeface="IBM Plex Sans Medium" pitchFamily="34" charset="-120"/>
              </a:rPr>
              <a:t>心理的特徴:</a:t>
            </a:r>
            <a:r>
              <a:rPr lang="en-US" sz="2800" dirty="0">
                <a:solidFill>
                  <a:srgbClr val="030303"/>
                </a:solidFill>
                <a:latin typeface="IBM Plex Sans Medium" pitchFamily="34" charset="0"/>
                <a:ea typeface="IBM Plex Sans Medium" pitchFamily="34" charset="-122"/>
                <a:cs typeface="IBM Plex Sans Medium" pitchFamily="34" charset="-120"/>
              </a:rPr>
              <a:t> 基本的信頼の獲得(エリクソン)</a:t>
            </a:r>
            <a:endParaRPr lang="en-US" sz="2800" dirty="0"/>
          </a:p>
        </p:txBody>
      </p:sp>
      <p:sp>
        <p:nvSpPr>
          <p:cNvPr id="10" name="Text 8"/>
          <p:cNvSpPr/>
          <p:nvPr/>
        </p:nvSpPr>
        <p:spPr>
          <a:xfrm>
            <a:off x="7431405" y="5792272"/>
            <a:ext cx="6053376" cy="1004649"/>
          </a:xfrm>
          <a:prstGeom prst="rect">
            <a:avLst/>
          </a:prstGeom>
          <a:noFill/>
          <a:ln/>
        </p:spPr>
        <p:txBody>
          <a:bodyPr wrap="square" lIns="0" tIns="0" rIns="0" bIns="0" rtlCol="0" anchor="t"/>
          <a:lstStyle/>
          <a:p>
            <a:pPr marL="0" indent="0" algn="l">
              <a:lnSpc>
                <a:spcPts val="3950"/>
              </a:lnSpc>
              <a:buNone/>
            </a:pPr>
            <a:r>
              <a:rPr lang="en-US" sz="2800" b="1" dirty="0">
                <a:solidFill>
                  <a:srgbClr val="030303"/>
                </a:solidFill>
                <a:latin typeface="IBM Plex Sans Medium" pitchFamily="34" charset="0"/>
                <a:ea typeface="IBM Plex Sans Medium" pitchFamily="34" charset="-122"/>
                <a:cs typeface="IBM Plex Sans Medium" pitchFamily="34" charset="-120"/>
              </a:rPr>
              <a:t>看護の視点:</a:t>
            </a:r>
            <a:r>
              <a:rPr lang="en-US" sz="2800" dirty="0">
                <a:solidFill>
                  <a:srgbClr val="030303"/>
                </a:solidFill>
                <a:latin typeface="IBM Plex Sans Medium" pitchFamily="34" charset="0"/>
                <a:ea typeface="IBM Plex Sans Medium" pitchFamily="34" charset="-122"/>
                <a:cs typeface="IBM Plex Sans Medium" pitchFamily="34" charset="-120"/>
              </a:rPr>
              <a:t> 母子の分離不安や人見知りに配慮し、安心できる環境づくりが重要。</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813554" y="838676"/>
            <a:ext cx="7264837" cy="908090"/>
          </a:xfrm>
          <a:prstGeom prst="rect">
            <a:avLst/>
          </a:prstGeom>
          <a:noFill/>
          <a:ln/>
        </p:spPr>
        <p:txBody>
          <a:bodyPr wrap="none" lIns="0" tIns="0" rIns="0" bIns="0" rtlCol="0" anchor="t"/>
          <a:lstStyle/>
          <a:p>
            <a:pPr marL="0" indent="0" algn="l">
              <a:lnSpc>
                <a:spcPts val="7150"/>
              </a:lnSpc>
              <a:buNone/>
            </a:pPr>
            <a:r>
              <a:rPr lang="en-US" sz="5700" dirty="0">
                <a:solidFill>
                  <a:srgbClr val="1B1B27"/>
                </a:solidFill>
                <a:latin typeface="Inter Medium" pitchFamily="34" charset="0"/>
                <a:ea typeface="Inter Medium" pitchFamily="34" charset="-122"/>
                <a:cs typeface="Inter Medium" pitchFamily="34" charset="-120"/>
              </a:rPr>
              <a:t>幼児期・学童期の特徴</a:t>
            </a:r>
            <a:endParaRPr lang="en-US" sz="5700" dirty="0"/>
          </a:p>
        </p:txBody>
      </p:sp>
      <p:sp>
        <p:nvSpPr>
          <p:cNvPr id="3" name="Shape 1"/>
          <p:cNvSpPr/>
          <p:nvPr/>
        </p:nvSpPr>
        <p:spPr>
          <a:xfrm>
            <a:off x="813554" y="1955618"/>
            <a:ext cx="6458018" cy="5607776"/>
          </a:xfrm>
          <a:prstGeom prst="roundRect">
            <a:avLst>
              <a:gd name="adj" fmla="val 2411"/>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142167" y="2284231"/>
            <a:ext cx="3690434" cy="502832"/>
          </a:xfrm>
          <a:prstGeom prst="rect">
            <a:avLst/>
          </a:prstGeom>
          <a:noFill/>
          <a:ln/>
        </p:spPr>
        <p:txBody>
          <a:bodyPr wrap="none" lIns="0" tIns="0" rIns="0" bIns="0" rtlCol="0" anchor="t"/>
          <a:lstStyle/>
          <a:p>
            <a:pPr marL="0" indent="0" algn="l">
              <a:lnSpc>
                <a:spcPts val="3550"/>
              </a:lnSpc>
              <a:buNone/>
            </a:pPr>
            <a:r>
              <a:rPr lang="en-US" sz="3600" dirty="0">
                <a:solidFill>
                  <a:srgbClr val="030303"/>
                </a:solidFill>
                <a:latin typeface="Inter Medium" pitchFamily="34" charset="0"/>
                <a:ea typeface="Inter Medium" pitchFamily="34" charset="-122"/>
                <a:cs typeface="Inter Medium" pitchFamily="34" charset="-120"/>
              </a:rPr>
              <a:t>幼児期(1歳〜6歳)</a:t>
            </a:r>
            <a:endParaRPr lang="en-US" sz="3600" dirty="0"/>
          </a:p>
        </p:txBody>
      </p:sp>
      <p:sp>
        <p:nvSpPr>
          <p:cNvPr id="5" name="Text 3"/>
          <p:cNvSpPr/>
          <p:nvPr/>
        </p:nvSpPr>
        <p:spPr>
          <a:xfrm>
            <a:off x="1142167" y="2912523"/>
            <a:ext cx="5790285" cy="1029930"/>
          </a:xfrm>
          <a:prstGeom prst="rect">
            <a:avLst/>
          </a:prstGeom>
          <a:noFill/>
          <a:ln/>
        </p:spPr>
        <p:txBody>
          <a:bodyPr wrap="square" lIns="0" tIns="0" rIns="0" bIns="0" rtlCol="0" anchor="t"/>
          <a:lstStyle/>
          <a:p>
            <a:pPr marL="0" indent="0" algn="l">
              <a:lnSpc>
                <a:spcPts val="36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身体:</a:t>
            </a:r>
            <a:r>
              <a:rPr lang="en-US" sz="2400" dirty="0">
                <a:solidFill>
                  <a:srgbClr val="030303"/>
                </a:solidFill>
                <a:latin typeface="IBM Plex Sans Medium" pitchFamily="34" charset="0"/>
                <a:ea typeface="IBM Plex Sans Medium" pitchFamily="34" charset="-122"/>
                <a:cs typeface="IBM Plex Sans Medium" pitchFamily="34" charset="-120"/>
              </a:rPr>
              <a:t> 言語の発達、手指の巧緻運動(お絵描き、積み木)</a:t>
            </a:r>
            <a:endParaRPr lang="en-US" sz="2400" dirty="0"/>
          </a:p>
        </p:txBody>
      </p:sp>
      <p:sp>
        <p:nvSpPr>
          <p:cNvPr id="6" name="Text 4"/>
          <p:cNvSpPr/>
          <p:nvPr/>
        </p:nvSpPr>
        <p:spPr>
          <a:xfrm>
            <a:off x="1142167" y="4016709"/>
            <a:ext cx="5790285" cy="514965"/>
          </a:xfrm>
          <a:prstGeom prst="rect">
            <a:avLst/>
          </a:prstGeom>
          <a:noFill/>
          <a:ln/>
        </p:spPr>
        <p:txBody>
          <a:bodyPr wrap="none" lIns="0" tIns="0" rIns="0" bIns="0" rtlCol="0" anchor="t"/>
          <a:lstStyle/>
          <a:p>
            <a:pPr marL="0" indent="0" algn="l">
              <a:lnSpc>
                <a:spcPts val="36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心理:</a:t>
            </a:r>
            <a:r>
              <a:rPr lang="en-US" sz="2400" dirty="0">
                <a:solidFill>
                  <a:srgbClr val="030303"/>
                </a:solidFill>
                <a:latin typeface="IBM Plex Sans Medium" pitchFamily="34" charset="0"/>
                <a:ea typeface="IBM Plex Sans Medium" pitchFamily="34" charset="-122"/>
                <a:cs typeface="IBM Plex Sans Medium" pitchFamily="34" charset="-120"/>
              </a:rPr>
              <a:t> 自己主張や感情の爆発、想像力の発達</a:t>
            </a:r>
            <a:endParaRPr lang="en-US" sz="2400" dirty="0"/>
          </a:p>
        </p:txBody>
      </p:sp>
      <p:sp>
        <p:nvSpPr>
          <p:cNvPr id="7" name="Text 5"/>
          <p:cNvSpPr/>
          <p:nvPr/>
        </p:nvSpPr>
        <p:spPr>
          <a:xfrm>
            <a:off x="1142167" y="4655956"/>
            <a:ext cx="5790285" cy="1029930"/>
          </a:xfrm>
          <a:prstGeom prst="rect">
            <a:avLst/>
          </a:prstGeom>
          <a:noFill/>
          <a:ln/>
        </p:spPr>
        <p:txBody>
          <a:bodyPr wrap="square" lIns="0" tIns="0" rIns="0" bIns="0" rtlCol="0" anchor="t"/>
          <a:lstStyle/>
          <a:p>
            <a:pPr marL="0" indent="0" algn="l">
              <a:lnSpc>
                <a:spcPts val="36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社会:</a:t>
            </a:r>
            <a:r>
              <a:rPr lang="en-US" sz="2400" dirty="0">
                <a:solidFill>
                  <a:srgbClr val="030303"/>
                </a:solidFill>
                <a:latin typeface="IBM Plex Sans Medium" pitchFamily="34" charset="0"/>
                <a:ea typeface="IBM Plex Sans Medium" pitchFamily="34" charset="-122"/>
                <a:cs typeface="IBM Plex Sans Medium" pitchFamily="34" charset="-120"/>
              </a:rPr>
              <a:t> 他児との関わりが始まる(遊びを通して)</a:t>
            </a:r>
            <a:endParaRPr lang="en-US" sz="2400" dirty="0"/>
          </a:p>
        </p:txBody>
      </p:sp>
      <p:sp>
        <p:nvSpPr>
          <p:cNvPr id="8" name="Text 6"/>
          <p:cNvSpPr/>
          <p:nvPr/>
        </p:nvSpPr>
        <p:spPr>
          <a:xfrm>
            <a:off x="1142167" y="5760141"/>
            <a:ext cx="5790285" cy="1029930"/>
          </a:xfrm>
          <a:prstGeom prst="rect">
            <a:avLst/>
          </a:prstGeom>
          <a:noFill/>
          <a:ln/>
        </p:spPr>
        <p:txBody>
          <a:bodyPr wrap="square" lIns="0" tIns="0" rIns="0" bIns="0" rtlCol="0" anchor="t"/>
          <a:lstStyle/>
          <a:p>
            <a:pPr marL="0" indent="0" algn="l">
              <a:lnSpc>
                <a:spcPts val="36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看護:</a:t>
            </a:r>
            <a:r>
              <a:rPr lang="en-US" sz="2400" dirty="0">
                <a:solidFill>
                  <a:srgbClr val="030303"/>
                </a:solidFill>
                <a:latin typeface="IBM Plex Sans Medium" pitchFamily="34" charset="0"/>
                <a:ea typeface="IBM Plex Sans Medium" pitchFamily="34" charset="-122"/>
                <a:cs typeface="IBM Plex Sans Medium" pitchFamily="34" charset="-120"/>
              </a:rPr>
              <a:t> 処置への恐怖や不安を遊びで和らげるなどの工夫が必要</a:t>
            </a:r>
            <a:endParaRPr lang="en-US" sz="2400" dirty="0"/>
          </a:p>
        </p:txBody>
      </p:sp>
      <p:sp>
        <p:nvSpPr>
          <p:cNvPr id="9" name="Shape 7"/>
          <p:cNvSpPr/>
          <p:nvPr/>
        </p:nvSpPr>
        <p:spPr>
          <a:xfrm>
            <a:off x="7460456" y="1955618"/>
            <a:ext cx="6458018" cy="5607776"/>
          </a:xfrm>
          <a:prstGeom prst="roundRect">
            <a:avLst>
              <a:gd name="adj" fmla="val 2411"/>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7789069" y="2284231"/>
            <a:ext cx="3690434" cy="502832"/>
          </a:xfrm>
          <a:prstGeom prst="rect">
            <a:avLst/>
          </a:prstGeom>
          <a:noFill/>
          <a:ln/>
        </p:spPr>
        <p:txBody>
          <a:bodyPr wrap="none" lIns="0" tIns="0" rIns="0" bIns="0" rtlCol="0" anchor="t"/>
          <a:lstStyle/>
          <a:p>
            <a:pPr marL="0" indent="0" algn="l">
              <a:lnSpc>
                <a:spcPts val="3550"/>
              </a:lnSpc>
              <a:buNone/>
            </a:pPr>
            <a:r>
              <a:rPr lang="en-US" sz="3600" dirty="0">
                <a:solidFill>
                  <a:srgbClr val="030303"/>
                </a:solidFill>
                <a:latin typeface="Inter Medium" pitchFamily="34" charset="0"/>
                <a:ea typeface="Inter Medium" pitchFamily="34" charset="-122"/>
                <a:cs typeface="Inter Medium" pitchFamily="34" charset="-120"/>
              </a:rPr>
              <a:t>学童期(6歳〜12歳)</a:t>
            </a:r>
            <a:endParaRPr lang="en-US" sz="3600" dirty="0"/>
          </a:p>
        </p:txBody>
      </p:sp>
      <p:sp>
        <p:nvSpPr>
          <p:cNvPr id="11" name="Text 9"/>
          <p:cNvSpPr/>
          <p:nvPr/>
        </p:nvSpPr>
        <p:spPr>
          <a:xfrm>
            <a:off x="7789069" y="2912523"/>
            <a:ext cx="5790285" cy="514965"/>
          </a:xfrm>
          <a:prstGeom prst="rect">
            <a:avLst/>
          </a:prstGeom>
          <a:noFill/>
          <a:ln/>
        </p:spPr>
        <p:txBody>
          <a:bodyPr wrap="none" lIns="0" tIns="0" rIns="0" bIns="0" rtlCol="0" anchor="t"/>
          <a:lstStyle/>
          <a:p>
            <a:pPr marL="0" indent="0" algn="l">
              <a:lnSpc>
                <a:spcPts val="36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身体:</a:t>
            </a:r>
            <a:r>
              <a:rPr lang="en-US" sz="2400" dirty="0">
                <a:solidFill>
                  <a:srgbClr val="030303"/>
                </a:solidFill>
                <a:latin typeface="IBM Plex Sans Medium" pitchFamily="34" charset="0"/>
                <a:ea typeface="IBM Plex Sans Medium" pitchFamily="34" charset="-122"/>
                <a:cs typeface="IBM Plex Sans Medium" pitchFamily="34" charset="-120"/>
              </a:rPr>
              <a:t> 視力・体力が安定。永久歯の萌出など</a:t>
            </a:r>
            <a:endParaRPr lang="en-US" sz="2400" dirty="0"/>
          </a:p>
        </p:txBody>
      </p:sp>
      <p:sp>
        <p:nvSpPr>
          <p:cNvPr id="12" name="Text 10"/>
          <p:cNvSpPr/>
          <p:nvPr/>
        </p:nvSpPr>
        <p:spPr>
          <a:xfrm>
            <a:off x="7789069" y="3551770"/>
            <a:ext cx="5790285" cy="514965"/>
          </a:xfrm>
          <a:prstGeom prst="rect">
            <a:avLst/>
          </a:prstGeom>
          <a:noFill/>
          <a:ln/>
        </p:spPr>
        <p:txBody>
          <a:bodyPr wrap="none" lIns="0" tIns="0" rIns="0" bIns="0" rtlCol="0" anchor="t"/>
          <a:lstStyle/>
          <a:p>
            <a:pPr marL="0" indent="0" algn="l">
              <a:lnSpc>
                <a:spcPts val="36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心理:</a:t>
            </a:r>
            <a:r>
              <a:rPr lang="en-US" sz="2400" dirty="0">
                <a:solidFill>
                  <a:srgbClr val="030303"/>
                </a:solidFill>
                <a:latin typeface="IBM Plex Sans Medium" pitchFamily="34" charset="0"/>
                <a:ea typeface="IBM Plex Sans Medium" pitchFamily="34" charset="-122"/>
                <a:cs typeface="IBM Plex Sans Medium" pitchFamily="34" charset="-120"/>
              </a:rPr>
              <a:t> 集団への適応、学習意欲が高まる</a:t>
            </a:r>
            <a:endParaRPr lang="en-US" sz="2400" dirty="0"/>
          </a:p>
        </p:txBody>
      </p:sp>
      <p:sp>
        <p:nvSpPr>
          <p:cNvPr id="13" name="Text 11"/>
          <p:cNvSpPr/>
          <p:nvPr/>
        </p:nvSpPr>
        <p:spPr>
          <a:xfrm>
            <a:off x="7789069" y="4191016"/>
            <a:ext cx="5790285" cy="514965"/>
          </a:xfrm>
          <a:prstGeom prst="rect">
            <a:avLst/>
          </a:prstGeom>
          <a:noFill/>
          <a:ln/>
        </p:spPr>
        <p:txBody>
          <a:bodyPr wrap="none" lIns="0" tIns="0" rIns="0" bIns="0" rtlCol="0" anchor="t"/>
          <a:lstStyle/>
          <a:p>
            <a:pPr marL="0" indent="0" algn="l">
              <a:lnSpc>
                <a:spcPts val="36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社会:</a:t>
            </a:r>
            <a:r>
              <a:rPr lang="en-US" sz="2400" dirty="0">
                <a:solidFill>
                  <a:srgbClr val="030303"/>
                </a:solidFill>
                <a:latin typeface="IBM Plex Sans Medium" pitchFamily="34" charset="0"/>
                <a:ea typeface="IBM Plex Sans Medium" pitchFamily="34" charset="-122"/>
                <a:cs typeface="IBM Plex Sans Medium" pitchFamily="34" charset="-120"/>
              </a:rPr>
              <a:t> 学校生活を通じて社会性が育つ</a:t>
            </a:r>
            <a:endParaRPr lang="en-US" sz="2400" dirty="0"/>
          </a:p>
        </p:txBody>
      </p:sp>
      <p:sp>
        <p:nvSpPr>
          <p:cNvPr id="14" name="Text 12"/>
          <p:cNvSpPr/>
          <p:nvPr/>
        </p:nvSpPr>
        <p:spPr>
          <a:xfrm>
            <a:off x="7789069" y="4830263"/>
            <a:ext cx="5790285" cy="1029930"/>
          </a:xfrm>
          <a:prstGeom prst="rect">
            <a:avLst/>
          </a:prstGeom>
          <a:noFill/>
          <a:ln/>
        </p:spPr>
        <p:txBody>
          <a:bodyPr wrap="square" lIns="0" tIns="0" rIns="0" bIns="0" rtlCol="0" anchor="t"/>
          <a:lstStyle/>
          <a:p>
            <a:pPr marL="0" indent="0" algn="l">
              <a:lnSpc>
                <a:spcPts val="3650"/>
              </a:lnSpc>
              <a:buNone/>
            </a:pPr>
            <a:r>
              <a:rPr lang="en-US" sz="2400" b="1" dirty="0">
                <a:solidFill>
                  <a:srgbClr val="030303"/>
                </a:solidFill>
                <a:latin typeface="IBM Plex Sans Medium" pitchFamily="34" charset="0"/>
                <a:ea typeface="IBM Plex Sans Medium" pitchFamily="34" charset="-122"/>
                <a:cs typeface="IBM Plex Sans Medium" pitchFamily="34" charset="-120"/>
              </a:rPr>
              <a:t>看護:</a:t>
            </a:r>
            <a:r>
              <a:rPr lang="en-US" sz="2400" dirty="0">
                <a:solidFill>
                  <a:srgbClr val="030303"/>
                </a:solidFill>
                <a:latin typeface="IBM Plex Sans Medium" pitchFamily="34" charset="0"/>
                <a:ea typeface="IBM Plex Sans Medium" pitchFamily="34" charset="-122"/>
                <a:cs typeface="IBM Plex Sans Medium" pitchFamily="34" charset="-120"/>
              </a:rPr>
              <a:t> 自立心が育つ時期。病気や治療に関しても子どもの理解を尊重する</a:t>
            </a: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882968" y="1173599"/>
            <a:ext cx="7884319" cy="985480"/>
          </a:xfrm>
          <a:prstGeom prst="rect">
            <a:avLst/>
          </a:prstGeom>
          <a:noFill/>
          <a:ln/>
        </p:spPr>
        <p:txBody>
          <a:bodyPr wrap="none" lIns="0" tIns="0" rIns="0" bIns="0" rtlCol="0" anchor="t"/>
          <a:lstStyle/>
          <a:p>
            <a:pPr marL="0" indent="0" algn="l">
              <a:lnSpc>
                <a:spcPts val="7750"/>
              </a:lnSpc>
              <a:buNone/>
            </a:pPr>
            <a:r>
              <a:rPr lang="en-US" sz="6200" dirty="0">
                <a:solidFill>
                  <a:srgbClr val="1B1B27"/>
                </a:solidFill>
                <a:latin typeface="Inter Medium" pitchFamily="34" charset="0"/>
                <a:ea typeface="Inter Medium" pitchFamily="34" charset="-122"/>
                <a:cs typeface="Inter Medium" pitchFamily="34" charset="-120"/>
              </a:rPr>
              <a:t>思春期の特徴と看護</a:t>
            </a:r>
            <a:endParaRPr lang="en-US" sz="6200" dirty="0"/>
          </a:p>
        </p:txBody>
      </p:sp>
      <p:sp>
        <p:nvSpPr>
          <p:cNvPr id="3" name="Shape 1"/>
          <p:cNvSpPr/>
          <p:nvPr/>
        </p:nvSpPr>
        <p:spPr>
          <a:xfrm>
            <a:off x="882968" y="2521964"/>
            <a:ext cx="4124834" cy="3317133"/>
          </a:xfrm>
          <a:prstGeom prst="roundRect">
            <a:avLst>
              <a:gd name="adj" fmla="val 4564"/>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36344" y="2875342"/>
            <a:ext cx="3409943" cy="563084"/>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身体的特徴</a:t>
            </a:r>
            <a:endParaRPr lang="en-US" sz="3200" dirty="0"/>
          </a:p>
        </p:txBody>
      </p:sp>
      <p:sp>
        <p:nvSpPr>
          <p:cNvPr id="5" name="Text 3"/>
          <p:cNvSpPr/>
          <p:nvPr/>
        </p:nvSpPr>
        <p:spPr>
          <a:xfrm>
            <a:off x="1236344" y="3557213"/>
            <a:ext cx="3409943" cy="1730075"/>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第二次性徴の出現。身長・体重が急激に増加する時期である。</a:t>
            </a:r>
            <a:endParaRPr lang="en-US" sz="2800" dirty="0"/>
          </a:p>
        </p:txBody>
      </p:sp>
      <p:sp>
        <p:nvSpPr>
          <p:cNvPr id="6" name="Shape 4"/>
          <p:cNvSpPr/>
          <p:nvPr/>
        </p:nvSpPr>
        <p:spPr>
          <a:xfrm>
            <a:off x="5276136" y="2521964"/>
            <a:ext cx="4124954" cy="3317133"/>
          </a:xfrm>
          <a:prstGeom prst="roundRect">
            <a:avLst>
              <a:gd name="adj" fmla="val 4564"/>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5629513" y="2875342"/>
            <a:ext cx="3410063" cy="563084"/>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心理的特徴</a:t>
            </a:r>
            <a:endParaRPr lang="en-US" sz="3200" dirty="0"/>
          </a:p>
        </p:txBody>
      </p:sp>
      <p:sp>
        <p:nvSpPr>
          <p:cNvPr id="8" name="Text 6"/>
          <p:cNvSpPr/>
          <p:nvPr/>
        </p:nvSpPr>
        <p:spPr>
          <a:xfrm>
            <a:off x="5629513" y="3557213"/>
            <a:ext cx="3410063" cy="1730075"/>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自我の確立、アイデンティティの模索。葛藤を抱えることも多い。</a:t>
            </a:r>
            <a:endParaRPr lang="en-US" sz="2800" dirty="0"/>
          </a:p>
        </p:txBody>
      </p:sp>
      <p:sp>
        <p:nvSpPr>
          <p:cNvPr id="9" name="Shape 7"/>
          <p:cNvSpPr/>
          <p:nvPr/>
        </p:nvSpPr>
        <p:spPr>
          <a:xfrm>
            <a:off x="9669423" y="2521964"/>
            <a:ext cx="4124954" cy="3317133"/>
          </a:xfrm>
          <a:prstGeom prst="roundRect">
            <a:avLst>
              <a:gd name="adj" fmla="val 4564"/>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0022800" y="2875342"/>
            <a:ext cx="3410063" cy="563084"/>
          </a:xfrm>
          <a:prstGeom prst="rect">
            <a:avLst/>
          </a:prstGeom>
          <a:noFill/>
          <a:ln/>
        </p:spPr>
        <p:txBody>
          <a:bodyPr wrap="none" lIns="0" tIns="0" rIns="0" bIns="0" rtlCol="0" anchor="t"/>
          <a:lstStyle/>
          <a:p>
            <a:pPr marL="0" indent="0" algn="l">
              <a:lnSpc>
                <a:spcPts val="3850"/>
              </a:lnSpc>
              <a:buNone/>
            </a:pPr>
            <a:r>
              <a:rPr lang="en-US" sz="3200" dirty="0">
                <a:solidFill>
                  <a:srgbClr val="030303"/>
                </a:solidFill>
                <a:latin typeface="Inter Medium" pitchFamily="34" charset="0"/>
                <a:ea typeface="Inter Medium" pitchFamily="34" charset="-122"/>
                <a:cs typeface="Inter Medium" pitchFamily="34" charset="-120"/>
              </a:rPr>
              <a:t>社会的特徴</a:t>
            </a:r>
            <a:endParaRPr lang="en-US" sz="3200" dirty="0"/>
          </a:p>
        </p:txBody>
      </p:sp>
      <p:sp>
        <p:nvSpPr>
          <p:cNvPr id="11" name="Text 9"/>
          <p:cNvSpPr/>
          <p:nvPr/>
        </p:nvSpPr>
        <p:spPr>
          <a:xfrm>
            <a:off x="10022800" y="3557213"/>
            <a:ext cx="3410063" cy="1730075"/>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親からの心理的自立。友人関係が中心になる時期である。</a:t>
            </a:r>
            <a:endParaRPr lang="en-US" sz="2800" dirty="0"/>
          </a:p>
        </p:txBody>
      </p:sp>
      <p:sp>
        <p:nvSpPr>
          <p:cNvPr id="12" name="Text 10"/>
          <p:cNvSpPr/>
          <p:nvPr/>
        </p:nvSpPr>
        <p:spPr>
          <a:xfrm>
            <a:off x="882967" y="6070521"/>
            <a:ext cx="13012554" cy="1153383"/>
          </a:xfrm>
          <a:prstGeom prst="rect">
            <a:avLst/>
          </a:prstGeom>
          <a:noFill/>
          <a:ln/>
        </p:spPr>
        <p:txBody>
          <a:bodyPr wrap="square" lIns="0" tIns="0" rIns="0" bIns="0" rtlCol="0" anchor="t"/>
          <a:lstStyle/>
          <a:p>
            <a:pPr marL="0" indent="0" algn="l">
              <a:lnSpc>
                <a:spcPts val="3950"/>
              </a:lnSpc>
              <a:buNone/>
            </a:pPr>
            <a:r>
              <a:rPr lang="en-US" sz="2800" dirty="0">
                <a:solidFill>
                  <a:srgbClr val="030303"/>
                </a:solidFill>
                <a:latin typeface="IBM Plex Sans Medium" pitchFamily="34" charset="0"/>
                <a:ea typeface="IBM Plex Sans Medium" pitchFamily="34" charset="-122"/>
                <a:cs typeface="IBM Plex Sans Medium" pitchFamily="34" charset="-120"/>
              </a:rPr>
              <a:t>思春期の看護では、プライバシーへの配慮が極めて重要である。羞恥心や自立心に配慮した接し方が求められ、本人の意思を尊重しながら支援を行う必要がある。</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74514" y="883682"/>
            <a:ext cx="10908030" cy="976074"/>
          </a:xfrm>
          <a:prstGeom prst="rect">
            <a:avLst/>
          </a:prstGeom>
          <a:noFill/>
          <a:ln/>
        </p:spPr>
        <p:txBody>
          <a:bodyPr wrap="none" lIns="0" tIns="0" rIns="0" bIns="0" rtlCol="0" anchor="t"/>
          <a:lstStyle/>
          <a:p>
            <a:pPr marL="0" indent="0" algn="l">
              <a:lnSpc>
                <a:spcPts val="7650"/>
              </a:lnSpc>
              <a:buNone/>
            </a:pPr>
            <a:r>
              <a:rPr lang="en-US" sz="6100" dirty="0">
                <a:solidFill>
                  <a:srgbClr val="1B1B27"/>
                </a:solidFill>
                <a:latin typeface="Inter Medium" pitchFamily="34" charset="0"/>
                <a:ea typeface="Inter Medium" pitchFamily="34" charset="-122"/>
                <a:cs typeface="Inter Medium" pitchFamily="34" charset="-120"/>
              </a:rPr>
              <a:t>発達を捉える際の重要ポイント</a:t>
            </a:r>
            <a:endParaRPr lang="en-US" sz="6100" dirty="0"/>
          </a:p>
        </p:txBody>
      </p:sp>
      <p:sp>
        <p:nvSpPr>
          <p:cNvPr id="3" name="Shape 1"/>
          <p:cNvSpPr/>
          <p:nvPr/>
        </p:nvSpPr>
        <p:spPr>
          <a:xfrm>
            <a:off x="874514" y="2027157"/>
            <a:ext cx="4215438" cy="5529705"/>
          </a:xfrm>
          <a:prstGeom prst="roundRect">
            <a:avLst>
              <a:gd name="adj" fmla="val 3211"/>
            </a:avLst>
          </a:prstGeom>
          <a:solidFill>
            <a:srgbClr val="FFFFFF">
              <a:alpha val="95000"/>
            </a:srgbClr>
          </a:solidFill>
          <a:ln w="38100">
            <a:solidFill>
              <a:srgbClr val="CCCCCC"/>
            </a:solidFill>
            <a:prstDash val="solid"/>
          </a:ln>
        </p:spPr>
        <p:txBody>
          <a:bodyPr/>
          <a:lstStyle/>
          <a:p>
            <a:endParaRPr lang="ja-JP" altLang="en-US" sz="2000"/>
          </a:p>
        </p:txBody>
      </p:sp>
      <p:sp>
        <p:nvSpPr>
          <p:cNvPr id="4" name="Text 2"/>
          <p:cNvSpPr/>
          <p:nvPr/>
        </p:nvSpPr>
        <p:spPr>
          <a:xfrm>
            <a:off x="1224915" y="2377558"/>
            <a:ext cx="3492349" cy="554975"/>
          </a:xfrm>
          <a:prstGeom prst="rect">
            <a:avLst/>
          </a:prstGeom>
          <a:noFill/>
          <a:ln/>
        </p:spPr>
        <p:txBody>
          <a:bodyPr wrap="none" lIns="0" tIns="0" rIns="0" bIns="0" rtlCol="0" anchor="t"/>
          <a:lstStyle/>
          <a:p>
            <a:pPr marL="0" indent="0" algn="l">
              <a:lnSpc>
                <a:spcPts val="3800"/>
              </a:lnSpc>
              <a:buNone/>
            </a:pPr>
            <a:r>
              <a:rPr lang="en-US" sz="3200" dirty="0">
                <a:solidFill>
                  <a:srgbClr val="030303"/>
                </a:solidFill>
                <a:latin typeface="Inter Medium" pitchFamily="34" charset="0"/>
                <a:ea typeface="Inter Medium" pitchFamily="34" charset="-122"/>
                <a:cs typeface="Inter Medium" pitchFamily="34" charset="-120"/>
              </a:rPr>
              <a:t>個人差の尊重</a:t>
            </a:r>
            <a:endParaRPr lang="en-US" sz="3200" dirty="0"/>
          </a:p>
        </p:txBody>
      </p:sp>
      <p:sp>
        <p:nvSpPr>
          <p:cNvPr id="5" name="Text 3"/>
          <p:cNvSpPr/>
          <p:nvPr/>
        </p:nvSpPr>
        <p:spPr>
          <a:xfrm>
            <a:off x="1224915" y="3052882"/>
            <a:ext cx="3492349" cy="3409480"/>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同じ年齢でも、発達の進行には個人差がある。数ヶ月〜年単位で差があることもあり、その子にとって自然かどうかを判断する。</a:t>
            </a:r>
            <a:endParaRPr lang="en-US" sz="2800" dirty="0"/>
          </a:p>
        </p:txBody>
      </p:sp>
      <p:sp>
        <p:nvSpPr>
          <p:cNvPr id="6" name="Shape 4"/>
          <p:cNvSpPr/>
          <p:nvPr/>
        </p:nvSpPr>
        <p:spPr>
          <a:xfrm>
            <a:off x="5272325" y="2027157"/>
            <a:ext cx="4215561" cy="5529705"/>
          </a:xfrm>
          <a:prstGeom prst="roundRect">
            <a:avLst>
              <a:gd name="adj" fmla="val 3211"/>
            </a:avLst>
          </a:prstGeom>
          <a:solidFill>
            <a:srgbClr val="FFFFFF">
              <a:alpha val="95000"/>
            </a:srgbClr>
          </a:solidFill>
          <a:ln w="38100">
            <a:solidFill>
              <a:srgbClr val="CCCCCC"/>
            </a:solidFill>
            <a:prstDash val="solid"/>
          </a:ln>
        </p:spPr>
        <p:txBody>
          <a:bodyPr/>
          <a:lstStyle/>
          <a:p>
            <a:endParaRPr lang="ja-JP" altLang="en-US" sz="2000"/>
          </a:p>
        </p:txBody>
      </p:sp>
      <p:sp>
        <p:nvSpPr>
          <p:cNvPr id="7" name="Text 5"/>
          <p:cNvSpPr/>
          <p:nvPr/>
        </p:nvSpPr>
        <p:spPr>
          <a:xfrm>
            <a:off x="5622727" y="2377558"/>
            <a:ext cx="3492472" cy="1109949"/>
          </a:xfrm>
          <a:prstGeom prst="rect">
            <a:avLst/>
          </a:prstGeom>
          <a:noFill/>
          <a:ln/>
        </p:spPr>
        <p:txBody>
          <a:bodyPr wrap="square" lIns="0" tIns="0" rIns="0" bIns="0" rtlCol="0" anchor="t"/>
          <a:lstStyle/>
          <a:p>
            <a:pPr marL="0" indent="0" algn="l">
              <a:lnSpc>
                <a:spcPts val="3800"/>
              </a:lnSpc>
              <a:buNone/>
            </a:pPr>
            <a:r>
              <a:rPr lang="en-US" sz="3200" dirty="0">
                <a:solidFill>
                  <a:srgbClr val="030303"/>
                </a:solidFill>
                <a:latin typeface="Inter Medium" pitchFamily="34" charset="0"/>
                <a:ea typeface="Inter Medium" pitchFamily="34" charset="-122"/>
                <a:cs typeface="Inter Medium" pitchFamily="34" charset="-120"/>
              </a:rPr>
              <a:t>年齢の目安との照合</a:t>
            </a:r>
            <a:endParaRPr lang="en-US" sz="3200" dirty="0"/>
          </a:p>
        </p:txBody>
      </p:sp>
      <p:sp>
        <p:nvSpPr>
          <p:cNvPr id="8" name="Text 6"/>
          <p:cNvSpPr/>
          <p:nvPr/>
        </p:nvSpPr>
        <p:spPr>
          <a:xfrm>
            <a:off x="5622727" y="3540800"/>
            <a:ext cx="3492472" cy="3409480"/>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子どもの反応や行動を年齢の目安に照らして観察し、発達の遅れや特性がある場合には家族と連携しながら支援方法を検討する。</a:t>
            </a:r>
            <a:endParaRPr lang="en-US" sz="2800" dirty="0"/>
          </a:p>
        </p:txBody>
      </p:sp>
      <p:sp>
        <p:nvSpPr>
          <p:cNvPr id="9" name="Shape 7"/>
          <p:cNvSpPr/>
          <p:nvPr/>
        </p:nvSpPr>
        <p:spPr>
          <a:xfrm>
            <a:off x="9670255" y="2027157"/>
            <a:ext cx="4215561" cy="5529705"/>
          </a:xfrm>
          <a:prstGeom prst="roundRect">
            <a:avLst>
              <a:gd name="adj" fmla="val 3211"/>
            </a:avLst>
          </a:prstGeom>
          <a:solidFill>
            <a:srgbClr val="FFFFFF">
              <a:alpha val="95000"/>
            </a:srgbClr>
          </a:solidFill>
          <a:ln w="38100">
            <a:solidFill>
              <a:srgbClr val="CCCCCC"/>
            </a:solidFill>
            <a:prstDash val="solid"/>
          </a:ln>
        </p:spPr>
        <p:txBody>
          <a:bodyPr/>
          <a:lstStyle/>
          <a:p>
            <a:endParaRPr lang="ja-JP" altLang="en-US" sz="2000"/>
          </a:p>
        </p:txBody>
      </p:sp>
      <p:sp>
        <p:nvSpPr>
          <p:cNvPr id="10" name="Text 8"/>
          <p:cNvSpPr/>
          <p:nvPr/>
        </p:nvSpPr>
        <p:spPr>
          <a:xfrm>
            <a:off x="10020657" y="2377558"/>
            <a:ext cx="3492472" cy="554975"/>
          </a:xfrm>
          <a:prstGeom prst="rect">
            <a:avLst/>
          </a:prstGeom>
          <a:noFill/>
          <a:ln/>
        </p:spPr>
        <p:txBody>
          <a:bodyPr wrap="none" lIns="0" tIns="0" rIns="0" bIns="0" rtlCol="0" anchor="t"/>
          <a:lstStyle/>
          <a:p>
            <a:pPr marL="0" indent="0" algn="l">
              <a:lnSpc>
                <a:spcPts val="3800"/>
              </a:lnSpc>
              <a:buNone/>
            </a:pPr>
            <a:r>
              <a:rPr lang="en-US" sz="3200" dirty="0">
                <a:solidFill>
                  <a:srgbClr val="030303"/>
                </a:solidFill>
                <a:latin typeface="Inter Medium" pitchFamily="34" charset="0"/>
                <a:ea typeface="Inter Medium" pitchFamily="34" charset="-122"/>
                <a:cs typeface="Inter Medium" pitchFamily="34" charset="-120"/>
              </a:rPr>
              <a:t>生活全般への影響</a:t>
            </a:r>
            <a:endParaRPr lang="en-US" sz="3200" dirty="0"/>
          </a:p>
        </p:txBody>
      </p:sp>
      <p:sp>
        <p:nvSpPr>
          <p:cNvPr id="11" name="Text 9"/>
          <p:cNvSpPr/>
          <p:nvPr/>
        </p:nvSpPr>
        <p:spPr>
          <a:xfrm>
            <a:off x="10020657" y="3052882"/>
            <a:ext cx="3492472" cy="2841232"/>
          </a:xfrm>
          <a:prstGeom prst="rect">
            <a:avLst/>
          </a:prstGeom>
          <a:noFill/>
          <a:ln/>
        </p:spPr>
        <p:txBody>
          <a:bodyPr wrap="square" lIns="0" tIns="0" rIns="0" bIns="0" rtlCol="0" anchor="t"/>
          <a:lstStyle/>
          <a:p>
            <a:pPr marL="0" indent="0" algn="l">
              <a:lnSpc>
                <a:spcPts val="3900"/>
              </a:lnSpc>
              <a:buNone/>
            </a:pPr>
            <a:r>
              <a:rPr lang="en-US" sz="2800" dirty="0">
                <a:solidFill>
                  <a:srgbClr val="030303"/>
                </a:solidFill>
                <a:latin typeface="IBM Plex Sans Medium" pitchFamily="34" charset="0"/>
                <a:ea typeface="IBM Plex Sans Medium" pitchFamily="34" charset="-122"/>
                <a:cs typeface="IBM Plex Sans Medium" pitchFamily="34" charset="-120"/>
              </a:rPr>
              <a:t>発達の視点は、清潔・食事・遊び・睡眠・排泄など生活全般の援助にも影響する。総合的な視点が必要である。</a:t>
            </a:r>
            <a:endParaRPr lang="en-US" sz="2800" dirty="0"/>
          </a:p>
        </p:txBody>
      </p:sp>
    </p:spTree>
  </p:cSld>
  <p:clrMapOvr>
    <a:masterClrMapping/>
  </p:clrMapOvr>
</p:sld>
</file>

<file path=ppt/theme/theme1.xml><?xml version="1.0" encoding="utf-8"?>
<a:theme xmlns:a="http://schemas.openxmlformats.org/drawingml/2006/main" name="Office 2013 - 2022 テーマ">
  <a:themeElements>
    <a:clrScheme name="Office 2013 - 2022 テーマ">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2013 - 2022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892</Words>
  <Application>Microsoft Office PowerPoint</Application>
  <PresentationFormat>ユーザー設定</PresentationFormat>
  <Paragraphs>210</Paragraphs>
  <Slides>20</Slides>
  <Notes>20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20</vt:i4>
      </vt:variant>
    </vt:vector>
  </HeadingPairs>
  <TitlesOfParts>
    <vt:vector size="28" baseType="lpstr">
      <vt:lpstr>BIZ UDPゴシック</vt:lpstr>
      <vt:lpstr>Inter Medium</vt:lpstr>
      <vt:lpstr>IBM Plex Sans Medium</vt:lpstr>
      <vt:lpstr>Calibri Light</vt:lpstr>
      <vt:lpstr>Arial</vt:lpstr>
      <vt:lpstr>Abadi</vt:lpstr>
      <vt:lpstr>Calibri</vt:lpstr>
      <vt:lpstr>Office 2013 - 2022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2025-10-05T02:52:39Z</dcterms:created>
  <dcterms:modified xsi:type="dcterms:W3CDTF">2025-10-05T03:02:14Z</dcterms:modified>
</cp:coreProperties>
</file>