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70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Abadi" panose="020B0604020104020204" pitchFamily="34" charset="0"/>
      <p:regular r:id="rId23"/>
    </p:embeddedFont>
    <p:embeddedFont>
      <p:font typeface="BIZ UDPゴシック" panose="020B0400000000000000" pitchFamily="50" charset="-128"/>
      <p:regular r:id="rId24"/>
      <p:bold r:id="rId25"/>
    </p:embeddedFont>
    <p:embeddedFont>
      <p:font typeface="IBM Plex Sans Medium" panose="020B0603050203000203" pitchFamily="34" charset="0"/>
      <p:regular r:id="rId26"/>
      <p:italic r:id="rId27"/>
    </p:embeddedFont>
    <p:embeddedFont>
      <p:font typeface="Inter Medium" panose="020B0600070205080204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32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244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841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009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23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7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69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44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8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70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22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1881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55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5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4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1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512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50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4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522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4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5200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71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3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743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03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482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642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669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59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7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kumimoji="1"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59224" y="4282869"/>
            <a:ext cx="12520970" cy="920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7250"/>
              </a:lnSpc>
            </a:pPr>
            <a:r>
              <a:rPr lang="ja-JP" altLang="ja-JP" sz="5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老年看護</a:t>
            </a:r>
            <a:r>
              <a:rPr lang="ja-JP" altLang="en-US" sz="5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</a:t>
            </a:r>
            <a:r>
              <a:rPr lang="en-US" altLang="ja-JP" sz="540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Ⅰ</a:t>
            </a:r>
            <a:r>
              <a:rPr lang="ja-JP" altLang="en-US" sz="54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　第１回</a:t>
            </a:r>
            <a:endParaRPr lang="en-US" sz="54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pPr marL="0" indent="0" algn="l">
              <a:lnSpc>
                <a:spcPts val="7250"/>
              </a:lnSpc>
              <a:buNone/>
            </a:pPr>
            <a:r>
              <a:rPr lang="en-US" sz="5400" dirty="0" err="1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高齢者の加齢変化とケアの基本的視点</a:t>
            </a:r>
            <a:endParaRPr 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Text 1"/>
          <p:cNvSpPr/>
          <p:nvPr/>
        </p:nvSpPr>
        <p:spPr>
          <a:xfrm>
            <a:off x="459224" y="6263606"/>
            <a:ext cx="12980432" cy="1414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齢者の身体的・精神的・社会的変化を理解し、個別性を尊重したケアの実践について学ぶ。加齢に伴う様々な変化は避けられないものであるが、適切な支援により生活の質を維持・向上させることが可能である。</a:t>
            </a:r>
            <a:endParaRPr lang="en-US" sz="2800" dirty="0"/>
          </a:p>
        </p:txBody>
      </p:sp>
      <p:pic>
        <p:nvPicPr>
          <p:cNvPr id="10" name="図 9" descr="カラフルなねじれ模様">
            <a:extLst>
              <a:ext uri="{FF2B5EF4-FFF2-40B4-BE49-F238E27FC236}">
                <a16:creationId xmlns:a16="http://schemas.microsoft.com/office/drawing/2014/main" id="{E86B85C6-DA65-2F66-E012-9D671FFB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651"/>
          <a:stretch>
            <a:fillRect/>
          </a:stretch>
        </p:blipFill>
        <p:spPr>
          <a:xfrm>
            <a:off x="0" y="0"/>
            <a:ext cx="14630400" cy="4143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5820" y="1229678"/>
            <a:ext cx="11328321" cy="943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400"/>
              </a:lnSpc>
              <a:buNone/>
            </a:pPr>
            <a:r>
              <a:rPr lang="en-US" sz="59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認知機能低下への支援アプローチ</a:t>
            </a:r>
            <a:endParaRPr lang="en-US" sz="5900" dirty="0"/>
          </a:p>
        </p:txBody>
      </p:sp>
      <p:sp>
        <p:nvSpPr>
          <p:cNvPr id="3" name="Shape 1"/>
          <p:cNvSpPr/>
          <p:nvPr/>
        </p:nvSpPr>
        <p:spPr>
          <a:xfrm>
            <a:off x="845820" y="2777728"/>
            <a:ext cx="4111466" cy="4222075"/>
          </a:xfrm>
          <a:prstGeom prst="roundRect">
            <a:avLst>
              <a:gd name="adj" fmla="val 308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185982" y="3117890"/>
            <a:ext cx="3431143" cy="944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コミュニケーション調整</a:t>
            </a:r>
            <a:endParaRPr lang="en-US" sz="2950" dirty="0"/>
          </a:p>
        </p:txBody>
      </p:sp>
      <p:sp>
        <p:nvSpPr>
          <p:cNvPr id="5" name="Text 3"/>
          <p:cNvSpPr/>
          <p:nvPr/>
        </p:nvSpPr>
        <p:spPr>
          <a:xfrm>
            <a:off x="1185982" y="4243268"/>
            <a:ext cx="3431143" cy="2416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本人のペースに合わせたゆっくりした声かけと、具体的・簡潔な説明を行う。理解しやすい関わりを心がける。</a:t>
            </a:r>
            <a:endParaRPr lang="en-US" sz="2350" dirty="0"/>
          </a:p>
        </p:txBody>
      </p:sp>
      <p:sp>
        <p:nvSpPr>
          <p:cNvPr id="6" name="Shape 4"/>
          <p:cNvSpPr/>
          <p:nvPr/>
        </p:nvSpPr>
        <p:spPr>
          <a:xfrm>
            <a:off x="5259348" y="2777728"/>
            <a:ext cx="4111585" cy="4222075"/>
          </a:xfrm>
          <a:prstGeom prst="roundRect">
            <a:avLst>
              <a:gd name="adj" fmla="val 308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5599509" y="3117890"/>
            <a:ext cx="3431262" cy="472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記憶補助の活用</a:t>
            </a:r>
            <a:endParaRPr lang="en-US" sz="2950" dirty="0"/>
          </a:p>
        </p:txBody>
      </p:sp>
      <p:sp>
        <p:nvSpPr>
          <p:cNvPr id="8" name="Text 6"/>
          <p:cNvSpPr/>
          <p:nvPr/>
        </p:nvSpPr>
        <p:spPr>
          <a:xfrm>
            <a:off x="5599509" y="3771186"/>
            <a:ext cx="3431262" cy="1933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記憶を補うメモや写真を活用し、生活リズムを整える環境づくりを行う。認知機能を補完する。</a:t>
            </a:r>
            <a:endParaRPr lang="en-US" sz="2350" dirty="0"/>
          </a:p>
        </p:txBody>
      </p:sp>
      <p:sp>
        <p:nvSpPr>
          <p:cNvPr id="9" name="Shape 7"/>
          <p:cNvSpPr/>
          <p:nvPr/>
        </p:nvSpPr>
        <p:spPr>
          <a:xfrm>
            <a:off x="9672995" y="2777728"/>
            <a:ext cx="4111585" cy="4222075"/>
          </a:xfrm>
          <a:prstGeom prst="roundRect">
            <a:avLst>
              <a:gd name="adj" fmla="val 308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0013156" y="3117890"/>
            <a:ext cx="3431262" cy="472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安心できる環境整備</a:t>
            </a:r>
            <a:endParaRPr lang="en-US" sz="2950" dirty="0"/>
          </a:p>
        </p:txBody>
      </p:sp>
      <p:sp>
        <p:nvSpPr>
          <p:cNvPr id="11" name="Text 9"/>
          <p:cNvSpPr/>
          <p:nvPr/>
        </p:nvSpPr>
        <p:spPr>
          <a:xfrm>
            <a:off x="10013156" y="3771186"/>
            <a:ext cx="3431262" cy="1933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混乱しやすい環境は避け、安心できる空間を整える。自室の目印をつけるなど工夫する。</a:t>
            </a:r>
            <a:endParaRPr lang="en-US" sz="2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4879" y="923092"/>
            <a:ext cx="8348067" cy="1043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200"/>
              </a:lnSpc>
              <a:buNone/>
            </a:pPr>
            <a:r>
              <a:rPr lang="en-US" sz="65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心理的変化への理解</a:t>
            </a:r>
            <a:endParaRPr lang="en-US" sz="6550" dirty="0"/>
          </a:p>
        </p:txBody>
      </p:sp>
      <p:sp>
        <p:nvSpPr>
          <p:cNvPr id="3" name="Shape 1"/>
          <p:cNvSpPr/>
          <p:nvPr/>
        </p:nvSpPr>
        <p:spPr>
          <a:xfrm>
            <a:off x="934879" y="2634496"/>
            <a:ext cx="4030980" cy="4672013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306830" y="3006447"/>
            <a:ext cx="3287078" cy="521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2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喪失体験</a:t>
            </a:r>
            <a:endParaRPr lang="en-US" sz="3250" dirty="0"/>
          </a:p>
        </p:txBody>
      </p:sp>
      <p:sp>
        <p:nvSpPr>
          <p:cNvPr id="5" name="Text 3"/>
          <p:cNvSpPr/>
          <p:nvPr/>
        </p:nvSpPr>
        <p:spPr>
          <a:xfrm>
            <a:off x="1306830" y="3728442"/>
            <a:ext cx="3287078" cy="3206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配偶者や友人との死別、退職による社会的役割の喪失を経験する。人生の重要な関係性や意味を失う体験である。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299710" y="2634496"/>
            <a:ext cx="4030980" cy="4672013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5671661" y="3006447"/>
            <a:ext cx="3287078" cy="521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2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孤独感の増大</a:t>
            </a:r>
            <a:endParaRPr lang="en-US" sz="3250" dirty="0"/>
          </a:p>
        </p:txBody>
      </p:sp>
      <p:sp>
        <p:nvSpPr>
          <p:cNvPr id="8" name="Text 6"/>
          <p:cNvSpPr/>
          <p:nvPr/>
        </p:nvSpPr>
        <p:spPr>
          <a:xfrm>
            <a:off x="5671661" y="3728442"/>
            <a:ext cx="3287078" cy="2671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子どもとの別居や介護施設入所により孤独感が増大する。社会的つながりの希薄化が進行する。</a:t>
            </a:r>
            <a:endParaRPr lang="en-US" sz="2600" dirty="0"/>
          </a:p>
        </p:txBody>
      </p:sp>
      <p:sp>
        <p:nvSpPr>
          <p:cNvPr id="9" name="Shape 7"/>
          <p:cNvSpPr/>
          <p:nvPr/>
        </p:nvSpPr>
        <p:spPr>
          <a:xfrm>
            <a:off x="9664541" y="2634496"/>
            <a:ext cx="4030980" cy="4672013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0036493" y="3006447"/>
            <a:ext cx="3287078" cy="521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2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自尊心の低下</a:t>
            </a:r>
            <a:endParaRPr lang="en-US" sz="3250" dirty="0"/>
          </a:p>
        </p:txBody>
      </p:sp>
      <p:sp>
        <p:nvSpPr>
          <p:cNvPr id="11" name="Text 9"/>
          <p:cNvSpPr/>
          <p:nvPr/>
        </p:nvSpPr>
        <p:spPr>
          <a:xfrm>
            <a:off x="10036493" y="3728442"/>
            <a:ext cx="3287078" cy="2671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健康状態や機能低下により無力感や自尊心の低下が生じる。自己価値の再構築が必要となる。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86922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心理的支援の実践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2855238"/>
            <a:ext cx="4002643" cy="4287441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356836" y="3246001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共感的傾聴</a:t>
            </a:r>
            <a:endParaRPr lang="en-US" sz="3350" dirty="0"/>
          </a:p>
        </p:txBody>
      </p:sp>
      <p:sp>
        <p:nvSpPr>
          <p:cNvPr id="5" name="Text 3"/>
          <p:cNvSpPr/>
          <p:nvPr/>
        </p:nvSpPr>
        <p:spPr>
          <a:xfrm>
            <a:off x="1356836" y="3992047"/>
            <a:ext cx="3221117" cy="275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感情に共感し、話をじっくり傾聴する姿勢を持つ。高齢者の気持ちを受け止め、安心感を提供する。</a:t>
            </a:r>
            <a:endParaRPr lang="en-US" sz="2700" dirty="0"/>
          </a:p>
        </p:txBody>
      </p:sp>
      <p:sp>
        <p:nvSpPr>
          <p:cNvPr id="6" name="Shape 4"/>
          <p:cNvSpPr/>
          <p:nvPr/>
        </p:nvSpPr>
        <p:spPr>
          <a:xfrm>
            <a:off x="5313759" y="2855238"/>
            <a:ext cx="4002762" cy="4287441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5704523" y="3246001"/>
            <a:ext cx="3221236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強みの発見</a:t>
            </a:r>
            <a:endParaRPr lang="en-US" sz="3350" dirty="0"/>
          </a:p>
        </p:txBody>
      </p:sp>
      <p:sp>
        <p:nvSpPr>
          <p:cNvPr id="8" name="Text 6"/>
          <p:cNvSpPr/>
          <p:nvPr/>
        </p:nvSpPr>
        <p:spPr>
          <a:xfrm>
            <a:off x="5704523" y="3992047"/>
            <a:ext cx="3221236" cy="275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その人ができることや得意なことを引き出し、新たな役割や楽しみを一緒に見つける。</a:t>
            </a:r>
            <a:endParaRPr lang="en-US" sz="2700" dirty="0"/>
          </a:p>
        </p:txBody>
      </p:sp>
      <p:sp>
        <p:nvSpPr>
          <p:cNvPr id="9" name="Shape 7"/>
          <p:cNvSpPr/>
          <p:nvPr/>
        </p:nvSpPr>
        <p:spPr>
          <a:xfrm>
            <a:off x="9661565" y="2855238"/>
            <a:ext cx="4002643" cy="4287441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0052328" y="3246001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肯定的関わり</a:t>
            </a:r>
            <a:endParaRPr lang="en-US" sz="3350" dirty="0"/>
          </a:p>
        </p:txBody>
      </p:sp>
      <p:sp>
        <p:nvSpPr>
          <p:cNvPr id="11" name="Text 9"/>
          <p:cNvSpPr/>
          <p:nvPr/>
        </p:nvSpPr>
        <p:spPr>
          <a:xfrm>
            <a:off x="10052328" y="3992047"/>
            <a:ext cx="3221117" cy="275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「否定しない」「比較しない」関わりを心がけ、安心して感情を表現できる場をつくる。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857" y="935831"/>
            <a:ext cx="8508206" cy="1063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350"/>
              </a:lnSpc>
              <a:buNone/>
            </a:pPr>
            <a:r>
              <a:rPr lang="en-US" sz="66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社会的役割の喪失</a:t>
            </a:r>
            <a:endParaRPr lang="en-US" sz="6650" dirty="0"/>
          </a:p>
        </p:txBody>
      </p:sp>
      <p:sp>
        <p:nvSpPr>
          <p:cNvPr id="3" name="Text 1"/>
          <p:cNvSpPr/>
          <p:nvPr/>
        </p:nvSpPr>
        <p:spPr>
          <a:xfrm>
            <a:off x="952857" y="2849999"/>
            <a:ext cx="4254103" cy="531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役割喪失の実態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952857" y="3722013"/>
            <a:ext cx="5947172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定年退職により長年担ってきた職業的役割を失う。子どもの独立や配偶者の介護からの解放により、家庭内での役割が減少する。「自分はもう必要とされていない」という感情が生まれやすい。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7737991" y="2849999"/>
            <a:ext cx="4254103" cy="531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支援の方向性</a:t>
            </a:r>
            <a:endParaRPr lang="en-US" sz="3300" dirty="0"/>
          </a:p>
        </p:txBody>
      </p:sp>
      <p:sp>
        <p:nvSpPr>
          <p:cNvPr id="6" name="Text 4"/>
          <p:cNvSpPr/>
          <p:nvPr/>
        </p:nvSpPr>
        <p:spPr>
          <a:xfrm>
            <a:off x="7737991" y="3722013"/>
            <a:ext cx="5947172" cy="2721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その人の経験や強みを活かした新たな役割を一緒に考える。ボランティア、家庭菜園、趣味の教室などの機会を提案し、存在価値を実感できる関わりを大切にする。</a:t>
            </a:r>
            <a:endParaRPr lang="en-US" sz="2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362908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孤立リスクとその対策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3131225"/>
            <a:ext cx="4002643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356836" y="3521988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孤立の要因</a:t>
            </a:r>
            <a:endParaRPr lang="en-US" sz="3350" dirty="0"/>
          </a:p>
        </p:txBody>
      </p:sp>
      <p:sp>
        <p:nvSpPr>
          <p:cNvPr id="5" name="Text 3"/>
          <p:cNvSpPr/>
          <p:nvPr/>
        </p:nvSpPr>
        <p:spPr>
          <a:xfrm>
            <a:off x="1356836" y="4268033"/>
            <a:ext cx="322111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友人の死別増加、移動手段の制限、聴覚障害による人との関わり回避</a:t>
            </a:r>
            <a:endParaRPr lang="en-US" sz="2700" dirty="0"/>
          </a:p>
        </p:txBody>
      </p:sp>
      <p:sp>
        <p:nvSpPr>
          <p:cNvPr id="6" name="Shape 4"/>
          <p:cNvSpPr/>
          <p:nvPr/>
        </p:nvSpPr>
        <p:spPr>
          <a:xfrm>
            <a:off x="5313759" y="3131225"/>
            <a:ext cx="4002762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5704523" y="3521988"/>
            <a:ext cx="3221236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リスクの高まり</a:t>
            </a:r>
            <a:endParaRPr lang="en-US" sz="3350" dirty="0"/>
          </a:p>
        </p:txBody>
      </p:sp>
      <p:sp>
        <p:nvSpPr>
          <p:cNvPr id="8" name="Text 6"/>
          <p:cNvSpPr/>
          <p:nvPr/>
        </p:nvSpPr>
        <p:spPr>
          <a:xfrm>
            <a:off x="5704523" y="4268033"/>
            <a:ext cx="3221236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独居高齢者や高齢夫婦世帯での外出・相談機会の減少</a:t>
            </a:r>
            <a:endParaRPr lang="en-US" sz="2700" dirty="0"/>
          </a:p>
        </p:txBody>
      </p:sp>
      <p:sp>
        <p:nvSpPr>
          <p:cNvPr id="9" name="Shape 7"/>
          <p:cNvSpPr/>
          <p:nvPr/>
        </p:nvSpPr>
        <p:spPr>
          <a:xfrm>
            <a:off x="9661565" y="3131225"/>
            <a:ext cx="4002643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0052328" y="3521988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支援の実践</a:t>
            </a:r>
            <a:endParaRPr lang="en-US" sz="3350" dirty="0"/>
          </a:p>
        </p:txBody>
      </p:sp>
      <p:sp>
        <p:nvSpPr>
          <p:cNvPr id="11" name="Text 9"/>
          <p:cNvSpPr/>
          <p:nvPr/>
        </p:nvSpPr>
        <p:spPr>
          <a:xfrm>
            <a:off x="10052328" y="4268033"/>
            <a:ext cx="322111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地域資源の情報提供、交流機会の提案、関係性構築のアプローチ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0935" y="796528"/>
            <a:ext cx="7241143" cy="905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100"/>
              </a:lnSpc>
              <a:buNone/>
            </a:pPr>
            <a:r>
              <a:rPr lang="en-US" sz="57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地域資源の活用</a:t>
            </a:r>
            <a:endParaRPr lang="en-US" sz="5700" dirty="0"/>
          </a:p>
        </p:txBody>
      </p:sp>
      <p:sp>
        <p:nvSpPr>
          <p:cNvPr id="3" name="Shape 1"/>
          <p:cNvSpPr/>
          <p:nvPr/>
        </p:nvSpPr>
        <p:spPr>
          <a:xfrm>
            <a:off x="810935" y="2280880"/>
            <a:ext cx="4143137" cy="3124319"/>
          </a:xfrm>
          <a:prstGeom prst="roundRect">
            <a:avLst>
              <a:gd name="adj" fmla="val 389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138595" y="2608540"/>
            <a:ext cx="3487817" cy="905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地域包括支援センター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1138595" y="3687366"/>
            <a:ext cx="3487817" cy="1390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総合的な相談窓口として機能し、様々なサービスへの橋渡しを行う。</a:t>
            </a:r>
            <a:endParaRPr lang="en-US" sz="2250" dirty="0"/>
          </a:p>
        </p:txBody>
      </p:sp>
      <p:sp>
        <p:nvSpPr>
          <p:cNvPr id="6" name="Shape 4"/>
          <p:cNvSpPr/>
          <p:nvPr/>
        </p:nvSpPr>
        <p:spPr>
          <a:xfrm>
            <a:off x="5243632" y="2280880"/>
            <a:ext cx="4143137" cy="3124319"/>
          </a:xfrm>
          <a:prstGeom prst="roundRect">
            <a:avLst>
              <a:gd name="adj" fmla="val 389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5571292" y="2608540"/>
            <a:ext cx="3487817" cy="45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地域サロン</a:t>
            </a:r>
            <a:endParaRPr lang="en-US" sz="2850" dirty="0"/>
          </a:p>
        </p:txBody>
      </p:sp>
      <p:sp>
        <p:nvSpPr>
          <p:cNvPr id="8" name="Text 6"/>
          <p:cNvSpPr/>
          <p:nvPr/>
        </p:nvSpPr>
        <p:spPr>
          <a:xfrm>
            <a:off x="5571292" y="3234809"/>
            <a:ext cx="3487817" cy="1390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気軽に参加できる交流の場として、孤立防止に重要な役割を果たす。</a:t>
            </a:r>
            <a:endParaRPr lang="en-US" sz="2250" dirty="0"/>
          </a:p>
        </p:txBody>
      </p:sp>
      <p:sp>
        <p:nvSpPr>
          <p:cNvPr id="9" name="Shape 7"/>
          <p:cNvSpPr/>
          <p:nvPr/>
        </p:nvSpPr>
        <p:spPr>
          <a:xfrm>
            <a:off x="9676328" y="2280880"/>
            <a:ext cx="4143137" cy="3124319"/>
          </a:xfrm>
          <a:prstGeom prst="roundRect">
            <a:avLst>
              <a:gd name="adj" fmla="val 389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0003988" y="2608540"/>
            <a:ext cx="3487817" cy="45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民生委員</a:t>
            </a:r>
            <a:endParaRPr lang="en-US" sz="2850" dirty="0"/>
          </a:p>
        </p:txBody>
      </p:sp>
      <p:sp>
        <p:nvSpPr>
          <p:cNvPr id="11" name="Text 9"/>
          <p:cNvSpPr/>
          <p:nvPr/>
        </p:nvSpPr>
        <p:spPr>
          <a:xfrm>
            <a:off x="10003988" y="3234809"/>
            <a:ext cx="3487817" cy="1390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地域の身近な相談相手として、見守り活動を継続的に実施する。</a:t>
            </a:r>
            <a:endParaRPr lang="en-US" sz="2250" dirty="0"/>
          </a:p>
        </p:txBody>
      </p:sp>
      <p:sp>
        <p:nvSpPr>
          <p:cNvPr id="12" name="Shape 10"/>
          <p:cNvSpPr/>
          <p:nvPr/>
        </p:nvSpPr>
        <p:spPr>
          <a:xfrm>
            <a:off x="810935" y="5694759"/>
            <a:ext cx="13008531" cy="1744980"/>
          </a:xfrm>
          <a:prstGeom prst="roundRect">
            <a:avLst>
              <a:gd name="adj" fmla="val 6972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1138595" y="6022419"/>
            <a:ext cx="3620572" cy="45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自治体支援</a:t>
            </a:r>
            <a:endParaRPr lang="en-US" sz="2850" dirty="0"/>
          </a:p>
        </p:txBody>
      </p:sp>
      <p:sp>
        <p:nvSpPr>
          <p:cNvPr id="14" name="Text 12"/>
          <p:cNvSpPr/>
          <p:nvPr/>
        </p:nvSpPr>
        <p:spPr>
          <a:xfrm>
            <a:off x="1138595" y="6648688"/>
            <a:ext cx="12353211" cy="4633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見守り支援や各種サービスを通じて、高齢者の生活を支える。</a:t>
            </a:r>
            <a:endParaRPr lang="en-US" sz="22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4879" y="923092"/>
            <a:ext cx="8348067" cy="1043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200"/>
              </a:lnSpc>
              <a:buNone/>
            </a:pPr>
            <a:r>
              <a:rPr lang="en-US" sz="65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個別性の尊重</a:t>
            </a:r>
            <a:endParaRPr lang="en-US" sz="6550" dirty="0"/>
          </a:p>
        </p:txBody>
      </p:sp>
      <p:sp>
        <p:nvSpPr>
          <p:cNvPr id="3" name="Shape 1"/>
          <p:cNvSpPr/>
          <p:nvPr/>
        </p:nvSpPr>
        <p:spPr>
          <a:xfrm>
            <a:off x="934879" y="2634496"/>
            <a:ext cx="6213396" cy="4672013"/>
          </a:xfrm>
          <a:prstGeom prst="roundRect">
            <a:avLst>
              <a:gd name="adj" fmla="val 3002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306830" y="3006447"/>
            <a:ext cx="4173974" cy="521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生活歴への配慮</a:t>
            </a:r>
            <a:endParaRPr lang="en-US" sz="3250" dirty="0"/>
          </a:p>
        </p:txBody>
      </p:sp>
      <p:sp>
        <p:nvSpPr>
          <p:cNvPr id="5" name="Text 3"/>
          <p:cNvSpPr/>
          <p:nvPr/>
        </p:nvSpPr>
        <p:spPr>
          <a:xfrm>
            <a:off x="1306830" y="3728442"/>
            <a:ext cx="5469493" cy="3206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6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高齢者のこれまでの生活歴や価値観、意思決定のスタイルに配慮した支援が重要である。画一的な対応ではなく「その人がどう生きてきたか」「何を大切にしているか」に着目する。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7482126" y="2634496"/>
            <a:ext cx="6213396" cy="4672013"/>
          </a:xfrm>
          <a:prstGeom prst="roundRect">
            <a:avLst>
              <a:gd name="adj" fmla="val 3002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7854077" y="3006447"/>
            <a:ext cx="4173974" cy="521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実践例</a:t>
            </a:r>
            <a:endParaRPr lang="en-US" sz="3250" dirty="0"/>
          </a:p>
        </p:txBody>
      </p:sp>
      <p:sp>
        <p:nvSpPr>
          <p:cNvPr id="8" name="Text 6"/>
          <p:cNvSpPr/>
          <p:nvPr/>
        </p:nvSpPr>
        <p:spPr>
          <a:xfrm>
            <a:off x="7854077" y="3728442"/>
            <a:ext cx="5469493" cy="2137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6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元農家だった高齢者に対して、畑や植物に関わる活動を取り入れる。一人暮らし歴が長い方には、自立支援を意識しつつサポートする。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7491" y="866537"/>
            <a:ext cx="8696563" cy="979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QOL（生活の質）の向上</a:t>
            </a:r>
            <a:endParaRPr lang="en-US" sz="6150" dirty="0"/>
          </a:p>
        </p:txBody>
      </p:sp>
      <p:sp>
        <p:nvSpPr>
          <p:cNvPr id="3" name="Shape 1"/>
          <p:cNvSpPr/>
          <p:nvPr/>
        </p:nvSpPr>
        <p:spPr>
          <a:xfrm>
            <a:off x="877491" y="2472690"/>
            <a:ext cx="4082891" cy="4890254"/>
          </a:xfrm>
          <a:prstGeom prst="roundRect">
            <a:avLst>
              <a:gd name="adj" fmla="val 322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228963" y="2824163"/>
            <a:ext cx="3379946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楽しみの維持</a:t>
            </a:r>
            <a:endParaRPr lang="en-US" sz="3050" dirty="0"/>
          </a:p>
        </p:txBody>
      </p:sp>
      <p:sp>
        <p:nvSpPr>
          <p:cNvPr id="5" name="Text 3"/>
          <p:cNvSpPr/>
          <p:nvPr/>
        </p:nvSpPr>
        <p:spPr>
          <a:xfrm>
            <a:off x="1228963" y="3501866"/>
            <a:ext cx="3379946" cy="350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身体機能が低下しても「楽しみ」や「つながり」を感じられることが生活の質に直結する。喜びや意欲を引き出す支援が必要である。</a:t>
            </a:r>
            <a:endParaRPr lang="en-US" sz="2450" dirty="0"/>
          </a:p>
        </p:txBody>
      </p:sp>
      <p:sp>
        <p:nvSpPr>
          <p:cNvPr id="6" name="Shape 4"/>
          <p:cNvSpPr/>
          <p:nvPr/>
        </p:nvSpPr>
        <p:spPr>
          <a:xfrm>
            <a:off x="5273754" y="2472690"/>
            <a:ext cx="4082891" cy="4890254"/>
          </a:xfrm>
          <a:prstGeom prst="roundRect">
            <a:avLst>
              <a:gd name="adj" fmla="val 322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5625227" y="2824163"/>
            <a:ext cx="3379946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活動の継続</a:t>
            </a:r>
            <a:endParaRPr lang="en-US" sz="3050" dirty="0"/>
          </a:p>
        </p:txBody>
      </p:sp>
      <p:sp>
        <p:nvSpPr>
          <p:cNvPr id="8" name="Text 6"/>
          <p:cNvSpPr/>
          <p:nvPr/>
        </p:nvSpPr>
        <p:spPr>
          <a:xfrm>
            <a:off x="5625227" y="3501866"/>
            <a:ext cx="3379946" cy="3008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昔好きだった手芸活動を再開するための材料準備やスペース確保を支援する。個人の興味や能力に応じた活動を提案する。</a:t>
            </a:r>
            <a:endParaRPr lang="en-US" sz="2450" dirty="0"/>
          </a:p>
        </p:txBody>
      </p:sp>
      <p:sp>
        <p:nvSpPr>
          <p:cNvPr id="9" name="Shape 7"/>
          <p:cNvSpPr/>
          <p:nvPr/>
        </p:nvSpPr>
        <p:spPr>
          <a:xfrm>
            <a:off x="9670018" y="2472690"/>
            <a:ext cx="4082891" cy="4890254"/>
          </a:xfrm>
          <a:prstGeom prst="roundRect">
            <a:avLst>
              <a:gd name="adj" fmla="val 322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0021491" y="2824163"/>
            <a:ext cx="3379946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社会参加促進</a:t>
            </a:r>
            <a:endParaRPr lang="en-US" sz="3050" dirty="0"/>
          </a:p>
        </p:txBody>
      </p:sp>
      <p:sp>
        <p:nvSpPr>
          <p:cNvPr id="11" name="Text 9"/>
          <p:cNvSpPr/>
          <p:nvPr/>
        </p:nvSpPr>
        <p:spPr>
          <a:xfrm>
            <a:off x="10021491" y="3501866"/>
            <a:ext cx="3379946" cy="3008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地域のカラオケ会への参加を促すことで、外出のきっかけとする。社会とのつながりを維持・拡大する機会を提供する。</a:t>
            </a:r>
            <a:endParaRPr lang="en-US" sz="24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7926" y="678270"/>
            <a:ext cx="7341513" cy="917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5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リスク管理の重要性</a:t>
            </a:r>
            <a:endParaRPr lang="en-US" sz="5750" dirty="0"/>
          </a:p>
        </p:txBody>
      </p:sp>
      <p:sp>
        <p:nvSpPr>
          <p:cNvPr id="4" name="Text 2"/>
          <p:cNvSpPr/>
          <p:nvPr/>
        </p:nvSpPr>
        <p:spPr>
          <a:xfrm>
            <a:off x="730406" y="2181391"/>
            <a:ext cx="6052543" cy="917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ja-JP" alt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◎</a:t>
            </a:r>
            <a:r>
              <a:rPr lang="en-US" sz="32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潜在的なリスクの予測</a:t>
            </a:r>
            <a:endParaRPr lang="en-US" sz="3200" dirty="0">
              <a:solidFill>
                <a:srgbClr val="030303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>
              <a:lnSpc>
                <a:spcPts val="3600"/>
              </a:lnSpc>
            </a:pPr>
            <a:r>
              <a:rPr lang="ja-JP" alt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◎</a:t>
            </a:r>
            <a:r>
              <a:rPr lang="en-US" altLang="ja-JP" sz="32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適切な環境と行動の調整</a:t>
            </a:r>
            <a:endParaRPr lang="en-US" altLang="ja-JP" sz="3200" dirty="0">
              <a:solidFill>
                <a:srgbClr val="030303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>
              <a:lnSpc>
                <a:spcPts val="3600"/>
              </a:lnSpc>
            </a:pPr>
            <a:r>
              <a:rPr lang="ja-JP" alt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◎</a:t>
            </a:r>
            <a:r>
              <a:rPr lang="en-US" altLang="ja-JP" sz="32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事故や健康障害の未然防止</a:t>
            </a:r>
            <a:endParaRPr lang="en-US" altLang="ja-JP" sz="3200" dirty="0">
              <a:solidFill>
                <a:srgbClr val="030303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>
              <a:lnSpc>
                <a:spcPts val="3600"/>
              </a:lnSpc>
            </a:pPr>
            <a:r>
              <a:rPr lang="ja-JP" alt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◎</a:t>
            </a:r>
            <a:r>
              <a:rPr lang="en-US" altLang="ja-JP" sz="320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高齢者の特性に合わせた支援</a:t>
            </a:r>
            <a:endParaRPr lang="en-US" altLang="ja-JP" sz="3200" dirty="0"/>
          </a:p>
          <a:p>
            <a:pPr>
              <a:lnSpc>
                <a:spcPts val="3600"/>
              </a:lnSpc>
            </a:pPr>
            <a:endParaRPr lang="en-US" altLang="ja-JP" sz="3200" dirty="0"/>
          </a:p>
          <a:p>
            <a:pPr>
              <a:lnSpc>
                <a:spcPts val="3600"/>
              </a:lnSpc>
            </a:pPr>
            <a:endParaRPr lang="en-US" altLang="ja-JP" sz="3200" dirty="0"/>
          </a:p>
          <a:p>
            <a:pPr marL="0" indent="0" algn="l">
              <a:lnSpc>
                <a:spcPts val="3600"/>
              </a:lnSpc>
              <a:buNone/>
            </a:pP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262538" y="2511671"/>
            <a:ext cx="4413273" cy="917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endParaRPr lang="en-US" sz="2850" dirty="0"/>
          </a:p>
        </p:txBody>
      </p:sp>
      <p:sp>
        <p:nvSpPr>
          <p:cNvPr id="8" name="Text 6"/>
          <p:cNvSpPr/>
          <p:nvPr/>
        </p:nvSpPr>
        <p:spPr>
          <a:xfrm>
            <a:off x="1262658" y="3298296"/>
            <a:ext cx="4988040" cy="917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endParaRPr lang="en-US" sz="2850" dirty="0"/>
          </a:p>
        </p:txBody>
      </p:sp>
      <p:sp>
        <p:nvSpPr>
          <p:cNvPr id="10" name="Text 8"/>
          <p:cNvSpPr/>
          <p:nvPr/>
        </p:nvSpPr>
        <p:spPr>
          <a:xfrm>
            <a:off x="1262658" y="4050744"/>
            <a:ext cx="4770477" cy="458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endParaRPr lang="en-US" sz="2850" dirty="0"/>
          </a:p>
        </p:txBody>
      </p:sp>
      <p:sp>
        <p:nvSpPr>
          <p:cNvPr id="11" name="Text 9"/>
          <p:cNvSpPr/>
          <p:nvPr/>
        </p:nvSpPr>
        <p:spPr>
          <a:xfrm>
            <a:off x="730406" y="4415201"/>
            <a:ext cx="12985909" cy="2348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加齢に伴い、筋力低下、視力低下、判断力低下など、様々な身体的・認知的変化が生じます。これらの変化は、転倒などの事故や健康障害のリスクを高める可能性があります。そのため、高齢者が安全で質の高い生活を継続できるよう、潜在的なリスクを予測し、適切な環境整備や行動の調整を行う「予測的視点」に基づいたリスク管理が不可欠です。</a:t>
            </a:r>
          </a:p>
          <a:p>
            <a:pPr marL="0" indent="0" algn="l">
              <a:lnSpc>
                <a:spcPts val="3650"/>
              </a:lnSpc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個々の状況に応じたきめ細やかな支援を通じて、リスクを未然に防ぎ、安心できる毎日をサポートします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362908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リスク管理の実践例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3131225"/>
            <a:ext cx="6176605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356836" y="3521988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転倒予防対策</a:t>
            </a:r>
            <a:endParaRPr lang="en-US" sz="3350" dirty="0"/>
          </a:p>
        </p:txBody>
      </p:sp>
      <p:sp>
        <p:nvSpPr>
          <p:cNvPr id="5" name="Text 3"/>
          <p:cNvSpPr/>
          <p:nvPr/>
        </p:nvSpPr>
        <p:spPr>
          <a:xfrm>
            <a:off x="1356836" y="4268033"/>
            <a:ext cx="5395079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転倒リスクがある高齢者の居室に、手すりや段差解消マットを設置する。安全な生活環境を整備し、事故を未然に防ぐ。</a:t>
            </a:r>
            <a:endParaRPr lang="en-US" sz="2700" dirty="0"/>
          </a:p>
        </p:txBody>
      </p:sp>
      <p:sp>
        <p:nvSpPr>
          <p:cNvPr id="6" name="Shape 4"/>
          <p:cNvSpPr/>
          <p:nvPr/>
        </p:nvSpPr>
        <p:spPr>
          <a:xfrm>
            <a:off x="7487722" y="3131225"/>
            <a:ext cx="6176605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7878485" y="3521988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誤嚥予防対策</a:t>
            </a:r>
            <a:endParaRPr lang="en-US" sz="3350" dirty="0"/>
          </a:p>
        </p:txBody>
      </p:sp>
      <p:sp>
        <p:nvSpPr>
          <p:cNvPr id="8" name="Text 6"/>
          <p:cNvSpPr/>
          <p:nvPr/>
        </p:nvSpPr>
        <p:spPr>
          <a:xfrm>
            <a:off x="7878485" y="4268033"/>
            <a:ext cx="5395079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誤嚥しやすい方に対して、食事の姿勢や形態を調整し、見守り体制を整える。安全な食事摂取を支援する。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1665" y="924878"/>
            <a:ext cx="8408313" cy="1050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25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視覚機能の加齢変化</a:t>
            </a:r>
            <a:endParaRPr lang="en-US" sz="6600" dirty="0"/>
          </a:p>
        </p:txBody>
      </p:sp>
      <p:sp>
        <p:nvSpPr>
          <p:cNvPr id="3" name="Shape 1"/>
          <p:cNvSpPr/>
          <p:nvPr/>
        </p:nvSpPr>
        <p:spPr>
          <a:xfrm>
            <a:off x="941665" y="2222406"/>
            <a:ext cx="4176147" cy="4901905"/>
          </a:xfrm>
          <a:prstGeom prst="roundRect">
            <a:avLst>
              <a:gd name="adj" fmla="val 3510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293138" y="2573879"/>
            <a:ext cx="3446766" cy="552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水晶体の変化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293138" y="3300993"/>
            <a:ext cx="3446766" cy="3397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弾力低下による老視でピント調整力が低下する。文字が読みにくくなり、薬のラベル確認が困難になる。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302687" y="2222406"/>
            <a:ext cx="4176270" cy="4901905"/>
          </a:xfrm>
          <a:prstGeom prst="roundRect">
            <a:avLst>
              <a:gd name="adj" fmla="val 3510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654159" y="2573879"/>
            <a:ext cx="3446890" cy="552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白内障の影響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654159" y="3300993"/>
            <a:ext cx="3446890" cy="28310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視界のかすみやまぶしさが生じる。段差や障害物の認識が困難となり転倒リスクが高まる。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3827" y="2222406"/>
            <a:ext cx="4176270" cy="4901905"/>
          </a:xfrm>
          <a:prstGeom prst="roundRect">
            <a:avLst>
              <a:gd name="adj" fmla="val 3510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15299" y="2573879"/>
            <a:ext cx="3446890" cy="552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視野の変化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15299" y="3300993"/>
            <a:ext cx="3446890" cy="28310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視野狭窄やコントラスト感度が低下する。夜間外出が困難となり活動範囲が狭まる。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3681" y="1142762"/>
            <a:ext cx="10919698" cy="975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650"/>
              </a:lnSpc>
              <a:buNone/>
            </a:pPr>
            <a:r>
              <a:rPr lang="en-US" sz="61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高齢者ケアの統合的アプローチ</a:t>
            </a:r>
            <a:endParaRPr lang="en-US" sz="6100" dirty="0"/>
          </a:p>
        </p:txBody>
      </p:sp>
      <p:sp>
        <p:nvSpPr>
          <p:cNvPr id="3" name="Shape 1"/>
          <p:cNvSpPr/>
          <p:nvPr/>
        </p:nvSpPr>
        <p:spPr>
          <a:xfrm>
            <a:off x="873681" y="2479596"/>
            <a:ext cx="4086344" cy="4869418"/>
          </a:xfrm>
          <a:prstGeom prst="roundRect">
            <a:avLst>
              <a:gd name="adj" fmla="val 3207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1223724" y="2829639"/>
            <a:ext cx="3386257" cy="487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包括的理解</a:t>
            </a:r>
            <a:endParaRPr lang="en-US" sz="3050" dirty="0"/>
          </a:p>
        </p:txBody>
      </p:sp>
      <p:sp>
        <p:nvSpPr>
          <p:cNvPr id="5" name="Text 3"/>
          <p:cNvSpPr/>
          <p:nvPr/>
        </p:nvSpPr>
        <p:spPr>
          <a:xfrm>
            <a:off x="1223724" y="3504367"/>
            <a:ext cx="3386257" cy="349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身体的・精神的・社会的変化を総合的に理解し、個々の高齢者に応じたケアを提供する。多角的な視点から支援を検討することが重要である。</a:t>
            </a:r>
            <a:endParaRPr lang="en-US" sz="2450" dirty="0"/>
          </a:p>
        </p:txBody>
      </p:sp>
      <p:sp>
        <p:nvSpPr>
          <p:cNvPr id="6" name="Shape 4"/>
          <p:cNvSpPr/>
          <p:nvPr/>
        </p:nvSpPr>
        <p:spPr>
          <a:xfrm>
            <a:off x="5271968" y="2479596"/>
            <a:ext cx="4086344" cy="4869418"/>
          </a:xfrm>
          <a:prstGeom prst="roundRect">
            <a:avLst>
              <a:gd name="adj" fmla="val 3207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5622012" y="2829639"/>
            <a:ext cx="3386257" cy="487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チームアプローチ</a:t>
            </a:r>
            <a:endParaRPr lang="en-US" sz="3050" dirty="0"/>
          </a:p>
        </p:txBody>
      </p:sp>
      <p:sp>
        <p:nvSpPr>
          <p:cNvPr id="8" name="Text 6"/>
          <p:cNvSpPr/>
          <p:nvPr/>
        </p:nvSpPr>
        <p:spPr>
          <a:xfrm>
            <a:off x="5622012" y="3504367"/>
            <a:ext cx="3386257" cy="2995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医療・介護・福祉の専門職が連携し、高齢者とその家族を中心とした支援体制を構築する。継続的で一貫したケアを実現する。</a:t>
            </a:r>
            <a:endParaRPr lang="en-US" sz="2450" dirty="0"/>
          </a:p>
        </p:txBody>
      </p:sp>
      <p:sp>
        <p:nvSpPr>
          <p:cNvPr id="9" name="Shape 7"/>
          <p:cNvSpPr/>
          <p:nvPr/>
        </p:nvSpPr>
        <p:spPr>
          <a:xfrm>
            <a:off x="9670256" y="2479596"/>
            <a:ext cx="4086463" cy="4869418"/>
          </a:xfrm>
          <a:prstGeom prst="roundRect">
            <a:avLst>
              <a:gd name="adj" fmla="val 3207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0020300" y="2829639"/>
            <a:ext cx="3386376" cy="487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地域との連携</a:t>
            </a:r>
            <a:endParaRPr lang="en-US" sz="3050" dirty="0"/>
          </a:p>
        </p:txBody>
      </p:sp>
      <p:sp>
        <p:nvSpPr>
          <p:cNvPr id="11" name="Text 9"/>
          <p:cNvSpPr/>
          <p:nvPr/>
        </p:nvSpPr>
        <p:spPr>
          <a:xfrm>
            <a:off x="10020300" y="3504367"/>
            <a:ext cx="3386376" cy="2995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地域資源を活用し、高齢者が住み慣れた環境で安心して生活できるよう支援する。地域包括ケアシステムの一員として機能する。</a:t>
            </a:r>
            <a:endParaRPr lang="en-US" sz="2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221938"/>
            <a:ext cx="10349984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視覚機能低下への看護支援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2990255"/>
            <a:ext cx="345043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966073" y="3530918"/>
            <a:ext cx="4002643" cy="4572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966073" y="3794879"/>
            <a:ext cx="4002643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薬剤管理の工夫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966073" y="4540925"/>
            <a:ext cx="4002643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薬剤名や用量が見やすいようラベルを拡大し、色分けする。服薬の安全性を確保する。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5313759" y="2990255"/>
            <a:ext cx="345043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5313759" y="3530918"/>
            <a:ext cx="4002762" cy="4572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5313759" y="3794879"/>
            <a:ext cx="4002762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環境整備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5313759" y="4540925"/>
            <a:ext cx="4002762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照明やコントラストを調整し、転倒予防のための環境を整備する。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661565" y="2990255"/>
            <a:ext cx="345043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2800" dirty="0"/>
          </a:p>
        </p:txBody>
      </p:sp>
      <p:sp>
        <p:nvSpPr>
          <p:cNvPr id="12" name="Shape 10"/>
          <p:cNvSpPr/>
          <p:nvPr/>
        </p:nvSpPr>
        <p:spPr>
          <a:xfrm>
            <a:off x="9661565" y="3530918"/>
            <a:ext cx="4002643" cy="4572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9661565" y="3794879"/>
            <a:ext cx="4002643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活動支援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9661565" y="4540925"/>
            <a:ext cx="4002643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外出や趣味活動への継続的な支援を行い、社会参加を促進する。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167051"/>
            <a:ext cx="10349984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聴覚機能の加齢変化と支援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107888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聴覚の変化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966073" y="3992047"/>
            <a:ext cx="5928241" cy="275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高音域から聴力が低下する感音性難聴が生じる。雑音下での会話理解が困難となり、会話の聞き取りが難しくなる。コミュニケーションが減り孤立しやすくなる。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743706" y="3107888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看護の視点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743706" y="3992047"/>
            <a:ext cx="5928241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大きくはっきりした声でゆっくりと話すことを意識する。聞こえやすい側から話しかけ、補聴器使用への理解と活用を支援する。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86922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筋力・骨格系の変化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2443758"/>
            <a:ext cx="4152406" cy="4747345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356836" y="2834521"/>
            <a:ext cx="3341638" cy="596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サルコペニア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356836" y="3580567"/>
            <a:ext cx="3341638" cy="3055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筋肉量の減少により歩行や立ち上がりが不安定になる。日常生活動作に支障をきたす。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313758" y="2443758"/>
            <a:ext cx="4152529" cy="4747345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704523" y="2834521"/>
            <a:ext cx="3341762" cy="596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骨粗鬆症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704523" y="3580567"/>
            <a:ext cx="3341762" cy="3055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骨密度の低下により骨折リスクが高まる。転倒による重篤な外傷の危険性が増加する。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1565" y="2443758"/>
            <a:ext cx="4152406" cy="4747345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52328" y="2834521"/>
            <a:ext cx="3341638" cy="596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関節機能低下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52328" y="3580567"/>
            <a:ext cx="3341638" cy="2444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柔軟性や可動域の低下により関節痛が生じ、活動意欲が低下する。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4990" y="1375529"/>
            <a:ext cx="11717655" cy="976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65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筋力・骨格系への看護アプローチ</a:t>
            </a:r>
            <a:endParaRPr lang="en-US" sz="6150" dirty="0"/>
          </a:p>
        </p:txBody>
      </p:sp>
      <p:sp>
        <p:nvSpPr>
          <p:cNvPr id="3" name="Shape 1"/>
          <p:cNvSpPr/>
          <p:nvPr/>
        </p:nvSpPr>
        <p:spPr>
          <a:xfrm>
            <a:off x="874990" y="2585154"/>
            <a:ext cx="4163307" cy="4442664"/>
          </a:xfrm>
          <a:prstGeom prst="roundRect">
            <a:avLst>
              <a:gd name="adj" fmla="val 4717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Shape 2"/>
          <p:cNvSpPr/>
          <p:nvPr/>
        </p:nvSpPr>
        <p:spPr>
          <a:xfrm>
            <a:off x="836890" y="2585154"/>
            <a:ext cx="155316" cy="4442664"/>
          </a:xfrm>
          <a:prstGeom prst="roundRect">
            <a:avLst>
              <a:gd name="adj" fmla="val 86124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339810" y="2935674"/>
            <a:ext cx="3332368" cy="559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運動習慣の促進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339810" y="3611353"/>
            <a:ext cx="3332368" cy="2865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リハビリテーションとの連携により、個人に適した運動プログラムを実施する。筋力維持・向上を図る。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272564" y="2585154"/>
            <a:ext cx="4163307" cy="4442664"/>
          </a:xfrm>
          <a:prstGeom prst="roundRect">
            <a:avLst>
              <a:gd name="adj" fmla="val 4717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Shape 6"/>
          <p:cNvSpPr/>
          <p:nvPr/>
        </p:nvSpPr>
        <p:spPr>
          <a:xfrm>
            <a:off x="5234464" y="2585154"/>
            <a:ext cx="155316" cy="4442664"/>
          </a:xfrm>
          <a:prstGeom prst="roundRect">
            <a:avLst>
              <a:gd name="adj" fmla="val 86124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5737384" y="2935674"/>
            <a:ext cx="3332368" cy="559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転倒予防対策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5737384" y="3611352"/>
            <a:ext cx="3332368" cy="2292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歩行補助具の活用と転倒リスクアセスメントを実施する。安全な生活環境を整備する。</a:t>
            </a:r>
            <a:endParaRPr lang="en-US" sz="2800" dirty="0"/>
          </a:p>
        </p:txBody>
      </p:sp>
      <p:sp>
        <p:nvSpPr>
          <p:cNvPr id="11" name="Shape 9"/>
          <p:cNvSpPr/>
          <p:nvPr/>
        </p:nvSpPr>
        <p:spPr>
          <a:xfrm>
            <a:off x="9670137" y="2585154"/>
            <a:ext cx="4163429" cy="4442664"/>
          </a:xfrm>
          <a:prstGeom prst="roundRect">
            <a:avLst>
              <a:gd name="adj" fmla="val 4717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2" name="Shape 10"/>
          <p:cNvSpPr/>
          <p:nvPr/>
        </p:nvSpPr>
        <p:spPr>
          <a:xfrm>
            <a:off x="9632037" y="2585154"/>
            <a:ext cx="155316" cy="4442664"/>
          </a:xfrm>
          <a:prstGeom prst="roundRect">
            <a:avLst>
              <a:gd name="adj" fmla="val 86124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10134957" y="2935674"/>
            <a:ext cx="3332491" cy="559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痛みの管理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10134957" y="3611352"/>
            <a:ext cx="3332491" cy="2292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痛みのセルフケア支援を行い、生活の質の維持を図る。適切な疼痛管理を実践する。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86922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消化器系の加齢変化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2352318"/>
            <a:ext cx="4119749" cy="4904099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4" name="Text 2"/>
          <p:cNvSpPr/>
          <p:nvPr/>
        </p:nvSpPr>
        <p:spPr>
          <a:xfrm>
            <a:off x="1356836" y="2743081"/>
            <a:ext cx="3315358" cy="616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唾液分泌減少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356836" y="3489127"/>
            <a:ext cx="3315358" cy="3156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咀嚼・嚥下機能が低下し、食べ物が飲み込みにくくなる。むせやすく誤嚥のリスクが高まる。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5313758" y="2352318"/>
            <a:ext cx="4119871" cy="4904099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7" name="Text 5"/>
          <p:cNvSpPr/>
          <p:nvPr/>
        </p:nvSpPr>
        <p:spPr>
          <a:xfrm>
            <a:off x="5704523" y="2743081"/>
            <a:ext cx="3315480" cy="616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胃腸機能低下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5704523" y="3489127"/>
            <a:ext cx="3315480" cy="3156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蠕動運動の低下により便秘や腹部不快感を訴えやすくなる。消化機能が全体的に低下する。</a:t>
            </a:r>
            <a:endParaRPr lang="en-US" sz="3200" dirty="0"/>
          </a:p>
        </p:txBody>
      </p:sp>
      <p:sp>
        <p:nvSpPr>
          <p:cNvPr id="9" name="Shape 7"/>
          <p:cNvSpPr/>
          <p:nvPr/>
        </p:nvSpPr>
        <p:spPr>
          <a:xfrm>
            <a:off x="9661565" y="2352318"/>
            <a:ext cx="4119749" cy="4904099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0" name="Text 8"/>
          <p:cNvSpPr/>
          <p:nvPr/>
        </p:nvSpPr>
        <p:spPr>
          <a:xfrm>
            <a:off x="10052328" y="2743081"/>
            <a:ext cx="3315358" cy="616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味覚の変化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10052328" y="3489127"/>
            <a:ext cx="3315358" cy="3156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味覚が鈍化し食欲が低下する。栄養不良のリスクが高まり、健康状態に影響を与える。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4879" y="923092"/>
            <a:ext cx="8348067" cy="1043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200"/>
              </a:lnSpc>
              <a:buNone/>
            </a:pPr>
            <a:r>
              <a:rPr lang="en-US" sz="65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消化器系への看護支援</a:t>
            </a:r>
            <a:endParaRPr lang="en-US" sz="6550" dirty="0"/>
          </a:p>
        </p:txBody>
      </p:sp>
      <p:sp>
        <p:nvSpPr>
          <p:cNvPr id="3" name="Shape 1"/>
          <p:cNvSpPr/>
          <p:nvPr/>
        </p:nvSpPr>
        <p:spPr>
          <a:xfrm>
            <a:off x="934878" y="2151204"/>
            <a:ext cx="4208213" cy="5026870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306829" y="2523155"/>
            <a:ext cx="3431603" cy="56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食事形態の工夫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306829" y="3245150"/>
            <a:ext cx="3431603" cy="3449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とろみ付けやわらか食など、個人の嚥下機能に応じた食事形態を提供する。安全な食事摂取を支援する。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299709" y="2151204"/>
            <a:ext cx="4208213" cy="5026870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671660" y="2523155"/>
            <a:ext cx="3431603" cy="56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口腔ケア実施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671660" y="3245150"/>
            <a:ext cx="3431603" cy="2874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食後の口腔ケアや嚥下体操を実施し、誤嚥性肺炎の予防を図る。口腔機能の維持を支援する。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4540" y="2151204"/>
            <a:ext cx="4208213" cy="5026870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36492" y="2523155"/>
            <a:ext cx="3431603" cy="56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排便管理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36492" y="3245150"/>
            <a:ext cx="3431603" cy="2299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排便リズムの観察と生活リズムの調整を行い、便秘の予防・改善を図る。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4879" y="923092"/>
            <a:ext cx="8348067" cy="1043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200"/>
              </a:lnSpc>
              <a:buNone/>
            </a:pPr>
            <a:r>
              <a:rPr lang="en-US" sz="65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認知機能の変化と課題</a:t>
            </a:r>
            <a:endParaRPr lang="en-US" sz="6550" dirty="0"/>
          </a:p>
        </p:txBody>
      </p:sp>
      <p:sp>
        <p:nvSpPr>
          <p:cNvPr id="3" name="Shape 1"/>
          <p:cNvSpPr/>
          <p:nvPr/>
        </p:nvSpPr>
        <p:spPr>
          <a:xfrm>
            <a:off x="934879" y="2380451"/>
            <a:ext cx="4195150" cy="4837458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306829" y="2752402"/>
            <a:ext cx="3420951" cy="540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短期記憶の低下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306829" y="3474397"/>
            <a:ext cx="3420951" cy="3319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物忘れが増え、食事をしたことを忘れるなどの症状が現れる。日常生活に支障をきたすことがある。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299710" y="2380451"/>
            <a:ext cx="4195150" cy="4837458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671660" y="2752401"/>
            <a:ext cx="3420951" cy="1080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理解力・判断力の低下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671660" y="3996129"/>
            <a:ext cx="3420951" cy="22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複雑な指示や操作が困難になる。情報処理能力の低下により混乱しやすくなる。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4541" y="2380451"/>
            <a:ext cx="4195150" cy="4837458"/>
          </a:xfrm>
          <a:prstGeom prst="roundRect">
            <a:avLst>
              <a:gd name="adj" fmla="val 3479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36492" y="2752402"/>
            <a:ext cx="3420951" cy="540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認知症の進行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36492" y="3474397"/>
            <a:ext cx="3420951" cy="2766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見当識障害や妄想、徘徊などの症状が現れることもある。行動・心理症状への対応が必要となる。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480</Words>
  <Application>Microsoft Office PowerPoint</Application>
  <PresentationFormat>ユーザー設定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IBM Plex Sans Medium</vt:lpstr>
      <vt:lpstr>BIZ UDPゴシック</vt:lpstr>
      <vt:lpstr>Calibri</vt:lpstr>
      <vt:lpstr>Inter Medium</vt:lpstr>
      <vt:lpstr>Arial</vt:lpstr>
      <vt:lpstr>Abadi</vt:lpstr>
      <vt:lpstr>Calibri Light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2025-09-28T01:52:28Z</dcterms:created>
  <dcterms:modified xsi:type="dcterms:W3CDTF">2025-09-28T02:26:53Z</dcterms:modified>
</cp:coreProperties>
</file>